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2"/>
  </p:notesMasterIdLst>
  <p:sldIdLst>
    <p:sldId id="539" r:id="rId2"/>
    <p:sldId id="612" r:id="rId3"/>
    <p:sldId id="613" r:id="rId4"/>
    <p:sldId id="470" r:id="rId5"/>
    <p:sldId id="587" r:id="rId6"/>
    <p:sldId id="588" r:id="rId7"/>
    <p:sldId id="589" r:id="rId8"/>
    <p:sldId id="591" r:id="rId9"/>
    <p:sldId id="592" r:id="rId10"/>
    <p:sldId id="593" r:id="rId11"/>
    <p:sldId id="594" r:id="rId12"/>
    <p:sldId id="595" r:id="rId13"/>
    <p:sldId id="596" r:id="rId14"/>
    <p:sldId id="597" r:id="rId15"/>
    <p:sldId id="598" r:id="rId16"/>
    <p:sldId id="599" r:id="rId17"/>
    <p:sldId id="600" r:id="rId18"/>
    <p:sldId id="601" r:id="rId19"/>
    <p:sldId id="602" r:id="rId20"/>
    <p:sldId id="603" r:id="rId21"/>
    <p:sldId id="604" r:id="rId22"/>
    <p:sldId id="605" r:id="rId23"/>
    <p:sldId id="606" r:id="rId24"/>
    <p:sldId id="607" r:id="rId25"/>
    <p:sldId id="608" r:id="rId26"/>
    <p:sldId id="609" r:id="rId27"/>
    <p:sldId id="610" r:id="rId28"/>
    <p:sldId id="611" r:id="rId29"/>
    <p:sldId id="556" r:id="rId30"/>
    <p:sldId id="557" r:id="rId31"/>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29"/>
    <a:srgbClr val="2F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p:cViewPr varScale="1">
        <p:scale>
          <a:sx n="44" d="100"/>
          <a:sy n="44" d="100"/>
        </p:scale>
        <p:origin x="24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EFFAC-6AC8-424C-AAD3-98D68A956BCB}" type="datetimeFigureOut">
              <a:rPr lang="en-IN" smtClean="0"/>
              <a:t>19-08-2025</a:t>
            </a:fld>
            <a:endParaRPr lang="en-IN"/>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73963-3742-4072-8C63-9762A06BA528}" type="slidenum">
              <a:rPr lang="en-IN" smtClean="0"/>
              <a:t>‹#›</a:t>
            </a:fld>
            <a:endParaRPr lang="en-IN"/>
          </a:p>
        </p:txBody>
      </p:sp>
    </p:spTree>
    <p:extLst>
      <p:ext uri="{BB962C8B-B14F-4D97-AF65-F5344CB8AC3E}">
        <p14:creationId xmlns:p14="http://schemas.microsoft.com/office/powerpoint/2010/main" val="14956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1A4AF-5E53-4C99-9C8D-09BAFC83351A}"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722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1D2660-57D0-4295-AE67-6629B26A3A5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734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EFECDD-8413-48FE-BBF0-EE6E6AC1D644}"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5981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C2965B-CA24-472B-B324-2DF87849A34F}"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7173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C2331-C557-4CB3-B687-7FF64DEB37CF}" type="datetime1">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4103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7EA2B-73FE-42F8-80A0-52927B8DEFAF}" type="datetime1">
              <a:rPr lang="en-IN" smtClean="0"/>
              <a:t>19-08-2025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353413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50EE1-EC65-479C-AE7A-856DEABE9615}" type="datetime1">
              <a:rPr lang="en-IN" smtClean="0"/>
              <a:t>19-08-2025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5207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8170AAF-DC6F-453E-BDCD-BF40BD18FCA2}"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64901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3D69B44-1C30-4CA4-8907-467F73B8E44E}" type="datetime1">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18842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7FC857-C7CF-4999-AA3E-0D76BA4DE719}"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404579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13AB7-2D73-4427-9F94-D0EECB426E38}" type="datetime1">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23245A-F9B3-47E8-B4BC-2CC404376A18}" type="slidenum">
              <a:rPr lang="en-IN" smtClean="0"/>
              <a:t>‹#›</a:t>
            </a:fld>
            <a:endParaRPr lang="en-IN"/>
          </a:p>
        </p:txBody>
      </p:sp>
    </p:spTree>
    <p:extLst>
      <p:ext uri="{BB962C8B-B14F-4D97-AF65-F5344CB8AC3E}">
        <p14:creationId xmlns:p14="http://schemas.microsoft.com/office/powerpoint/2010/main" val="224694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744238-C680-4BB0-A551-3F01E6E2AD91}" type="datetime1">
              <a:rPr lang="en-IN" smtClean="0"/>
              <a:t>19-08-2025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3245A-F9B3-47E8-B4BC-2CC404376A18}" type="slidenum">
              <a:rPr lang="en-IN" smtClean="0"/>
              <a:t>‹#›</a:t>
            </a:fld>
            <a:endParaRPr lang="en-IN"/>
          </a:p>
        </p:txBody>
      </p:sp>
    </p:spTree>
    <p:extLst>
      <p:ext uri="{BB962C8B-B14F-4D97-AF65-F5344CB8AC3E}">
        <p14:creationId xmlns:p14="http://schemas.microsoft.com/office/powerpoint/2010/main" val="1182467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588-C9CE-FDE6-E692-4CDADC551D3C}"/>
            </a:ext>
          </a:extLst>
        </p:cNvPr>
        <p:cNvGrpSpPr/>
        <p:nvPr/>
      </p:nvGrpSpPr>
      <p:grpSpPr>
        <a:xfrm>
          <a:off x="0" y="0"/>
          <a:ext cx="0" cy="0"/>
          <a:chOff x="0" y="0"/>
          <a:chExt cx="0" cy="0"/>
        </a:xfrm>
      </p:grpSpPr>
      <p:sp>
        <p:nvSpPr>
          <p:cNvPr id="7" name="TextBox 24">
            <a:extLst>
              <a:ext uri="{FF2B5EF4-FFF2-40B4-BE49-F238E27FC236}">
                <a16:creationId xmlns:a16="http://schemas.microsoft.com/office/drawing/2014/main" id="{68E030F6-022C-0A06-EE62-BF567C6AA08D}"/>
              </a:ext>
            </a:extLst>
          </p:cNvPr>
          <p:cNvSpPr txBox="1"/>
          <p:nvPr/>
        </p:nvSpPr>
        <p:spPr>
          <a:xfrm>
            <a:off x="469897" y="652486"/>
            <a:ext cx="5918200" cy="206210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0" b="1" dirty="0">
                <a:latin typeface="Arial Black" panose="020B0A04020102020204" pitchFamily="34" charset="0"/>
                <a:ea typeface="Nirmala UI" panose="020B0502040204020203" pitchFamily="34" charset="0"/>
                <a:cs typeface="Nirmala UI" panose="020B0502040204020203" pitchFamily="34" charset="0"/>
              </a:rPr>
              <a:t>71</a:t>
            </a:r>
            <a:r>
              <a:rPr lang="en-GB" sz="8000" b="1" baseline="30000" dirty="0">
                <a:latin typeface="Arial Black" panose="020B0A04020102020204" pitchFamily="34" charset="0"/>
                <a:ea typeface="Nirmala UI" panose="020B0502040204020203" pitchFamily="34" charset="0"/>
                <a:cs typeface="Nirmala UI" panose="020B0502040204020203" pitchFamily="34" charset="0"/>
              </a:rPr>
              <a:t>st</a:t>
            </a:r>
            <a:r>
              <a:rPr lang="en-GB" sz="8000" b="1" dirty="0">
                <a:latin typeface="Arial Black" panose="020B0A04020102020204" pitchFamily="34" charset="0"/>
                <a:ea typeface="Nirmala UI" panose="020B0502040204020203" pitchFamily="34" charset="0"/>
                <a:cs typeface="Nirmala UI" panose="020B0502040204020203" pitchFamily="34" charset="0"/>
              </a:rPr>
              <a:t> BPSC </a:t>
            </a:r>
            <a:r>
              <a:rPr lang="en-GB" sz="4800" b="1" dirty="0">
                <a:latin typeface="Arial Black" panose="020B0A04020102020204" pitchFamily="34" charset="0"/>
                <a:ea typeface="Nirmala UI" panose="020B0502040204020203" pitchFamily="34" charset="0"/>
                <a:cs typeface="Nirmala UI" panose="020B0502040204020203" pitchFamily="34" charset="0"/>
              </a:rPr>
              <a:t>TEST SERIES</a:t>
            </a:r>
          </a:p>
        </p:txBody>
      </p:sp>
      <p:sp>
        <p:nvSpPr>
          <p:cNvPr id="10" name="Rectangle 9">
            <a:extLst>
              <a:ext uri="{FF2B5EF4-FFF2-40B4-BE49-F238E27FC236}">
                <a16:creationId xmlns:a16="http://schemas.microsoft.com/office/drawing/2014/main" id="{7BF77CDB-382E-2826-3238-B094E55A907F}"/>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pic>
        <p:nvPicPr>
          <p:cNvPr id="11" name="Picture 10">
            <a:extLst>
              <a:ext uri="{FF2B5EF4-FFF2-40B4-BE49-F238E27FC236}">
                <a16:creationId xmlns:a16="http://schemas.microsoft.com/office/drawing/2014/main" id="{FEC5A46E-2A3E-6CFC-4E62-4DBADBF2ADD3}"/>
              </a:ext>
            </a:extLst>
          </p:cNvPr>
          <p:cNvPicPr>
            <a:picLocks noChangeAspect="1"/>
          </p:cNvPicPr>
          <p:nvPr/>
        </p:nvPicPr>
        <p:blipFill>
          <a:blip r:embed="rId2">
            <a:extLst>
              <a:ext uri="{28A0092B-C50C-407E-A947-70E740481C1C}">
                <a14:useLocalDpi xmlns:a14="http://schemas.microsoft.com/office/drawing/2010/main" val="0"/>
              </a:ext>
            </a:extLst>
          </a:blip>
          <a:srcRect l="1162" t="1371" r="12620" b="40745"/>
          <a:stretch>
            <a:fillRect/>
          </a:stretch>
        </p:blipFill>
        <p:spPr bwMode="auto">
          <a:xfrm>
            <a:off x="3659014" y="8148193"/>
            <a:ext cx="2600113" cy="469380"/>
          </a:xfrm>
          <a:prstGeom prst="rect">
            <a:avLst/>
          </a:prstGeom>
          <a:noFill/>
        </p:spPr>
      </p:pic>
      <p:pic>
        <p:nvPicPr>
          <p:cNvPr id="12" name="Picture 11">
            <a:extLst>
              <a:ext uri="{FF2B5EF4-FFF2-40B4-BE49-F238E27FC236}">
                <a16:creationId xmlns:a16="http://schemas.microsoft.com/office/drawing/2014/main" id="{736C4AAD-BC0B-178D-D8E8-848939119D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9687" y="7593940"/>
            <a:ext cx="395605" cy="492760"/>
          </a:xfrm>
          <a:prstGeom prst="rect">
            <a:avLst/>
          </a:prstGeom>
          <a:noFill/>
        </p:spPr>
      </p:pic>
      <p:sp>
        <p:nvSpPr>
          <p:cNvPr id="13" name="TextBox 53">
            <a:extLst>
              <a:ext uri="{FF2B5EF4-FFF2-40B4-BE49-F238E27FC236}">
                <a16:creationId xmlns:a16="http://schemas.microsoft.com/office/drawing/2014/main" id="{CC94BBD7-F9DB-CC7A-1AAA-423579707F74}"/>
              </a:ext>
            </a:extLst>
          </p:cNvPr>
          <p:cNvSpPr txBox="1"/>
          <p:nvPr/>
        </p:nvSpPr>
        <p:spPr>
          <a:xfrm>
            <a:off x="4085292" y="7561692"/>
            <a:ext cx="2109041" cy="643890"/>
          </a:xfrm>
          <a:prstGeom prst="rect">
            <a:avLst/>
          </a:prstGeom>
          <a:noFill/>
        </p:spPr>
        <p:txBody>
          <a:bodyPr wrap="square">
            <a:noAutofit/>
          </a:bodyPr>
          <a:lstStyle/>
          <a:p>
            <a:pPr algn="ctr">
              <a:lnSpc>
                <a:spcPct val="115000"/>
              </a:lnSpc>
              <a:spcAft>
                <a:spcPts val="800"/>
              </a:spcAft>
              <a:buNone/>
            </a:pPr>
            <a:r>
              <a:rPr lang="en-IN" sz="2600" b="1" kern="1200" dirty="0">
                <a:effectLst/>
                <a:latin typeface="Nirmala UI" panose="020B0502040204020203" pitchFamily="34" charset="0"/>
                <a:ea typeface="Nirmala UI" panose="020B0502040204020203" pitchFamily="34" charset="0"/>
                <a:cs typeface="Mangal" panose="02040503050203030202" pitchFamily="18" charset="0"/>
              </a:rPr>
              <a:t>9667693596</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5" name="TextBox 14">
            <a:extLst>
              <a:ext uri="{FF2B5EF4-FFF2-40B4-BE49-F238E27FC236}">
                <a16:creationId xmlns:a16="http://schemas.microsoft.com/office/drawing/2014/main" id="{0A59BC02-C0E0-5C7B-BC0A-C96158AC4737}"/>
              </a:ext>
            </a:extLst>
          </p:cNvPr>
          <p:cNvSpPr txBox="1"/>
          <p:nvPr/>
        </p:nvSpPr>
        <p:spPr>
          <a:xfrm>
            <a:off x="591206" y="4944670"/>
            <a:ext cx="5698066" cy="2031325"/>
          </a:xfrm>
          <a:prstGeom prst="rect">
            <a:avLst/>
          </a:prstGeom>
          <a:noFill/>
        </p:spPr>
        <p:txBody>
          <a:bodyPr wrap="square">
            <a:spAutoFit/>
          </a:bodyPr>
          <a:lstStyle/>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एक ऐसी टेस्ट सीरीज जहाँ से डायरेक्ट प्रश्न आते हैं।</a:t>
            </a:r>
          </a:p>
          <a:p>
            <a:pPr algn="ctr"/>
            <a:r>
              <a:rPr lang="hi-IN" sz="4200" b="1" dirty="0">
                <a:latin typeface="Adobe Devanagari" panose="02040503050201020203" pitchFamily="18" charset="0"/>
                <a:ea typeface="Nirmala UI" panose="020B0502040204020203" pitchFamily="34" charset="0"/>
                <a:cs typeface="Adobe Devanagari" panose="02040503050201020203" pitchFamily="18" charset="0"/>
              </a:rPr>
              <a:t>रिजल्ट चाहिए तो इसे सॉल्व</a:t>
            </a:r>
            <a:r>
              <a:rPr lang="en-IN" sz="4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4200" b="1" dirty="0">
                <a:latin typeface="Adobe Devanagari" panose="02040503050201020203" pitchFamily="18" charset="0"/>
                <a:ea typeface="Nirmala UI" panose="020B0502040204020203" pitchFamily="34" charset="0"/>
                <a:cs typeface="Adobe Devanagari" panose="02040503050201020203" pitchFamily="18" charset="0"/>
              </a:rPr>
              <a:t>कीजिए।</a:t>
            </a:r>
          </a:p>
        </p:txBody>
      </p:sp>
      <p:sp>
        <p:nvSpPr>
          <p:cNvPr id="17" name="TextBox 16">
            <a:extLst>
              <a:ext uri="{FF2B5EF4-FFF2-40B4-BE49-F238E27FC236}">
                <a16:creationId xmlns:a16="http://schemas.microsoft.com/office/drawing/2014/main" id="{0006C90B-384B-8F7C-D8FE-B91514CBA9C9}"/>
              </a:ext>
            </a:extLst>
          </p:cNvPr>
          <p:cNvSpPr txBox="1"/>
          <p:nvPr/>
        </p:nvSpPr>
        <p:spPr>
          <a:xfrm>
            <a:off x="820422" y="4164686"/>
            <a:ext cx="5217149" cy="588046"/>
          </a:xfrm>
          <a:prstGeom prst="rect">
            <a:avLst/>
          </a:prstGeom>
          <a:noFill/>
        </p:spPr>
        <p:txBody>
          <a:bodyPr wrap="square">
            <a:spAutoFit/>
          </a:bodyPr>
          <a:lstStyle/>
          <a:p>
            <a:pPr algn="ctr">
              <a:lnSpc>
                <a:spcPct val="150000"/>
              </a:lnSpc>
            </a:pPr>
            <a:r>
              <a:rPr lang="en-GB" sz="2400" b="1">
                <a:latin typeface="Merriweather" panose="00000500000000000000" pitchFamily="2" charset="0"/>
                <a:ea typeface="Nirmala UI" panose="020B0502040204020203" pitchFamily="34" charset="0"/>
                <a:cs typeface="Nirmala UI" panose="020B0502040204020203" pitchFamily="34" charset="0"/>
              </a:rPr>
              <a:t>TEST-3 </a:t>
            </a:r>
            <a:r>
              <a:rPr lang="en-GB" sz="2400" b="1" dirty="0">
                <a:latin typeface="Merriweather" panose="00000500000000000000" pitchFamily="2" charset="0"/>
                <a:ea typeface="Nirmala UI" panose="020B0502040204020203" pitchFamily="34" charset="0"/>
                <a:cs typeface="Nirmala UI" panose="020B0502040204020203" pitchFamily="34" charset="0"/>
              </a:rPr>
              <a:t>(FULL LENGTH)</a:t>
            </a:r>
          </a:p>
        </p:txBody>
      </p:sp>
      <p:sp>
        <p:nvSpPr>
          <p:cNvPr id="19" name="TextBox 18">
            <a:extLst>
              <a:ext uri="{FF2B5EF4-FFF2-40B4-BE49-F238E27FC236}">
                <a16:creationId xmlns:a16="http://schemas.microsoft.com/office/drawing/2014/main" id="{4682E27B-F6AF-AB7B-6203-D0AD1DCF4464}"/>
              </a:ext>
            </a:extLst>
          </p:cNvPr>
          <p:cNvSpPr txBox="1"/>
          <p:nvPr/>
        </p:nvSpPr>
        <p:spPr>
          <a:xfrm>
            <a:off x="364064" y="2964357"/>
            <a:ext cx="6129866" cy="1200329"/>
          </a:xfrm>
          <a:prstGeom prst="rect">
            <a:avLst/>
          </a:prstGeom>
          <a:noFill/>
        </p:spPr>
        <p:txBody>
          <a:bodyPr wrap="square">
            <a:spAutoFit/>
          </a:bodyPr>
          <a:lstStyle/>
          <a:p>
            <a:pPr algn="ctr"/>
            <a:r>
              <a:rPr lang="en-GB" sz="5400" b="1" dirty="0">
                <a:latin typeface="Arial Black" panose="020B0A04020102020204" pitchFamily="34" charset="0"/>
                <a:ea typeface="Nirmala UI" panose="020B0502040204020203" pitchFamily="34" charset="0"/>
                <a:cs typeface="Nirmala UI" panose="020B0502040204020203" pitchFamily="34" charset="0"/>
              </a:rPr>
              <a:t>RESULT MITRA</a:t>
            </a:r>
          </a:p>
          <a:p>
            <a:pPr algn="ctr"/>
            <a:r>
              <a:rPr lang="en-GB" sz="1800" b="1" dirty="0">
                <a:latin typeface="Merriweather" panose="00000500000000000000" pitchFamily="2" charset="0"/>
                <a:ea typeface="Nirmala UI" panose="020B0502040204020203" pitchFamily="34" charset="0"/>
                <a:cs typeface="Nirmala UI" panose="020B0502040204020203" pitchFamily="34" charset="0"/>
              </a:rPr>
              <a:t>(Most Trusted IAS/PCS Institute)</a:t>
            </a:r>
          </a:p>
        </p:txBody>
      </p:sp>
      <p:sp>
        <p:nvSpPr>
          <p:cNvPr id="20" name="Rectangle: Rounded Corners 19">
            <a:extLst>
              <a:ext uri="{FF2B5EF4-FFF2-40B4-BE49-F238E27FC236}">
                <a16:creationId xmlns:a16="http://schemas.microsoft.com/office/drawing/2014/main" id="{723F31FF-1C81-ECC6-0C83-9441BE319CDB}"/>
              </a:ext>
            </a:extLst>
          </p:cNvPr>
          <p:cNvSpPr/>
          <p:nvPr/>
        </p:nvSpPr>
        <p:spPr>
          <a:xfrm>
            <a:off x="364064" y="9017158"/>
            <a:ext cx="6129866" cy="469379"/>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21" name="TextBox 53">
            <a:extLst>
              <a:ext uri="{FF2B5EF4-FFF2-40B4-BE49-F238E27FC236}">
                <a16:creationId xmlns:a16="http://schemas.microsoft.com/office/drawing/2014/main" id="{E9BEF8E9-0E83-3F56-1110-85291B8AB2BE}"/>
              </a:ext>
            </a:extLst>
          </p:cNvPr>
          <p:cNvSpPr txBox="1"/>
          <p:nvPr/>
        </p:nvSpPr>
        <p:spPr>
          <a:xfrm>
            <a:off x="349451" y="9067181"/>
            <a:ext cx="3932989"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22" name="TextBox 57">
            <a:extLst>
              <a:ext uri="{FF2B5EF4-FFF2-40B4-BE49-F238E27FC236}">
                <a16:creationId xmlns:a16="http://schemas.microsoft.com/office/drawing/2014/main" id="{D2FF4CD0-AD4C-6DE2-1208-66DC6BBA51AA}"/>
              </a:ext>
            </a:extLst>
          </p:cNvPr>
          <p:cNvSpPr txBox="1"/>
          <p:nvPr/>
        </p:nvSpPr>
        <p:spPr>
          <a:xfrm>
            <a:off x="4417281" y="9121042"/>
            <a:ext cx="2076649" cy="2616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1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http://www.resultmitra.com</a:t>
            </a:r>
          </a:p>
        </p:txBody>
      </p:sp>
      <p:sp>
        <p:nvSpPr>
          <p:cNvPr id="2" name="Star: 12 Points 1">
            <a:extLst>
              <a:ext uri="{FF2B5EF4-FFF2-40B4-BE49-F238E27FC236}">
                <a16:creationId xmlns:a16="http://schemas.microsoft.com/office/drawing/2014/main" id="{A25C9E9D-E2B6-5538-5A07-2E8B794F73B2}"/>
              </a:ext>
            </a:extLst>
          </p:cNvPr>
          <p:cNvSpPr/>
          <p:nvPr/>
        </p:nvSpPr>
        <p:spPr>
          <a:xfrm>
            <a:off x="423108" y="6777434"/>
            <a:ext cx="3074833" cy="2210734"/>
          </a:xfrm>
          <a:prstGeom prst="star12">
            <a:avLst>
              <a:gd name="adj" fmla="val 4140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3" name="TextBox 57">
            <a:extLst>
              <a:ext uri="{FF2B5EF4-FFF2-40B4-BE49-F238E27FC236}">
                <a16:creationId xmlns:a16="http://schemas.microsoft.com/office/drawing/2014/main" id="{749DDBA3-5F89-452C-371D-F74B1B55AB70}"/>
              </a:ext>
            </a:extLst>
          </p:cNvPr>
          <p:cNvSpPr txBox="1"/>
          <p:nvPr/>
        </p:nvSpPr>
        <p:spPr>
          <a:xfrm>
            <a:off x="598873" y="7423389"/>
            <a:ext cx="2723302" cy="129266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हमारें 140</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Students</a:t>
            </a:r>
            <a:r>
              <a:rPr lang="hi-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ने दिया</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70</a:t>
            </a:r>
            <a:r>
              <a:rPr lang="en-IN" sz="2500" b="1" baseline="30000"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th </a:t>
            </a:r>
            <a:r>
              <a:rPr lang="en-IN" sz="2500" b="1" dirty="0">
                <a:solidFill>
                  <a:schemeClr val="bg1"/>
                </a:solidFill>
                <a:latin typeface="Adobe Devanagari" panose="02040503050201020203" pitchFamily="18" charset="0"/>
                <a:ea typeface="Nirmala UI" panose="020B0502040204020203" pitchFamily="34" charset="0"/>
                <a:cs typeface="Adobe Devanagari" panose="02040503050201020203" pitchFamily="18" charset="0"/>
              </a:rPr>
              <a:t> BPSC Mains</a:t>
            </a:r>
          </a:p>
        </p:txBody>
      </p:sp>
    </p:spTree>
    <p:extLst>
      <p:ext uri="{BB962C8B-B14F-4D97-AF65-F5344CB8AC3E}">
        <p14:creationId xmlns:p14="http://schemas.microsoft.com/office/powerpoint/2010/main" val="279656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1D28-3F5B-A8B7-80C7-BD2731A99E2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E567776-45BB-AC0D-7F0D-C61C64A18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89816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8E8EE-03EC-2E77-0ACB-D44C5D12225F}"/>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8E8A5561-1EFD-F378-D98D-0A1D4F0D3729}"/>
              </a:ext>
            </a:extLst>
          </p:cNvPr>
          <p:cNvSpPr>
            <a:spLocks noGrp="1"/>
          </p:cNvSpPr>
          <p:nvPr/>
        </p:nvSpPr>
        <p:spPr>
          <a:xfrm>
            <a:off x="4658567" y="8832574"/>
            <a:ext cx="1543050" cy="527403"/>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23245A-F9B3-47E8-B4BC-2CC404376A18}" type="slidenum">
              <a:rPr lang="en-IN" smtClean="0"/>
              <a:pPr/>
              <a:t>3</a:t>
            </a:fld>
            <a:endParaRPr lang="en-IN"/>
          </a:p>
        </p:txBody>
      </p:sp>
      <p:sp>
        <p:nvSpPr>
          <p:cNvPr id="3" name="Rectangle 2">
            <a:extLst>
              <a:ext uri="{FF2B5EF4-FFF2-40B4-BE49-F238E27FC236}">
                <a16:creationId xmlns:a16="http://schemas.microsoft.com/office/drawing/2014/main" id="{A1B9AB59-34B0-55D8-5F0C-6B59C884C1A7}"/>
              </a:ext>
            </a:extLst>
          </p:cNvPr>
          <p:cNvSpPr/>
          <p:nvPr/>
        </p:nvSpPr>
        <p:spPr>
          <a:xfrm>
            <a:off x="774009" y="2345376"/>
            <a:ext cx="5427606" cy="5942519"/>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9" name="TextBox 1099">
            <a:extLst>
              <a:ext uri="{FF2B5EF4-FFF2-40B4-BE49-F238E27FC236}">
                <a16:creationId xmlns:a16="http://schemas.microsoft.com/office/drawing/2014/main" id="{2AA2DC5C-65D9-C2D3-E383-ACA8FEA56029}"/>
              </a:ext>
            </a:extLst>
          </p:cNvPr>
          <p:cNvSpPr txBox="1"/>
          <p:nvPr/>
        </p:nvSpPr>
        <p:spPr>
          <a:xfrm>
            <a:off x="878204" y="403207"/>
            <a:ext cx="5403794"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4800" b="1" dirty="0">
                <a:latin typeface="Arial Black" panose="020B0A04020102020204" pitchFamily="34" charset="0"/>
                <a:ea typeface="Nirmala UI" panose="020B0502040204020203" pitchFamily="34" charset="0"/>
                <a:cs typeface="Nirmala UI" panose="020B0502040204020203" pitchFamily="34" charset="0"/>
              </a:rPr>
              <a:t>RESULT MITRA</a:t>
            </a:r>
          </a:p>
        </p:txBody>
      </p:sp>
      <p:sp>
        <p:nvSpPr>
          <p:cNvPr id="31" name="TextBox 1100">
            <a:extLst>
              <a:ext uri="{FF2B5EF4-FFF2-40B4-BE49-F238E27FC236}">
                <a16:creationId xmlns:a16="http://schemas.microsoft.com/office/drawing/2014/main" id="{0DEB1DCB-65F6-7ECC-B081-4C7F3B9C35A4}"/>
              </a:ext>
            </a:extLst>
          </p:cNvPr>
          <p:cNvSpPr txBox="1"/>
          <p:nvPr/>
        </p:nvSpPr>
        <p:spPr>
          <a:xfrm>
            <a:off x="2091125" y="1136322"/>
            <a:ext cx="337204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1600" b="1" dirty="0">
                <a:latin typeface="Adobe Devanagari" panose="02040503050201020203" pitchFamily="18" charset="0"/>
                <a:cs typeface="Adobe Devanagari" panose="02040503050201020203" pitchFamily="18" charset="0"/>
              </a:rPr>
              <a:t>(Most Trusted IAS/PCS Institute)</a:t>
            </a:r>
          </a:p>
        </p:txBody>
      </p:sp>
      <p:sp>
        <p:nvSpPr>
          <p:cNvPr id="38" name="TextBox 24">
            <a:extLst>
              <a:ext uri="{FF2B5EF4-FFF2-40B4-BE49-F238E27FC236}">
                <a16:creationId xmlns:a16="http://schemas.microsoft.com/office/drawing/2014/main" id="{CF3D0CF0-7A93-B2A7-0A8E-B96BC2B7463C}"/>
              </a:ext>
            </a:extLst>
          </p:cNvPr>
          <p:cNvSpPr txBox="1"/>
          <p:nvPr/>
        </p:nvSpPr>
        <p:spPr>
          <a:xfrm>
            <a:off x="774010" y="2440140"/>
            <a:ext cx="5427605" cy="577081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latin typeface="Adobe Devanagari" panose="02040503050201020203" pitchFamily="18" charset="0"/>
                <a:ea typeface="Nirmala UI" panose="020B0502040204020203" pitchFamily="34" charset="0"/>
                <a:cs typeface="Adobe Devanagari" panose="02040503050201020203" pitchFamily="18" charset="0"/>
              </a:rPr>
              <a:t>1. </a:t>
            </a:r>
            <a:r>
              <a:rPr lang="en-GB" sz="900" dirty="0">
                <a:latin typeface="Adobe Devanagari" panose="02040503050201020203" pitchFamily="18" charset="0"/>
                <a:ea typeface="Nirmala UI" panose="020B0502040204020203" pitchFamily="34" charset="0"/>
                <a:cs typeface="Adobe Devanagari" panose="02040503050201020203" pitchFamily="18" charset="0"/>
              </a:rPr>
              <a:t>This Question Booklet contains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150</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in total.</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2. All </a:t>
            </a:r>
            <a:r>
              <a:rPr lang="en-GB" sz="900" dirty="0">
                <a:latin typeface="Adobe Devanagari" panose="02040503050201020203" pitchFamily="18" charset="0"/>
                <a:ea typeface="Nirmala UI" panose="020B0502040204020203" pitchFamily="34" charset="0"/>
                <a:cs typeface="Adobe Devanagari" panose="02040503050201020203" pitchFamily="18" charset="0"/>
              </a:rPr>
              <a:t>questions carry equal marks.</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3. </a:t>
            </a:r>
            <a:r>
              <a:rPr lang="en-GB" sz="900" dirty="0">
                <a:latin typeface="Adobe Devanagari" panose="02040503050201020203" pitchFamily="18" charset="0"/>
                <a:ea typeface="Nirmala UI" panose="020B0502040204020203" pitchFamily="34" charset="0"/>
                <a:cs typeface="Adobe Devanagari" panose="02040503050201020203" pitchFamily="18" charset="0"/>
              </a:rPr>
              <a:t>An Answer Sheet has been provided inside the question booklet to mark your answers.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You must write your Roll Number, encode it, and fill in other particulars in the space provided on the Answer Sheet. Failure to do so will result in your Answer Sheet not being evaluated.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4. Immediately after the commencement of the examination, you should check your Question Booklet and attached Answer Sheet to ensure that the Question Booklet Series printed on the top left-hand corner of the Booklet matches the encoded series on the Answer Sheet. Additionally, check that the Booklet contains printed pages, including two pages for Rough Work. Ensure that no page is missing, unprinted, torn, repeated, or mismatched with the Answer Sheet. If you find any defect in this Booklet or attached Answer Sheet, request a replacement immediately with a complete Booklet and OMR sheet of the same series.</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5.</a:t>
            </a:r>
            <a:r>
              <a:rPr lang="en-GB" sz="900" dirty="0">
                <a:latin typeface="Adobe Devanagari" panose="02040503050201020203" pitchFamily="18" charset="0"/>
                <a:ea typeface="Nirmala UI" panose="020B0502040204020203" pitchFamily="34" charset="0"/>
                <a:cs typeface="Adobe Devanagari" panose="02040503050201020203" pitchFamily="18" charset="0"/>
              </a:rPr>
              <a:t> In case of any printing or factual errors, the English version of the questions will be treated as the standard.</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6.</a:t>
            </a:r>
            <a:r>
              <a:rPr lang="en-GB" sz="900" dirty="0">
                <a:latin typeface="Adobe Devanagari" panose="02040503050201020203" pitchFamily="18" charset="0"/>
                <a:ea typeface="Nirmala UI" panose="020B0502040204020203" pitchFamily="34" charset="0"/>
                <a:cs typeface="Adobe Devanagari" panose="02040503050201020203" pitchFamily="18" charset="0"/>
              </a:rPr>
              <a:t> You must write your Roll Number in the space provided on the top of this page. Do not write anything else on the Question Booklet.</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7.</a:t>
            </a:r>
            <a:r>
              <a:rPr lang="en-GB" sz="900" dirty="0">
                <a:latin typeface="Adobe Devanagari" panose="02040503050201020203" pitchFamily="18" charset="0"/>
                <a:ea typeface="Nirmala UI" panose="020B0502040204020203" pitchFamily="34" charset="0"/>
                <a:cs typeface="Adobe Devanagari" panose="02040503050201020203" pitchFamily="18" charset="0"/>
              </a:rPr>
              <a:t> Questions and their responses are printed in both English and Hindi versions in this Booklet. Each question has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options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You are to select ONLY ONE correct response and mark it on your Answer Sheet. If you believe there is more than one correct response, mark the one you consider the best. In any case, choose ONLY ONE response for each question.</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8. </a:t>
            </a:r>
            <a:r>
              <a:rPr lang="en-GB" sz="900" dirty="0">
                <a:latin typeface="Adobe Devanagari" panose="02040503050201020203" pitchFamily="18" charset="0"/>
                <a:ea typeface="Nirmala UI" panose="020B0502040204020203" pitchFamily="34" charset="0"/>
                <a:cs typeface="Adobe Devanagari" panose="02040503050201020203" pitchFamily="18" charset="0"/>
              </a:rPr>
              <a:t>In the Answer Sheet, there are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four circles</a:t>
            </a:r>
            <a:r>
              <a:rPr lang="en-GB" sz="900" dirty="0">
                <a:latin typeface="Adobe Devanagari" panose="02040503050201020203" pitchFamily="18" charset="0"/>
                <a:ea typeface="Nirmala UI" panose="020B0502040204020203" pitchFamily="34" charset="0"/>
                <a:cs typeface="Adobe Devanagari" panose="02040503050201020203" pitchFamily="18" charset="0"/>
              </a:rPr>
              <a:t>: A, B, C, and D, corresponding to each question. To answer the questions, use a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Black/Blue ink ballpoint pen </a:t>
            </a:r>
            <a:r>
              <a:rPr lang="en-GB" sz="900" dirty="0">
                <a:latin typeface="Adobe Devanagari" panose="02040503050201020203" pitchFamily="18" charset="0"/>
                <a:ea typeface="Nirmala UI" panose="020B0502040204020203" pitchFamily="34" charset="0"/>
                <a:cs typeface="Adobe Devanagari" panose="02040503050201020203" pitchFamily="18" charset="0"/>
              </a:rPr>
              <a:t>to mark ONLY ONE circle for each question. Do not mark more than one circle for a question, as the answer will be considered wrong. Any changes or erasures are not allowed.</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9. </a:t>
            </a:r>
            <a:r>
              <a:rPr lang="en-GB" sz="900" dirty="0">
                <a:latin typeface="Adobe Devanagari" panose="02040503050201020203" pitchFamily="18" charset="0"/>
                <a:ea typeface="Nirmala UI" panose="020B0502040204020203" pitchFamily="34" charset="0"/>
                <a:cs typeface="Adobe Devanagari" panose="02040503050201020203" pitchFamily="18" charset="0"/>
              </a:rPr>
              <a:t>For each question for which a wrong answer or more than one answer has been given,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one-third (1/3)</a:t>
            </a:r>
            <a:r>
              <a:rPr lang="en-GB" sz="900" dirty="0">
                <a:latin typeface="Adobe Devanagari" panose="02040503050201020203" pitchFamily="18" charset="0"/>
                <a:ea typeface="Nirmala UI" panose="020B0502040204020203" pitchFamily="34" charset="0"/>
                <a:cs typeface="Adobe Devanagari" panose="02040503050201020203" pitchFamily="18" charset="0"/>
              </a:rPr>
              <a:t> of the marks assigned to that question will be deducted as a penalty.</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10. </a:t>
            </a:r>
            <a:r>
              <a:rPr lang="en-GB" sz="900" dirty="0">
                <a:latin typeface="Adobe Devanagari" panose="02040503050201020203" pitchFamily="18" charset="0"/>
                <a:ea typeface="Nirmala UI" panose="020B0502040204020203" pitchFamily="34" charset="0"/>
                <a:cs typeface="Adobe Devanagari" panose="02040503050201020203" pitchFamily="18" charset="0"/>
              </a:rPr>
              <a:t>You should not remove or tear off any page from the Question Booklet. You are not allowed to take the Question Booklet and Answer Sheet out of the Examination Hall during the examination. </a:t>
            </a:r>
            <a:r>
              <a:rPr lang="en-GB" sz="900" b="1" dirty="0">
                <a:latin typeface="Adobe Devanagari" panose="02040503050201020203" pitchFamily="18" charset="0"/>
                <a:ea typeface="Nirmala UI" panose="020B0502040204020203" pitchFamily="34" charset="0"/>
                <a:cs typeface="Adobe Devanagari" panose="02040503050201020203" pitchFamily="18" charset="0"/>
              </a:rPr>
              <a:t>After the examination concludes, you must hand over your Answer Sheet to the Invigilator. Afterward, you may take the Question Booklet with you.</a:t>
            </a:r>
          </a:p>
          <a:p>
            <a:endParaRPr lang="en-GB" sz="9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11.</a:t>
            </a:r>
            <a:r>
              <a:rPr lang="en-GB" sz="900" dirty="0">
                <a:latin typeface="Adobe Devanagari" panose="02040503050201020203" pitchFamily="18" charset="0"/>
                <a:ea typeface="Nirmala UI" panose="020B0502040204020203" pitchFamily="34" charset="0"/>
                <a:cs typeface="Adobe Devanagari" panose="02040503050201020203" pitchFamily="18" charset="0"/>
              </a:rPr>
              <a:t> Failure to comply with any of the above instructions will lead to appropriate action or penalty, as decided by the Commission.</a:t>
            </a:r>
          </a:p>
          <a:p>
            <a:endParaRPr lang="en-GB" sz="9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900" b="1" dirty="0">
                <a:latin typeface="Adobe Devanagari" panose="02040503050201020203" pitchFamily="18" charset="0"/>
                <a:ea typeface="Nirmala UI" panose="020B0502040204020203" pitchFamily="34" charset="0"/>
                <a:cs typeface="Adobe Devanagari" panose="02040503050201020203" pitchFamily="18" charset="0"/>
              </a:rPr>
              <a:t>12.</a:t>
            </a:r>
            <a:r>
              <a:rPr lang="en-GB" sz="900" dirty="0">
                <a:latin typeface="Adobe Devanagari" panose="02040503050201020203" pitchFamily="18" charset="0"/>
                <a:ea typeface="Nirmala UI" panose="020B0502040204020203" pitchFamily="34" charset="0"/>
                <a:cs typeface="Adobe Devanagari" panose="02040503050201020203" pitchFamily="18" charset="0"/>
              </a:rPr>
              <a:t> Before leaving the Examination Hall, candidates must ensure that their Answer Sheets are kept in a Self-Adhesive LDPE Bag and properly packed/sealed in their presence.</a:t>
            </a:r>
          </a:p>
        </p:txBody>
      </p:sp>
      <p:sp>
        <p:nvSpPr>
          <p:cNvPr id="42" name="Rectangle: Rounded Corners 41">
            <a:extLst>
              <a:ext uri="{FF2B5EF4-FFF2-40B4-BE49-F238E27FC236}">
                <a16:creationId xmlns:a16="http://schemas.microsoft.com/office/drawing/2014/main" id="{77C03FA0-6E96-8C6D-516E-FDC97867EDC1}"/>
              </a:ext>
            </a:extLst>
          </p:cNvPr>
          <p:cNvSpPr/>
          <p:nvPr/>
        </p:nvSpPr>
        <p:spPr>
          <a:xfrm>
            <a:off x="774009" y="8353666"/>
            <a:ext cx="5432686" cy="3632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43" name="TextBox 53">
            <a:extLst>
              <a:ext uri="{FF2B5EF4-FFF2-40B4-BE49-F238E27FC236}">
                <a16:creationId xmlns:a16="http://schemas.microsoft.com/office/drawing/2014/main" id="{BEB5A6A8-173B-2964-A1AC-F08155520F7C}"/>
              </a:ext>
            </a:extLst>
          </p:cNvPr>
          <p:cNvSpPr txBox="1"/>
          <p:nvPr/>
        </p:nvSpPr>
        <p:spPr>
          <a:xfrm>
            <a:off x="828919" y="8373268"/>
            <a:ext cx="3597765"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rPr>
              <a:t>located at Kh No 96/2 Ground Floor, Street No. 8/1 Near Top-10 Bazar, Wazirabad, Near Sangam Bihar North Delhi, Delhi, 110084</a:t>
            </a:r>
          </a:p>
        </p:txBody>
      </p:sp>
      <p:sp>
        <p:nvSpPr>
          <p:cNvPr id="44" name="TextBox 57">
            <a:extLst>
              <a:ext uri="{FF2B5EF4-FFF2-40B4-BE49-F238E27FC236}">
                <a16:creationId xmlns:a16="http://schemas.microsoft.com/office/drawing/2014/main" id="{B060E17A-CDE4-D0F0-4EFE-EAAFC013EF23}"/>
              </a:ext>
            </a:extLst>
          </p:cNvPr>
          <p:cNvSpPr txBox="1"/>
          <p:nvPr/>
        </p:nvSpPr>
        <p:spPr>
          <a:xfrm>
            <a:off x="5188631" y="8423914"/>
            <a:ext cx="871547"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9667693596</a:t>
            </a:r>
          </a:p>
        </p:txBody>
      </p:sp>
      <p:sp>
        <p:nvSpPr>
          <p:cNvPr id="55" name="Rectangle: Rounded Corners 54">
            <a:extLst>
              <a:ext uri="{FF2B5EF4-FFF2-40B4-BE49-F238E27FC236}">
                <a16:creationId xmlns:a16="http://schemas.microsoft.com/office/drawing/2014/main" id="{C7D8F58C-B50C-F190-CA82-BF3081E6A2A6}"/>
              </a:ext>
            </a:extLst>
          </p:cNvPr>
          <p:cNvSpPr/>
          <p:nvPr/>
        </p:nvSpPr>
        <p:spPr>
          <a:xfrm>
            <a:off x="2504018" y="2269979"/>
            <a:ext cx="2032001" cy="165317"/>
          </a:xfrm>
          <a:prstGeom prst="roundRect">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a:p>
        </p:txBody>
      </p:sp>
      <p:sp>
        <p:nvSpPr>
          <p:cNvPr id="57" name="TextBox 56">
            <a:extLst>
              <a:ext uri="{FF2B5EF4-FFF2-40B4-BE49-F238E27FC236}">
                <a16:creationId xmlns:a16="http://schemas.microsoft.com/office/drawing/2014/main" id="{4519B6C9-4C90-C015-E81C-39C0B18796B3}"/>
              </a:ext>
            </a:extLst>
          </p:cNvPr>
          <p:cNvSpPr txBox="1"/>
          <p:nvPr/>
        </p:nvSpPr>
        <p:spPr>
          <a:xfrm>
            <a:off x="2627802" y="2251198"/>
            <a:ext cx="1743832" cy="215444"/>
          </a:xfrm>
          <a:prstGeom prst="rect">
            <a:avLst/>
          </a:prstGeom>
          <a:noFill/>
        </p:spPr>
        <p:txBody>
          <a:bodyPr wrap="square">
            <a:spAutoFit/>
          </a:bodyPr>
          <a:lstStyle/>
          <a:p>
            <a:r>
              <a:rPr lang="en-IN" sz="800" b="1" dirty="0">
                <a:solidFill>
                  <a:schemeClr val="bg1"/>
                </a:solidFill>
                <a:latin typeface="Merriweather" panose="00000500000000000000" pitchFamily="2" charset="0"/>
              </a:rPr>
              <a:t>IMPORTANT INSTRUCTIONS</a:t>
            </a:r>
            <a:endParaRPr lang="en-GB" sz="800" b="1" dirty="0">
              <a:solidFill>
                <a:schemeClr val="bg1"/>
              </a:solidFill>
              <a:latin typeface="Merriweather" panose="00000500000000000000" pitchFamily="2" charset="0"/>
              <a:ea typeface="Nirmala UI" panose="020B0502040204020203" pitchFamily="34" charset="0"/>
              <a:cs typeface="Nirmala UI" panose="020B0502040204020203" pitchFamily="34" charset="0"/>
            </a:endParaRPr>
          </a:p>
        </p:txBody>
      </p:sp>
      <p:sp>
        <p:nvSpPr>
          <p:cNvPr id="59" name="TextBox 24">
            <a:extLst>
              <a:ext uri="{FF2B5EF4-FFF2-40B4-BE49-F238E27FC236}">
                <a16:creationId xmlns:a16="http://schemas.microsoft.com/office/drawing/2014/main" id="{FA62EAFC-C358-DFA8-BE31-9569E5BB65FA}"/>
              </a:ext>
            </a:extLst>
          </p:cNvPr>
          <p:cNvSpPr txBox="1"/>
          <p:nvPr/>
        </p:nvSpPr>
        <p:spPr>
          <a:xfrm>
            <a:off x="1556332" y="8756519"/>
            <a:ext cx="4088576"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hi-IN" sz="1400" b="1" dirty="0">
                <a:latin typeface="Adobe Devanagari" panose="02040503050201020203" pitchFamily="18" charset="0"/>
                <a:ea typeface="Nirmala UI" panose="020B0502040204020203" pitchFamily="34" charset="0"/>
                <a:cs typeface="Adobe Devanagari" panose="02040503050201020203" pitchFamily="18" charset="0"/>
              </a:rPr>
              <a:t>ध्यान दें</a:t>
            </a:r>
            <a:r>
              <a:rPr lang="en-IN" sz="14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400" b="1" dirty="0">
                <a:latin typeface="Adobe Devanagari" panose="02040503050201020203" pitchFamily="18" charset="0"/>
                <a:ea typeface="Nirmala UI" panose="020B0502040204020203" pitchFamily="34" charset="0"/>
                <a:cs typeface="Adobe Devanagari" panose="02040503050201020203" pitchFamily="18" charset="0"/>
              </a:rPr>
              <a:t> अनुदेशों का हिन्दी रूपांतर इस पुस्तिका के अंतिम पृष्ठ पर छपा है।</a:t>
            </a:r>
            <a:endParaRPr lang="en-GB" sz="1400" dirty="0">
              <a:latin typeface="Adobe Devanagari" panose="02040503050201020203" pitchFamily="18" charset="0"/>
              <a:ea typeface="Nirmala UI" panose="020B0502040204020203" pitchFamily="34" charset="0"/>
              <a:cs typeface="Adobe Devanagari" panose="02040503050201020203" pitchFamily="18" charset="0"/>
            </a:endParaRPr>
          </a:p>
        </p:txBody>
      </p:sp>
      <p:cxnSp>
        <p:nvCxnSpPr>
          <p:cNvPr id="61" name="Straight Connector 60">
            <a:extLst>
              <a:ext uri="{FF2B5EF4-FFF2-40B4-BE49-F238E27FC236}">
                <a16:creationId xmlns:a16="http://schemas.microsoft.com/office/drawing/2014/main" id="{48B17E94-6685-2297-6682-03367AAE2384}"/>
              </a:ext>
            </a:extLst>
          </p:cNvPr>
          <p:cNvCxnSpPr>
            <a:cxnSpLocks/>
          </p:cNvCxnSpPr>
          <p:nvPr/>
        </p:nvCxnSpPr>
        <p:spPr>
          <a:xfrm flipV="1">
            <a:off x="797821" y="1419479"/>
            <a:ext cx="5403794" cy="1"/>
          </a:xfrm>
          <a:prstGeom prst="line">
            <a:avLst/>
          </a:prstGeom>
        </p:spPr>
        <p:style>
          <a:lnRef idx="2">
            <a:schemeClr val="dk1"/>
          </a:lnRef>
          <a:fillRef idx="0">
            <a:schemeClr val="dk1"/>
          </a:fillRef>
          <a:effectRef idx="1">
            <a:schemeClr val="dk1"/>
          </a:effectRef>
          <a:fontRef idx="minor">
            <a:schemeClr val="tx1"/>
          </a:fontRef>
        </p:style>
      </p:cxnSp>
      <p:sp>
        <p:nvSpPr>
          <p:cNvPr id="62" name="TextBox 24">
            <a:extLst>
              <a:ext uri="{FF2B5EF4-FFF2-40B4-BE49-F238E27FC236}">
                <a16:creationId xmlns:a16="http://schemas.microsoft.com/office/drawing/2014/main" id="{651EEE35-EA58-93FB-4F22-C21E9F741DFF}"/>
              </a:ext>
            </a:extLst>
          </p:cNvPr>
          <p:cNvSpPr txBox="1"/>
          <p:nvPr/>
        </p:nvSpPr>
        <p:spPr>
          <a:xfrm>
            <a:off x="715197" y="1461570"/>
            <a:ext cx="121943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Time Allowed: 2Hrs</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3" name="TextBox 24">
            <a:extLst>
              <a:ext uri="{FF2B5EF4-FFF2-40B4-BE49-F238E27FC236}">
                <a16:creationId xmlns:a16="http://schemas.microsoft.com/office/drawing/2014/main" id="{5D081A87-17C5-1081-FFD8-8A6F50DFEEEE}"/>
              </a:ext>
            </a:extLst>
          </p:cNvPr>
          <p:cNvSpPr txBox="1"/>
          <p:nvPr/>
        </p:nvSpPr>
        <p:spPr>
          <a:xfrm>
            <a:off x="5463173" y="1435433"/>
            <a:ext cx="777213" cy="35394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Nirmala UI" panose="020B0502040204020203" pitchFamily="34" charset="0"/>
                <a:ea typeface="Nirmala UI" panose="020B0502040204020203" pitchFamily="34" charset="0"/>
                <a:cs typeface="Nirmala UI" panose="020B0502040204020203" pitchFamily="34" charset="0"/>
              </a:rPr>
              <a:t>Maximum Marks: 150</a:t>
            </a:r>
            <a:endParaRPr lang="en-GB" sz="85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4" name="TextBox 24">
            <a:extLst>
              <a:ext uri="{FF2B5EF4-FFF2-40B4-BE49-F238E27FC236}">
                <a16:creationId xmlns:a16="http://schemas.microsoft.com/office/drawing/2014/main" id="{079F7D7B-F983-3116-F1AA-1274AF346058}"/>
              </a:ext>
            </a:extLst>
          </p:cNvPr>
          <p:cNvSpPr txBox="1"/>
          <p:nvPr/>
        </p:nvSpPr>
        <p:spPr>
          <a:xfrm>
            <a:off x="2531895" y="1503387"/>
            <a:ext cx="1700277" cy="2769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latin typeface="Arial Black" panose="020B0A04020102020204" pitchFamily="34" charset="0"/>
                <a:ea typeface="Nirmala UI" panose="020B0502040204020203" pitchFamily="34" charset="0"/>
                <a:cs typeface="Nirmala UI" panose="020B0502040204020203" pitchFamily="34" charset="0"/>
              </a:rPr>
              <a:t>Full Length Test-3</a:t>
            </a:r>
            <a:endParaRPr lang="en-GB" sz="1200" dirty="0">
              <a:latin typeface="Arial Black" panose="020B0A04020102020204" pitchFamily="34" charset="0"/>
              <a:ea typeface="Nirmala UI" panose="020B0502040204020203" pitchFamily="34" charset="0"/>
              <a:cs typeface="Nirmala UI" panose="020B0502040204020203" pitchFamily="34" charset="0"/>
            </a:endParaRPr>
          </a:p>
        </p:txBody>
      </p:sp>
      <p:sp>
        <p:nvSpPr>
          <p:cNvPr id="65" name="TextBox 24">
            <a:extLst>
              <a:ext uri="{FF2B5EF4-FFF2-40B4-BE49-F238E27FC236}">
                <a16:creationId xmlns:a16="http://schemas.microsoft.com/office/drawing/2014/main" id="{295ED59B-8741-3724-C32E-913D768DCE12}"/>
              </a:ext>
            </a:extLst>
          </p:cNvPr>
          <p:cNvSpPr txBox="1"/>
          <p:nvPr/>
        </p:nvSpPr>
        <p:spPr>
          <a:xfrm>
            <a:off x="2819282" y="1728077"/>
            <a:ext cx="1219435" cy="24622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b="1" dirty="0">
                <a:latin typeface="Nirmala UI" panose="020B0502040204020203" pitchFamily="34" charset="0"/>
                <a:ea typeface="Nirmala UI" panose="020B0502040204020203" pitchFamily="34" charset="0"/>
                <a:cs typeface="Nirmala UI" panose="020B0502040204020203" pitchFamily="34" charset="0"/>
              </a:rPr>
              <a:t>Question Booklet</a:t>
            </a:r>
            <a:endParaRPr lang="en-GB" sz="10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8" name="TextBox 24">
            <a:extLst>
              <a:ext uri="{FF2B5EF4-FFF2-40B4-BE49-F238E27FC236}">
                <a16:creationId xmlns:a16="http://schemas.microsoft.com/office/drawing/2014/main" id="{5F7652AE-D659-B691-15CC-275F6D54C301}"/>
              </a:ext>
            </a:extLst>
          </p:cNvPr>
          <p:cNvSpPr txBox="1"/>
          <p:nvPr/>
        </p:nvSpPr>
        <p:spPr>
          <a:xfrm>
            <a:off x="704383" y="2015773"/>
            <a:ext cx="5427605" cy="22313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850" b="1" dirty="0">
                <a:latin typeface="Merriweather" panose="00000500000000000000" pitchFamily="2" charset="0"/>
                <a:ea typeface="Nirmala UI" panose="020B0502040204020203" pitchFamily="34" charset="0"/>
                <a:cs typeface="Nirmala UI" panose="020B0502040204020203" pitchFamily="34" charset="0"/>
              </a:rPr>
              <a:t>Read the following instructions carefully before you begin to answer the questions.</a:t>
            </a:r>
            <a:endParaRPr lang="en-GB" sz="850" dirty="0">
              <a:latin typeface="Merriweather" panose="00000500000000000000" pitchFamily="2" charset="0"/>
              <a:ea typeface="Nirmala UI" panose="020B0502040204020203" pitchFamily="34" charset="0"/>
              <a:cs typeface="Nirmala UI" panose="020B0502040204020203" pitchFamily="34" charset="0"/>
            </a:endParaRPr>
          </a:p>
        </p:txBody>
      </p:sp>
      <p:sp>
        <p:nvSpPr>
          <p:cNvPr id="4" name="Rectangle 3">
            <a:extLst>
              <a:ext uri="{FF2B5EF4-FFF2-40B4-BE49-F238E27FC236}">
                <a16:creationId xmlns:a16="http://schemas.microsoft.com/office/drawing/2014/main" id="{0597AE75-84FC-6FFF-9FF1-389DDD48E3C9}"/>
              </a:ext>
            </a:extLst>
          </p:cNvPr>
          <p:cNvSpPr/>
          <p:nvPr/>
        </p:nvSpPr>
        <p:spPr>
          <a:xfrm>
            <a:off x="2327729" y="9036893"/>
            <a:ext cx="2320925" cy="2413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 name="TextBox 53">
            <a:extLst>
              <a:ext uri="{FF2B5EF4-FFF2-40B4-BE49-F238E27FC236}">
                <a16:creationId xmlns:a16="http://schemas.microsoft.com/office/drawing/2014/main" id="{85079B32-9539-72F0-97BC-A63F04163F46}"/>
              </a:ext>
            </a:extLst>
          </p:cNvPr>
          <p:cNvSpPr txBox="1"/>
          <p:nvPr/>
        </p:nvSpPr>
        <p:spPr>
          <a:xfrm>
            <a:off x="2327715" y="9033464"/>
            <a:ext cx="811380" cy="2308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IN" sz="900" b="1" dirty="0">
                <a:solidFill>
                  <a:schemeClr val="bg1"/>
                </a:solidFill>
                <a:latin typeface="Nirmala UI" panose="020B0502040204020203" pitchFamily="34" charset="0"/>
                <a:ea typeface="Nirmala UI" panose="020B0502040204020203" pitchFamily="34" charset="0"/>
                <a:cs typeface="Nirmala UI" panose="020B0502040204020203" pitchFamily="34" charset="0"/>
              </a:rPr>
              <a:t>Join Us:</a:t>
            </a:r>
          </a:p>
        </p:txBody>
      </p:sp>
      <p:pic>
        <p:nvPicPr>
          <p:cNvPr id="1026" name="Picture 2" descr="Telegram (software) - Wikipedia">
            <a:extLst>
              <a:ext uri="{FF2B5EF4-FFF2-40B4-BE49-F238E27FC236}">
                <a16:creationId xmlns:a16="http://schemas.microsoft.com/office/drawing/2014/main" id="{8FC5DDD4-6FAE-F511-A256-7785C3CFFB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498" y="9076583"/>
            <a:ext cx="161996" cy="161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cebook-logo - Wave Transit">
            <a:extLst>
              <a:ext uri="{FF2B5EF4-FFF2-40B4-BE49-F238E27FC236}">
                <a16:creationId xmlns:a16="http://schemas.microsoft.com/office/drawing/2014/main" id="{52675FF7-A4A9-41F4-6559-54C679D47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494" y="9055023"/>
            <a:ext cx="328184" cy="205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AF4B603-BC0E-4F9C-682F-5F3B5E16A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677" y="9059880"/>
            <a:ext cx="199887" cy="2002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626E1E95-8757-4EE8-A1E1-D158B9F47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278" y="8432328"/>
            <a:ext cx="226927" cy="227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6A4B883-BD28-4FC8-9613-76FAEBD39797}"/>
              </a:ext>
            </a:extLst>
          </p:cNvPr>
          <p:cNvPicPr>
            <a:picLocks noChangeAspect="1"/>
          </p:cNvPicPr>
          <p:nvPr/>
        </p:nvPicPr>
        <p:blipFill>
          <a:blip r:embed="rId5"/>
          <a:stretch>
            <a:fillRect/>
          </a:stretch>
        </p:blipFill>
        <p:spPr>
          <a:xfrm>
            <a:off x="3782569" y="9076583"/>
            <a:ext cx="177398" cy="177398"/>
          </a:xfrm>
          <a:prstGeom prst="rect">
            <a:avLst/>
          </a:prstGeom>
        </p:spPr>
      </p:pic>
      <p:pic>
        <p:nvPicPr>
          <p:cNvPr id="1036" name="Picture 12">
            <a:extLst>
              <a:ext uri="{FF2B5EF4-FFF2-40B4-BE49-F238E27FC236}">
                <a16:creationId xmlns:a16="http://schemas.microsoft.com/office/drawing/2014/main" id="{CBD52452-B828-6B69-4A91-AFFA30A69C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218" y="9064514"/>
            <a:ext cx="479425" cy="201535"/>
          </a:xfrm>
          <a:prstGeom prst="rect">
            <a:avLst/>
          </a:prstGeom>
          <a:solidFill>
            <a:schemeClr val="bg1"/>
          </a:solidFill>
        </p:spPr>
      </p:pic>
    </p:spTree>
    <p:extLst>
      <p:ext uri="{BB962C8B-B14F-4D97-AF65-F5344CB8AC3E}">
        <p14:creationId xmlns:p14="http://schemas.microsoft.com/office/powerpoint/2010/main" val="2400094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8BA-BFB5-AE01-5654-528831722C3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7988C77-EEC7-C928-FF0F-4C88A68A862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9B3AC326-49C7-D84E-98DC-213EA30E77B4}"/>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 नवदा टोली के उत्खन्न कार्य को किसने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बी.एन. श्रीवास्तव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 एच.डी. सांकलिया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राधाकुमुद मुखर्जी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 कश्यप कौल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डॉ. अनुग्रह नारायण सिंह का प्रमुख योगदान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पहले मुख्यमंत्री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पहले उपमुख्यमंत्री सह वित्त 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पहले गवर्नर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के पहले शिक्षा मंत्री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 निम्नलिखित में से कौन-सा युग्म सही सुमेलित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सुराध्यक्ष – वेश्याओं का निरीक्षक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अकराध्यक्ष – आबकारी विभाग का अध्यक्ष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पण्याध्यक्ष – वाणिज्य विभाग का अध्यक्ष</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सीताध्यक्ष – बूचड़खाने का अध्यक्ष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4. किस ऋषि के बारे में कहा जाता है कि उन्होंने दक्षिण भारत का आर्यकरण किया और उन्हें आर्य बनाया?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विश्वामित्र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अगस्त्य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वशिष्ठ</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बराबर पर्वत श्रृंखला स्थित गोरथगिरि किसके द्वारा विजित की गई?</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राजराज चोल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खारवेल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मिनांडर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पुष्यमित्र शुंग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निम्नलिखित में कौन सुमेलित नहीं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सूची-1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थानेश्वर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मौखरि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वल्लभी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मैत्रक वंश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कन्नौज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पुष्यभूति वंश</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7. अरब व्यापारी 'सुलेमान' ने किस राज्य को 'रूहमा' कहा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प्रतिहार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राष्ट्रकूट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मलिक काफूर को किस आक्रमण के तहत बंदी बनाया गया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रणथंभौर आक्रमण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चित्तौड़ आक्रमण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 आक्रमण</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देवगिरी आक्रमण</a:t>
            </a:r>
          </a:p>
        </p:txBody>
      </p:sp>
      <p:sp>
        <p:nvSpPr>
          <p:cNvPr id="3" name="Rectangle 2">
            <a:extLst>
              <a:ext uri="{FF2B5EF4-FFF2-40B4-BE49-F238E27FC236}">
                <a16:creationId xmlns:a16="http://schemas.microsoft.com/office/drawing/2014/main" id="{4EB31A44-CA61-DCF6-7A13-E9F14AA312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045A681-6550-DDD4-509F-B20E410EDE28}"/>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 Who conducted the excavation of Navada Toli?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Dr. B.N. Srivastava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Prof. H.D.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Sankalia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Dr.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Radhakumud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Mukherjee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Dr. Kashyap Kaul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 What was Dr. Anugrah Narayan Singh's major contribution?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Bihar's first Chief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Bihar's first Deputy Chief Minister and Finance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Bihar's first Governor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Bihar's first Education Minister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 Which of the following pairs is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Suradhyaksha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Inspector of prostitutes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Akaradhyaksha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Head of the excise department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Panyadhyaksha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Head of the commerce department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Seetadhyaksha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Head of the slaughterhouse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 Which sage is said to have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Aryanized</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South India and made them Aryans?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Vishwamitra             B) Agastya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Vashistha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Sambar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 .Who conquered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Gorathgiri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located in the Barabar mountain range?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Rajaraja Chola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Kharavela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Menander                    D) Pushyamitra Shunga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 Which of the following is not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List-1                          List-2</a:t>
            </a:r>
          </a:p>
          <a:p>
            <a:r>
              <a:rPr lang="en-GB" sz="1100" dirty="0" err="1">
                <a:latin typeface="Adobe Devanagari" panose="02040503050201020203" pitchFamily="18" charset="0"/>
                <a:ea typeface="Nirmala UI" panose="020B0502040204020203" pitchFamily="34" charset="0"/>
                <a:cs typeface="Adobe Devanagari" panose="02040503050201020203" pitchFamily="18" charset="0"/>
              </a:rPr>
              <a:t>Thanesar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Maukhari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Vallabhi	                Maitraka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Kannauj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Pushyabhuti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Dynasty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7.Which state did the Arab merchant 'Suleiman' refer to as 'Ruhma'?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Pala                            B) Pratihara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Rashtrakuta              D) Chola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 Under which invasion was Malik Kafur captured?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Ranthambore invasion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Chittor invasion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Gujarat invasion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Devgiri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invasion</a:t>
            </a:r>
          </a:p>
        </p:txBody>
      </p:sp>
    </p:spTree>
    <p:extLst>
      <p:ext uri="{BB962C8B-B14F-4D97-AF65-F5344CB8AC3E}">
        <p14:creationId xmlns:p14="http://schemas.microsoft.com/office/powerpoint/2010/main" val="214791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F3E13-2EFA-BA52-4492-6EC5451A98E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C2E8031-391D-5D26-524D-682B2548F41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20B3EC5-1192-5310-8F10-65110B18DEF9}"/>
              </a:ext>
            </a:extLst>
          </p:cNvPr>
          <p:cNvSpPr txBox="1"/>
          <p:nvPr/>
        </p:nvSpPr>
        <p:spPr>
          <a:xfrm>
            <a:off x="375496" y="478802"/>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9. निम्नलिखित पदों को उनके संबंधित उत्तरदायित्वों से मिलाइए:</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उत्तरदायित्व)</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वित्तीय मामलों के मंत्री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अमात्य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राज्य के पत्राचार और सरकारी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आदेशों के प्रबंधन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चिटनिस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साम्राज्य के सामान्य प्रशासन के प्रमुख</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वाक़िया-नविस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आंतरिक मामलों के मंत्री,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खुफिया विभाग के प्रमुख</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A-3, B-1, C-2,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A-1, B-3, C-4, D-2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B-4, C-2, D-1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A-2, B-1, C-4, D-3</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10. भारतीय मुस्लिम लीग के पहले अध्यक्ष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अली जिन्ना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नवाब सलीमुल्लाह खान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आगा खान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 सैयद अहमद खान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11. अहोम विद्रोह का मुख्य कारण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ब्रिटिशों द्वारा यानडुब की संधि का उल्लंघन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अहोम साम्राज्य का विस्तार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ब्रिटिश व्यापार नीतियां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धार्मिक उत्पीड़न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अन्वेषकों को उनके द्वारा खोजे गए स्थानों/देशों के साथ मिलाइए</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खोजकर्ता)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सूची-</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देश/स्थान)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वास्को-डी-गामा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अमेरिका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क्रिस्टोफर कोलम्बस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भारत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बार्थोलोम्यू डियाज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 केप ऑफ गुड होप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कैप्टन जेम्स कुक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 ऑस्ट्रेलिया</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A-2, B-1, C-3, D-4          (b) A-1, B-2, C-4, D-3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B-1, C-2, D-4          (d) A-2, B-3, C-1, D-4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कौन-सा युग्म सही सुमेलित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बक्सर का युद्ध – मीर जाफर विरुद्ध क्लाइव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वांडीवाश का युद्ध – फ्रांसीसी विरुद्ध ईस्ट इंडिया कंपनी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चिलियांवाला का युद्ध – डलहौजी के विरुद्ध मराठे</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खुर्दा का युद्ध – निजाम विरुद्ध ईस्ट इंडिया कंपनी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में 'परमानेंट सेटलमेंट' लागू करने का कारण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जमींदारों के पास ज़मीन का अधिकार न रहना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जमींदारों के लिए जमीन पर वंश परंपरागत अधिकार को स्वेच्छा से हस्तांतरित करने का अधिकार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भू-राजस्व का राजस्व निर्णय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जमींदारी प्रथा का उन्मूलन </a:t>
            </a:r>
          </a:p>
        </p:txBody>
      </p:sp>
      <p:sp>
        <p:nvSpPr>
          <p:cNvPr id="3" name="Rectangle 2">
            <a:extLst>
              <a:ext uri="{FF2B5EF4-FFF2-40B4-BE49-F238E27FC236}">
                <a16:creationId xmlns:a16="http://schemas.microsoft.com/office/drawing/2014/main" id="{9805FC02-9EF9-6FCB-A015-214A22938A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1EF96BB-E548-5D2B-E469-1BA8935BEE7A}"/>
              </a:ext>
            </a:extLst>
          </p:cNvPr>
          <p:cNvSpPr txBox="1"/>
          <p:nvPr/>
        </p:nvSpPr>
        <p:spPr>
          <a:xfrm>
            <a:off x="3471643" y="491497"/>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 Match the following titles with their respective responsibilities: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(Title)                               (Responsibility)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Peshwa	1) Minister of Financial Affairs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Amatya	2) Responsible for the management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of state correspondence and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government orders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Chitnis           3) Chief Administrator of the Empire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Waqia</a:t>
            </a:r>
            <a:r>
              <a:rPr lang="en-GB" sz="1100" dirty="0">
                <a:latin typeface="Adobe Devanagari" panose="02040503050201020203" pitchFamily="18" charset="0"/>
                <a:ea typeface="Nirmala UI" panose="020B0502040204020203" pitchFamily="34" charset="0"/>
                <a:cs typeface="Adobe Devanagari" panose="02040503050201020203" pitchFamily="18" charset="0"/>
              </a:rPr>
              <a:t>-Navis	      4) Minister of Internal Affairs,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Chief of Intelligence Department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A-3, B-1, C-2, D-4             B) A-1, B-3, C-4, D-2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A-3, B-4, C-2, D-1             D) A-2, B-1, C-4, D-3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 Who was the first president of the all India Muslim League?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Muhammad Ali Jinnah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Nawab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Salimullah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Khan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Aga Khan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Sir Syed Ahmad Khan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 What was the main cause of the Ahom Rebellion?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Violation of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Yandabu</a:t>
            </a:r>
            <a:r>
              <a:rPr lang="en-GB" sz="1100" dirty="0">
                <a:latin typeface="Adobe Devanagari" panose="02040503050201020203" pitchFamily="18" charset="0"/>
                <a:ea typeface="Nirmala UI" panose="020B0502040204020203" pitchFamily="34" charset="0"/>
                <a:cs typeface="Adobe Devanagari" panose="02040503050201020203" pitchFamily="18" charset="0"/>
              </a:rPr>
              <a:t> Treaty by the British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Expansion of the Ahom Empire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British trade policies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Religious persecution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 Match the following explorers with the places/countries they discovered:.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List-I (Explorer)                      List-II (Country/Place)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Vasco da Gama                  1. America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Christopher Columbus     2.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Bartholomew Diaz             3. Cape of Good Hope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Captain James Cook          4. Australia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A-2, B-1, C-3, D-4             (b) A-1, B-2, C-4, D-3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A-3, B-1, C-2, D-4             (d) A-2, B-3, C-1, D-4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 Which of the following pairs is correctly matched?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Battle of Buxar – Mir Jafar vs. Clive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Battle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Wandiwash</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French vs. East India Company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Battle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Chillianwala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Dalhousie vs. Marathas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Battle of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Khurda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Nizam vs. East India Company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 What was the reason for implementing the 'Permanent Settlement'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land rights of the zamindars were not secure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give zamindars the right to transfer ancestral land rights freely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determine the revenue of land revenue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abolish the zamindari system</a:t>
            </a:r>
          </a:p>
        </p:txBody>
      </p:sp>
    </p:spTree>
    <p:extLst>
      <p:ext uri="{BB962C8B-B14F-4D97-AF65-F5344CB8AC3E}">
        <p14:creationId xmlns:p14="http://schemas.microsoft.com/office/powerpoint/2010/main" val="158084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577BC-5A94-4774-435E-D92F347E3B1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D2F6DF4-80C8-A83A-7E90-50E7FBDD9C0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65EEA7A-B492-BF54-1D28-4F292C71614D}"/>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साइंटिफिक सोसाइटी</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 स्थापना कब और कहां हुई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1863,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1870,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भागलपुर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1872,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1880,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दरभंगा</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किस आयोग ने यह सुझाव दिया था कि सिविल सेवा परीक्षा भारत और इंग्लैंड में एक साथ ली जानी चाहिए?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ऐचिंसन आयोग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इस्लिंगटन आयोग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 आयोग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स्टीफन आयोग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1944 में गांधी-जिन्ना वार्ता के असफल होने का आधार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वेवेल योजना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विभाजन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राजगोपालाचारी सूत्र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कैबिनेट मिशन प्रस्ताव</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कांग्रेस का कौन स अधिवेशन गाँव में आयोजित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फैजपुर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बेलगाँव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नेताओं को उनके संबंधित विभागों से मिलाइए:</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लियाकत अली 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विधि 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आई.आई. चुंदरीगर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स्वास्थ्य 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जोगेंद्रनाथ मंडल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 विभाग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गजनफर अली 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वाणिज्य विभाग</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1-B, 2-A, 3-D, 4-C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1-C, 2-D, 3-A, 4-B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1-A, 2-D, 3-C, 4-B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1-C, 2-D, 3-B, 4-A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 मिलाइए बिहार में शिक्षा और विज्ञान के विकास से संबंधित: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साइंटिफिक सोसाइटी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1928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पूसा कृषि विश्वविद्यालय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1872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स्कूल ऑफ इंजीनियरिंग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1904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साइंस कॉलेज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1886</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 b, 2 - c, 3 - d, 4 - 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1 - b, 2 - a, 3 - d, 4 - 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1 - c, 2 - b, 3 - a, 4 - 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 a, 2 - b, 3 - c, 4 - d</a:t>
            </a:r>
          </a:p>
        </p:txBody>
      </p:sp>
      <p:sp>
        <p:nvSpPr>
          <p:cNvPr id="3" name="Rectangle 2">
            <a:extLst>
              <a:ext uri="{FF2B5EF4-FFF2-40B4-BE49-F238E27FC236}">
                <a16:creationId xmlns:a16="http://schemas.microsoft.com/office/drawing/2014/main" id="{5B6E9EDA-146C-0DAB-3B01-176FD27E7AD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8211D46-EEEF-5DC5-BF79-81B1001D0EE4}"/>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 When and where was the “Bihar Scientific Society” established?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1863, Patna                     (b) 1870, Bhagalpur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1872, Muzaffarpur         (d) 1880, Darbhanga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16.Which commission suggested that the Civil Services Examination should be held simultaneously in India and England?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Aitchison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Islington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Lee Commission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Stephen Commission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17. In 1944, what was the reason for the failure of the Gandhi-Jinnah talks?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Wavell Plan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Partition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Rajagopalachari Formula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Cabinet Mission Proposal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18. Which session of the Congress was held in the village?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Haripura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Faizpur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Tripuri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Belgaum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19. Match the following leaders with their respective departments: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     Leaders:                                  Departments: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Liaquat Ali Khan                A) Ministry of Law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I.I.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Chundrigar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Ministry of Health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Jogendra Nath Mandal      C) Ministry of Finance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Ghulam Mohammad        D) Ministry of Commerce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1-B, 2-A, 3-D, 4-C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1-C, 2-D, 3-A,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1-A, 2-D, 3-C,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1-C, 2-D, 3-B, 4-A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20. Match the following related to the development of education and science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Column A                            Column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Bihar Scientific Society               (a) 1928</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Pusa Agricultural University     (b) 1872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Bihar School of Engineering      (c) 1904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Patna Science College                  (d) 1886</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 b, 2 - c, 3 - d, 4 - 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1 - b, 2 - a, 3 - d, 4 –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 c, 2 - b, 3 - a, 4 – 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 a, 2 - b, 3 - c, 4 - d"</a:t>
            </a:r>
          </a:p>
        </p:txBody>
      </p:sp>
    </p:spTree>
    <p:extLst>
      <p:ext uri="{BB962C8B-B14F-4D97-AF65-F5344CB8AC3E}">
        <p14:creationId xmlns:p14="http://schemas.microsoft.com/office/powerpoint/2010/main" val="4242313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80EF8-AC86-0F70-6766-37C8D77E3D4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EE0CFE6-C4C0-D38B-7B22-1460D3AC415C}"/>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7402B45-3CF3-2DA2-E5CB-41BB1D5B3E9F}"/>
              </a:ext>
            </a:extLst>
          </p:cNvPr>
          <p:cNvSpPr txBox="1"/>
          <p:nvPr/>
        </p:nvSpPr>
        <p:spPr>
          <a:xfrm>
            <a:off x="375496" y="559229"/>
            <a:ext cx="3010858" cy="9140964"/>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"यदि कांग्रेस विभाजन को स्वीकार न करती तो एक पाकिस्तान के स्थान पर कई पाकिस्तान बनते।" यह कथन किसने कहा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मुहम्मद अली जिन्ना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जवाहरलाल नेहरू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सरदार वल्लभभाई पटेल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सुभाष चंद्र बोस</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1946 के नौसैनिक विद्रोह के दौरान "अंग्रेज़ो भारत छोडो" किसने लिखा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एम एस खान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 दत्त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शाह नवाज़ खान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प्रेम सहगल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सा/कौन सी कथन सही है/हैं?</a:t>
            </a:r>
          </a:p>
          <a:p>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1781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वॉरेन हेस्टिंग्स ने कलकत्ता मदरसा की स्थापना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 1800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लॉर्ड वेलेजली ने फोर्ट विलियम कॉलेज की स्थापना की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iii) 1791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बनारस में संस्कृत कॉलेज की स्थापना चार्ल्स विल्किंसन के प्रयासों से हुई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iv) 1789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विलियम जोंस ने 'अभिज्ञान शाकुंतलम्' का अंग्रेजी अनुवाद किया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सा/कौन सी 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iii</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a:t>
            </a:r>
            <a:r>
              <a:rPr lang="en-IN" sz="1200" dirty="0" err="1">
                <a:latin typeface="Adobe Devanagari" panose="02040503050201020203" pitchFamily="18" charset="0"/>
                <a:ea typeface="Nirmala UI" panose="020B0502040204020203" pitchFamily="34" charset="0"/>
                <a:cs typeface="Adobe Devanagari" panose="02040503050201020203" pitchFamily="18" charset="0"/>
              </a:rPr>
              <a:t>i</a:t>
            </a:r>
            <a:r>
              <a:rPr lang="en-IN" sz="1200" dirty="0">
                <a:latin typeface="Adobe Devanagari" panose="02040503050201020203" pitchFamily="18" charset="0"/>
                <a:ea typeface="Nirmala UI" panose="020B0502040204020203" pitchFamily="34" charset="0"/>
                <a:cs typeface="Adobe Devanagari" panose="02040503050201020203" pitchFamily="18" charset="0"/>
              </a:rPr>
              <a:t>, 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iv</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1857 ई. के विद्रोह के संदर्भ में कौन सुमेलित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विद्रोही नेता:</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केंद्र: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लियाकत अली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लखनऊ</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मौलवी अहमदुल्ला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बख्तखाँ</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दिल्ली</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 संत निर्गुण भक्ति परंपरा से संबंधित नहीं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 नानक</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दादू दयाल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चैतन्य महाप्रभु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प्रताप और फणम्  नामक छोटे सोने के सिक्के किसके कार्यकाल से सम्बंधित है ?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r>
              <a:rPr lang="hi-IN" sz="1200" dirty="0">
                <a:latin typeface="Adobe Devanagari" panose="02040503050201020203" pitchFamily="18" charset="0"/>
                <a:ea typeface="Nirmala UI" panose="020B0502040204020203" pitchFamily="34" charset="0"/>
                <a:cs typeface="Adobe Devanagari" panose="02040503050201020203" pitchFamily="18" charset="0"/>
              </a:rPr>
              <a:t>. विजयनगर शासनकाल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बहमनी शासनकाल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तुगलक शासनकाल 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शर्की शासनकाल से</a:t>
            </a:r>
          </a:p>
        </p:txBody>
      </p:sp>
      <p:sp>
        <p:nvSpPr>
          <p:cNvPr id="3" name="Rectangle 2">
            <a:extLst>
              <a:ext uri="{FF2B5EF4-FFF2-40B4-BE49-F238E27FC236}">
                <a16:creationId xmlns:a16="http://schemas.microsoft.com/office/drawing/2014/main" id="{D0E91390-09B8-DF18-8BC6-8D6FC186133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3D457F7-A874-8AF5-59F6-2CF1A2AD4156}"/>
              </a:ext>
            </a:extLst>
          </p:cNvPr>
          <p:cNvSpPr txBox="1"/>
          <p:nvPr/>
        </p:nvSpPr>
        <p:spPr>
          <a:xfrm>
            <a:off x="3471643" y="55922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21. If Congress had not accepted the partition, several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Pakistans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would have been created instead of one." Who said this?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Muhammad Ali Jinnah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Jawaharlal Nehru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Sardar Vallabhbhai Patel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Subhas Chandra Bose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22. Who wrote "Quit India" during the 1946 Naval Mutiny?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 S Khan                        (b) V.C. Dutt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Shah Nawaz Khan         (d) Prem Sehgal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23. Which of the following statements is/are correct?</a:t>
            </a:r>
          </a:p>
          <a:p>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 1781, Warren Hastings established the Calcutta Madrasa.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 In 1800, Lord Wellesley established Fort William College.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iii) In 1791, the Sanskrit College in Banaras was established through the efforts of Charles Wilkins.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iv) In 1789, William Jones translated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Abhijnanasakuntalam</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into English.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Which of the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ii and iii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iv</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ii, and iv</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24.Who is/are associated with the leaders of the 1857 revolt?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Revolutionary Leader: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Center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Liaquat Ali                                  Lucknow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Maulvi Ahmadullah                 Bareilly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Bakht Khan                                Delhi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25. Which of the following saints is not associated with the Nirgun Bhakti tradition?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Kabir                      B) Guru Nanak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Dadu Dayal           D) Chaitanya Mahaprabhu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26. The small gold coins named Pratap and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Phanam</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are associated with the reign of which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Vijayanagar Empire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Bahmani Sultanate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Tughlaq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Sharki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Dynasty</a:t>
            </a:r>
          </a:p>
        </p:txBody>
      </p:sp>
    </p:spTree>
    <p:extLst>
      <p:ext uri="{BB962C8B-B14F-4D97-AF65-F5344CB8AC3E}">
        <p14:creationId xmlns:p14="http://schemas.microsoft.com/office/powerpoint/2010/main" val="675039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B6EF3-FC29-063C-2AA6-C2CB4E9D931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839C21F-4F2C-3004-9D69-CC352BC5938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9A2B3BF-4A13-FF8A-F86A-17AB1673D5C0}"/>
              </a:ext>
            </a:extLst>
          </p:cNvPr>
          <p:cNvSpPr txBox="1"/>
          <p:nvPr/>
        </p:nvSpPr>
        <p:spPr>
          <a:xfrm>
            <a:off x="375496" y="559229"/>
            <a:ext cx="3010858" cy="8771632"/>
          </a:xfrm>
          <a:prstGeom prst="rect">
            <a:avLst/>
          </a:prstGeom>
          <a:noFill/>
        </p:spPr>
        <p:txBody>
          <a:bodyPr wrap="square">
            <a:spAutoFit/>
          </a:bodyPr>
          <a:lstStyle/>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कायस्थों का सर्वप्रथम वर्णन कहाँ मिलता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याज्ञवल्क्य स्मृति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ओशनम स्मृति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 स्मृति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बृहत्संहिता</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शुंग वंश के बाद भारत पर किस वंश ने शासन किया?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सातवाहन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कुषाण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कण्व</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29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शिवाजी की राजधानी कहां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रायगढ़</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दुर्ग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कोल्हापुर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में से कितने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 स्वयं वीणा बजाने में दक्ष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 ने बीबी का मकबरा का निर्माण 1679 ई. में दौलताबाद में करवाया।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औरंगजेब की मृत्यु 3 मार्च, 1707 ई. को अहमदनगर में हुई।</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पुरंदर की संधि औरंगजेब और जयसिंह के बीच 22 जून 1665 को हुआ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कथन सही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गांधीजी के किस आंदोलन के समय अमेरिकी पत्रकार वेब मिलर ने अपने रिपोर्टिंग द्वारा अंतरराष्ट्रीय समुदाय का ध्यान आकर्षित किया था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असहयोग आंदोलन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सविनय अवज्ञा आंदोलन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चंपारण सत्याग्रह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छोड़ो आंदोलन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किस संस्था के वैज्ञानिकों के एक अध्ययन में यह पाया गया कि बिहार के गंगा के मैदानों में पानी में मैंगनीज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अधिकता कैंसर का कारण बन रही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अखिल भारतीय आयुर्विज्ञान संस्थान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AIIMS),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इंदिरा गांधी आयुर्विज्ञान संस्थान, 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महावीर कैंसर संस्थान, पटना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राजेंद्र मेमोरियल रिसर्च इंस्टीट्यूट, पटना</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AB45AAE-3D68-92DD-EC7B-2E3695318079}"/>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08AC2E9-42F7-F614-D372-53928F1B24F2}"/>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27. Where is the first mention of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Kayasthas</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found?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Yajnavalkya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Smriti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Oshana Smriti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Manu Smriti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Brihatsamhita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28. Which dynasty ruled India after the Shunga dynasty?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Satavahana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Kushan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Kanva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Gupta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29. Where was Shivaji's capital?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Raigad             (b) Sindhudurg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Pune                (d) Kolhapur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30. How many of the following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Aurangzeb himself was proficient in playing the veena.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Aurangzeb had the construction of the Bibi Ka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Maqbara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done in 1679 CE in Daulatabad.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Aurangzeb died on 3rd March 1707 CE in Ahmednagar.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Treaty of Purandar was signed between Aurangzeb and Jai Singh on 22nd June 1665.</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Two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Three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statements are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31 .During which movement of Gandhiji, American journalist Webb Miller attracted the attention of the international community through his reporting?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Non-Cooperation Movement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Civil Disobedience Movement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Champaran Satyagraha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Quit India Movement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32. In a recent study by scientists of which institution, it was found that the excess of manganese (Mn) in the water of the Ganga plains in Bihar is causing cancer?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All India Institute of Medical Sciences (AIIMS),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Indira Gandhi Institute of Medical Sciences,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Mahavir Cancer Institute,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Rajendra Memorial Research Institute, Patna</a:t>
            </a:r>
          </a:p>
        </p:txBody>
      </p:sp>
    </p:spTree>
    <p:extLst>
      <p:ext uri="{BB962C8B-B14F-4D97-AF65-F5344CB8AC3E}">
        <p14:creationId xmlns:p14="http://schemas.microsoft.com/office/powerpoint/2010/main" val="3843538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03C97-384B-5497-75DB-018FB4E6EF4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1815592-7447-4711-E97A-342C3D5D473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1DDAA8B-C952-98C4-649E-8FFA6666AF0D}"/>
              </a:ext>
            </a:extLst>
          </p:cNvPr>
          <p:cNvSpPr txBox="1"/>
          <p:nvPr/>
        </p:nvSpPr>
        <p:spPr>
          <a:xfrm>
            <a:off x="375496"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हाल ही में बिहार सरकार ने पटना में एक सुपर-स्पेशियलिटी नेत्र अस्पताल के निर्माण और संचालन के लिए किस संस्था के साथ समझौता ज्ञापन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MoU)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 हस्ताक्षर किए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अखिल भारतीय आयुर्विज्ञान संस्थान, दिल्ली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शंकर आई फाउंडेशन इंडिया, कोयंबटूर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नेत्र ज्योति मिशन, वाराणसी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दृष्टि सेवा संस्थान, हैदराबाद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भारत के चुनाव आयोग ने बिहार में आगामी विधानसभा चुनाव से पहले जन सुराज पार्टी को कौन-सा चुनाव चिन्ह आवंटित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किताब</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स्कूल बैग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किस राज्य की एक प्रमुख राजनीतिक पार्टी ने भारत सरकार से मैथिली भाषा को शास्त्रीय भाषा का दर्जा देने की औपचारिक मांग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झारखंड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बंगाल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महिला एशियाई चैंपियंस ट्रॉफी, 2024 का शुभंकर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Mascot)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क्या है और यह किससे प्रेरित है?</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चीकू — बंगाल टाइगर से प्रेरित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गुड़िया — घरेलू गौरैया से प्रेरित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बबलू — हाथी से प्रेरित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 — मोर से प्रेरित</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बिहार के पहले ड्राई पोर्ट (सूखा बंदरगाह) का उद्घाटन कहाँ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मुजफ्फरपुर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हाजीपुर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का पहला पूर्णतः सौर ऊर्जा से संचालित जिला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लद्दाख</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कच्छ</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39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खीचन और मेनार वेटलैंड्स को रामसर टैग प्राप्त हुआ है, ये स्थल कहाँ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 प्रदेश</a:t>
            </a:r>
          </a:p>
        </p:txBody>
      </p:sp>
      <p:sp>
        <p:nvSpPr>
          <p:cNvPr id="3" name="Rectangle 2">
            <a:extLst>
              <a:ext uri="{FF2B5EF4-FFF2-40B4-BE49-F238E27FC236}">
                <a16:creationId xmlns:a16="http://schemas.microsoft.com/office/drawing/2014/main" id="{625ABF21-62D7-F72E-7159-4B78B33E1F8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0B1DC634-57A2-0905-ED44-2A08140BAFF8}"/>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33. Recently, the Bihar government signed a Memorandum of Understanding (MoU) with</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organization for the construction and operation of a super-specialty eye hospital in Patna?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All India Institute of Medical Sciences, Delhi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Shankar Eye Foundation India, Coimbatore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Netra Jyoti Mission, Varanasi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Drishti Seva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Sansthan</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Hyderabad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34. Recently, which symbol has been allotted by the Election Commission to the Jan Suraj Party ahead of the upcoming Bihar Assembly elections?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Book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Scooter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School Bag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Star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35.  Recently, which state's major political party formally requested the Government of India to grant classical language status to the Maithili language?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Jharkhand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West Bengal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36. What is the mascot of the Women's Asian Champions Trophy 2024, and what is it inspired by?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Cheeku</a:t>
            </a:r>
            <a:r>
              <a:rPr lang="en-GB" sz="1100" dirty="0">
                <a:latin typeface="Adobe Devanagari" panose="02040503050201020203" pitchFamily="18" charset="0"/>
                <a:ea typeface="Nirmala UI" panose="020B0502040204020203" pitchFamily="34" charset="0"/>
                <a:cs typeface="Adobe Devanagari" panose="02040503050201020203" pitchFamily="18" charset="0"/>
              </a:rPr>
              <a:t> — Inspired by the Bengal Tiger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Gudiya — Inspired by the House Sparrow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Bablu — Inspired by the Elephant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Raji — Inspired by the Peacock</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37. Recently, where was the inauguration of Bihar's first dry port (inland container depot) held?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Muzaffarpur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Gaya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Bihta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Hajipur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38. Where was the inauguration of India's first fully solar-powered district recently held?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Rewa               (B) Ladakh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Diu                  (D) Kutch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39. Recently, the Ramsar tag has been granted to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Khechan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Menar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wetlands. Where are these sites located?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Uttar Pradesh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Rajasthan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Gujarat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Madhya Pradesh</a:t>
            </a:r>
          </a:p>
        </p:txBody>
      </p:sp>
    </p:spTree>
    <p:extLst>
      <p:ext uri="{BB962C8B-B14F-4D97-AF65-F5344CB8AC3E}">
        <p14:creationId xmlns:p14="http://schemas.microsoft.com/office/powerpoint/2010/main" val="3159874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8EBD-563E-43B5-6B82-E66D49CFBBE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47762D7-95C8-15EC-D546-8C39F7E472F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D409681B-0F6A-B8ED-4F87-3763B509286E}"/>
              </a:ext>
            </a:extLst>
          </p:cNvPr>
          <p:cNvSpPr txBox="1"/>
          <p:nvPr/>
        </p:nvSpPr>
        <p:spPr>
          <a:xfrm>
            <a:off x="375496"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अंतर्राष्ट्रीय रक्त आधान सोसायटी द्वारा मान्यता प्राप्त नए रक्त समूह का क्या नाम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Rh-null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बॉम्बे रक्त समूह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EMM-negative       (d) Kell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'कॉमनवेल्थ गेम्स फेडरेशन' ने अपने नाम में बदलाव करते हुए इसे क्या करने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कॉमनवेल्थ एथलेटिक्स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कॉमनवेल्थ ओलंपिक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कॉमनवेल्थ स्पोर्ट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कॉमनवेल्थ गेम्स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चर्चा में रहे ट्रांसपोर्टेबल रडार 'अश्विनी' को निम्नलिखित में से किस संगठन द्वारा डिजाइन और विकसित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रक्षा अनुसंधान एवं विकास संगठन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DRDO)</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अंतरिक्ष अनुसंधान संगठन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ISRO)</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वैज्ञानिक तथा औद्योगिक अनुसंधान परिषद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CSIR)</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भाभा परमाणु अनुसंधान केंद्र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BARC)</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(फरवरी 2025) किस देश ने दक्षिण चीन सागर के गहरे पानी में पहले 'अंतरिक्ष केन्द्र' के निर्माण को स्वीकृति दी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कोरिया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दक्षिण कोरिया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(फरवरी 2025 में) गुजरात सरकार ने वंचित महिलाओं को सशक्त बनाने के लिए किस योजना की शुरुआत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G-SHIKSHA                 (b) G-SAFAL</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G-WOMEN                  (d) G-UDYOG</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ब्रिटिश ब्रॉडकास्टिंग कॉर्पोरेशन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BBC)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द्वारा '2024 भारतीय स्पोर्टवुमेन ऑफ द ईयर' किसे नामित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साइना नेहवाल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पीवी सिंधु</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 भाकर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साक्षी मलिक</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(फरवरी 2025) कहाँ स्थित 'पद्मजा नायडू हिमालयन जूलॉजिकल पार्क' ने भारत का पहला बायो-बैंक (फ्रोजन जू) और एक पशु संग्रहालय खोला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दार्जिलिंग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गंगटोक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शिलांग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नैनीताल</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4C8AD74E-F176-5BD7-532B-2BF5513E2AC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1446FD6-900E-908F-1B0E-0AB31FA65607}"/>
              </a:ext>
            </a:extLst>
          </p:cNvPr>
          <p:cNvSpPr txBox="1"/>
          <p:nvPr/>
        </p:nvSpPr>
        <p:spPr>
          <a:xfrm>
            <a:off x="3471643" y="559229"/>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40. What is the name of the newly recognized blood group system acknowledged by the International Society of Blood Transfusion?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Rh-null                          (b) Bombay blood group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EMM-negative             (d) Kell group</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41.  Recently, the Commonwealth Games Federation announced a change in its name. What will it now be called?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Commonwealth Athletics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Commonwealth Olympics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Commonwealth Sport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Commonwealth Games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42. Recently, which organization designed and developed the transportable radar 'Ashwini'?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Defence Research and Development Organisation (DRDO)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Indian Space Research Organisation (ISRO)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Council of Scientific and Industrial Research (CSIR)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Bhabha Atomic Research Centre (BARC)</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43.  Recently, in February 2025, which country approved the construction of its first 'space station' in the deep waters of the South China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North Korea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South Korea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Japan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China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44. Recently, in February 2025, which initiative was launched by the Gujarat government to empower underprivileged women?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G-SHIKSHA                (b) G-SAFAL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G-WOMEN                 (d) G-UDYOG</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45. Recently, in February 2025, who was named the '2024 Indian Sportswoman of the Year' by the British Broadcasting Corporation (BBC)?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Saina Nehwal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P.V. Sindhu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Manu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Bhaker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Sakshi Malik</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46. In February 2025, where did the 'Padmaja Naidu Himalayan Zoological Park' inaugurate India's first bio-bank (frozen zoo) and an animal museum?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Darjeeling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Gangtok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Shillong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Nainital</a:t>
            </a:r>
          </a:p>
        </p:txBody>
      </p:sp>
    </p:spTree>
    <p:extLst>
      <p:ext uri="{BB962C8B-B14F-4D97-AF65-F5344CB8AC3E}">
        <p14:creationId xmlns:p14="http://schemas.microsoft.com/office/powerpoint/2010/main" val="1805660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45C3D-090E-8DFD-B24A-03CDFE501A9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6766EAD-4AA6-6F74-1A35-CD41675CD1A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160C63C-50A4-3A31-D725-2393EA067FD0}"/>
              </a:ext>
            </a:extLst>
          </p:cNvPr>
          <p:cNvSpPr txBox="1"/>
          <p:nvPr/>
        </p:nvSpPr>
        <p:spPr>
          <a:xfrm>
            <a:off x="375496"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किस मंत्रालय ने 2025 को 'सुधारों का वर्ष' घोषित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मंत्रालय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 एवं किसान कल्याण मंत्रालय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पर्यावरण, वन एवं जलवायु परिवर्तन मंत्रालय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रक्षा मंत्रालय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हाल ही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BCCI'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सुप्रीम कोर्ट के पूर्व न्यायाधीश जस्टिस 'अरुण मिश्रा' को अपना लोकपाल नियुक्त किया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जस्टिस 'अरुण मिश्रा' 'राष्ट्रीय मानवाधिकार आयोग'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NHRC)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अध्यक्ष भी रहे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49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में हर साल 22 जनवरी को 'राष्ट्रीय बालिका दिवस' मनाया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राष्ट्रीय बालिका दिवस 2025 का विषय 'उज्जवल भविष्य के लिए बालिकाओं का सशक्तिकरण'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उपर्युक्त कथनों में से कौन-सा/से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न ही 2</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(जनवरी 2025) किस राज्य ने भारत की पहली पूर्ण एकीकृत आपदा चेतावनी प्रणाली 'कवचम' लॉन्च की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तमिलनाडु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उत्तराखण्ड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ओड़िसा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(जनवरी 2025) यूनेस्को के रामसर सम्मेलन ने पहली बार भारत के किन दो शहरों को 'वेटलैंड सिटी' का दर्जा दिया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इंदौर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कोझिकोड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उदयपुर</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 और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 3 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a:t>
            </a:r>
            <a:r>
              <a:rPr lang="hi-IN" sz="1200" dirty="0">
                <a:latin typeface="Adobe Devanagari" panose="02040503050201020203" pitchFamily="18" charset="0"/>
                <a:ea typeface="Nirmala UI" panose="020B0502040204020203" pitchFamily="34" charset="0"/>
                <a:cs typeface="Adobe Devanagari" panose="02040503050201020203" pitchFamily="18" charset="0"/>
              </a:rPr>
              <a:t> 1 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52</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(जनवरी 2025) किस देश ने सेक्स वर्कर्स को 'मैटरनिटी लीव' देने वाला पहला देश बनने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बेल्जियम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न्यूज़ीलैंड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क्रोएशिया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लक्ज़मबर्ग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92F6938-A744-B2D9-505D-9CEC1FAFB56B}"/>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F6074BDD-F4C0-F974-1148-DEC096E31AD6}"/>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47. Recently, in February 2025, which ministry declared 2025 as the 'Year of Reforms'?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Ministry of Education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Ministry of Agriculture and Farmers Welfare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Ministry of Environment, Forest and Climate Change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Ministry of Defence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48.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Recently, the BCCI appointed former Supreme Court Judge Justice Arun Mishra as its Ombudsman.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Justice Arun Mishra has also served as the Chairman of the National Human Rights Commission (NHRC).</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49.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Every year, National Girl Child Day is celebrated on 22nd January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theme for National Girl Child Day 2025 is 'Empowerment of Girls for a Bright Future'.</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50. Recently, in January 2025, which state launched India's first fully integrated disaster warning system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Kavacham</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Kerala                    (b) Tamil Nadu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Uttarakhand         (d) Odisha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51. Recently, in January 2025, which two cities in India were granted the status of 'Wetland City' by the Ramsar Convention?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Indore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Jaipur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Kozhikode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Udaipur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(b)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3 and 4          (d) 1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52. Which country recently became the first in the world to legally grant 'maternity leave' to sex workers?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Belgium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New Zealand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Croatia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Luxembourg</a:t>
            </a:r>
          </a:p>
        </p:txBody>
      </p:sp>
    </p:spTree>
    <p:extLst>
      <p:ext uri="{BB962C8B-B14F-4D97-AF65-F5344CB8AC3E}">
        <p14:creationId xmlns:p14="http://schemas.microsoft.com/office/powerpoint/2010/main" val="2266630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7E82D-7122-1951-36FE-F2DA577ACCD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A268668-103A-5623-BF7B-CF3CCC3C1935}"/>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1226DBE-975F-76A7-4405-416C4371DBEB}"/>
              </a:ext>
            </a:extLst>
          </p:cNvPr>
          <p:cNvSpPr txBox="1"/>
          <p:nvPr/>
        </p:nvSpPr>
        <p:spPr>
          <a:xfrm>
            <a:off x="375496"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53</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(अक्टूबर 2024) भारतीय रेलवे ने एडवांस टिकट बुकिंग सुविधा जो यात्रा से 120 दिन पहले शुरू होती थी, अब इसे घटाकर कितने दिन कर दिया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90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a:t>
            </a: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54</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(सितंबर 2024) राष्ट्रपति द्रौपदी मुर्मू ने सर्वोच्च न्यायालय के ध्वज और प्रतीक चिन्ह का अनावरण किया। सर्वोच्च न्यायालय के इस नए ध्वज पर अंकित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अशोक चक्र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सर्वोच्च न्यायालय की इमारत</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संविधान</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55</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(सितंबर 2024) राष्ट्रपति द्रौपदी मुर्मु ने किस राज्य में 'विश्वशांति बुद्ध विहार' का उद्घाटन और लोकार्पण किया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झारखंड</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मध्यप्रदेश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महाराष्ट्र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भारत अपना पहला ध्रुवीय अनुसंधान पोत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PRV)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देश के सहयोग से बनाने जा रहा है, जिसके लिए हाल ही में गार्डन रीच शिपबिल्डर्स एंड इंजीनियर्स लिमिटेड ने एक समझौते पर हस्ताक्षर किए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हाल ही में चर्चा में रहे 'चिनाब रेलवे ब्रिज' के सन्दर्भ में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विश्व का सबसे ऊंचा रेलवे आर्क ब्रिज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ब्रिज जम्मू और कश्मीर के रियासी जिले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पेरिस के एफिल टॉवर से लगभग 35 मीटर ऊंचा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'उधमपुर-श्रीनगर-बारामुल्ला रेलवे लिंक' का हिस्सा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कितने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एक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दो</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तीन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चार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58</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29 से 31 मई 2025 तक 'ग्लेशियरों के संरक्षण पर अंतर्राष्ट्रीय सम्मेलन 2025' का आयोजन किस शहर में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बिश्केक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नूर-सुल्तान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ताशकंद</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दुशांबे</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35BC9576-6FB6-9342-3384-BFA860153E64}"/>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957D10E-EF05-9673-DD85-A099D4A7AEF7}"/>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53. Recently, in October 2024, the Indian Railways reduced the advance ticket booking period from 120 days before travel to how many days?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100 days                  (b) 90 days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60 days                    (d) 30 days</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54. In September 2024, President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Murmu unveiled the new flag and insignia of the Supreme Court of India. Which of the following symbols are featured on this new flag?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Ashoka Chakra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Supreme Court building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Constitution of India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1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and 3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55. In September 2024, President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Droupadi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Murmu inaugurated the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Vishwashanti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Buddha Vihar' in which state?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Jharkhand                       (b)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Madhya Pradesh            (d) Maharashtra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56. India is set to build its first Polar Research Vessel (PRV) in collaboration with which country, for which Garden Reach Shipbuilders and Engineers Limited recently signed an agreement?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Russia               (b) United States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Norway            (d) Japan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57. Recently, in relation to the 'Chenab Railway Bridge',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It is the world’s highest railway arch bridge.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bridge is located in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Reasi</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district of Jammu and Kashmir.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 is approximately 35 meters taller than the Eiffel Tower in Paris.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It is part of the 'Udhampur-Srinagar-Baramulla Rail Link' project.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How many of the above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one                (b) Only two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three              (d) All four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58.  Recently, the 'International Conference on Glacier Conservation 2025' was held from May 29 to 31, 2025, in which city?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Bishkek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Nur-Sultan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Tashkent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Dushanbe</a:t>
            </a:r>
          </a:p>
        </p:txBody>
      </p:sp>
    </p:spTree>
    <p:extLst>
      <p:ext uri="{BB962C8B-B14F-4D97-AF65-F5344CB8AC3E}">
        <p14:creationId xmlns:p14="http://schemas.microsoft.com/office/powerpoint/2010/main" val="2100336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5D2B-B3B1-4F29-48A0-854890FC684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4D76603-FBD7-8F92-C35D-F59F2CE2FD2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3488AB7-42DE-D79D-DAC4-B81A260E0B80}"/>
              </a:ext>
            </a:extLst>
          </p:cNvPr>
          <p:cNvSpPr txBox="1"/>
          <p:nvPr/>
        </p:nvSpPr>
        <p:spPr>
          <a:xfrm>
            <a:off x="375496" y="55922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59</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मई 2025 में नए पोप नियुक्त होने वाले रॉबर्ट प्रीवोस्ट या लियो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XIV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संबंध किस देश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इटली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60</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2027 की जनगणना भारत की पहली डिजिटल जनगणना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 जनगणना में पहली बार जातिगत गणना भी शामिल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अधिकांश क्षेत्रों के लिए संदर्भ तिथि 1 जनवरी 2027 निर्धारित की गई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जनगणना प्रक्रिया 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COVID-19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महामारी के कारण 2023 में स्थगित कर दिया गया था।</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मई 2025 में जारी एशियाई शेर गणना रिपोर्ट के अनुसार, किस राज्य में एशियाई शेरों की आबादी 5 वर्ष में 674 से बढ़कर 891 हो गई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राजस्थान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गुजरात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मध्यप्रदेश</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उत्तर प्रदेश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धारवाड़ संसाधनों के भंडारण और विकास में किस प्रकार के खनिज प्रमुख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जस्ता, तांबा, सोना, और चांदी</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कोयला, लोहा, और डोलोमाइट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कच्चा तेल, और गैस</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बाक्साइट, नमक, और पत्थर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दक्कन ट्रैप क्षेत्र में किस प्रकार की चट्टानों का प्रमुख रूप से अपक्षय हुआ है, जिसके परिणामस्वरूप काली मृदा का विकास हुआ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ग्रेनाइट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रेत पत्थर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बेसाल्ट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संगमरमर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शिवालिक श्रेणी का निर्माण हुआ-</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इयोसिन युग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पेलियोजोइक युग में</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मेसोज़ोइक युग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सेनोजोइक युग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 नीचे दी गई सूचियों को मेल करके सही उत्तर का चयन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(संगम स्थल)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(नदी)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रुद्रप्रयाग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1.पिंडर और अलकनन्दा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कर्णप्रयाग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धौलीगंगा और अलकनन्दा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देवप्रयाग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भागीरथी और अलकनन्दा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विष्णुप्रयाग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मंदाकिनी और अलकनन्दा</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मेल के लिए विकल्प चुनें: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a-4, b-1, c-3, d-2       B. a-1, b-2,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a-1, b-3, c-2, d-4       D. a-3, b-1, c-4, d-2</a:t>
            </a:r>
          </a:p>
        </p:txBody>
      </p:sp>
      <p:sp>
        <p:nvSpPr>
          <p:cNvPr id="3" name="Rectangle 2">
            <a:extLst>
              <a:ext uri="{FF2B5EF4-FFF2-40B4-BE49-F238E27FC236}">
                <a16:creationId xmlns:a16="http://schemas.microsoft.com/office/drawing/2014/main" id="{B724952F-75AF-6741-42E3-A89D4C63A48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63C217CA-AC75-E78E-D843-60F95AF1D6A7}"/>
              </a:ext>
            </a:extLst>
          </p:cNvPr>
          <p:cNvSpPr txBox="1"/>
          <p:nvPr/>
        </p:nvSpPr>
        <p:spPr>
          <a:xfrm>
            <a:off x="3471643" y="559229"/>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59. In May 2025, Robert Prevost or Leo XIV, who will be appointed as the new Pope, is associated with which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France                (b) Italy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America             (d) Spain</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60. Consider the following statements regarding the 2027 Census: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2027 Census will be India’s first digital census.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This census will include caste-based enumeration for the first time.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reference date for most regions is set to 1st January 2027.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The census process was postponed due to the COVID-19 pandemic in 2023.</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and 4           (b) 1,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 3, and 4           (d)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61. According to the Asian Lion Census Report 2025, in which state has the population of Asiatic lions increased from 674 to 891 in 5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Rajasthan                   (b) Gujarat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Madhya Pradesh       (d) Uttar Pradesh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62. Which type of minerals are prominent in the storage and development of Dharwad resources?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Zinc, Copper, Gold, and Silver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Coal, Iron, and Dolomite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Limestone, Crude Oil, and Gas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Bauxite, Salt, and Stone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63. In the Deccan Trap region, which type of rocks have predominantly undergone weathering, leading to the development of black soil?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Granite           B) Sandstone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Basalt              D) Marble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64. The Shivalik Range was formed in which era?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Eocene Era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Paleozoic</a:t>
            </a:r>
            <a:r>
              <a:rPr lang="en-GB" sz="1100" dirty="0">
                <a:latin typeface="Adobe Devanagari" panose="02040503050201020203" pitchFamily="18" charset="0"/>
                <a:ea typeface="Nirmala UI" panose="020B0502040204020203" pitchFamily="34" charset="0"/>
                <a:cs typeface="Adobe Devanagari" panose="02040503050201020203" pitchFamily="18" charset="0"/>
              </a:rPr>
              <a:t> Era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Mesozoic Era            D) Cenozoic Era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65. Merge the following lists and 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(Confluence Points)               (Rivers)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Rudraprayag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1. Pinder and Alaknanda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Karnaprayag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2.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Dhauliganga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and Alaknanda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Devprayag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3. Bhagirathi and Alaknanda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Vishnuprayag</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Mandakini and Alaknanda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codes given below: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a-4, b-1, c-3, d-2              B. a-1, b-2, c-3, 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a-1, b-3, c-2, d-4              D. a-3, b-1, c-4, d-2</a:t>
            </a:r>
          </a:p>
        </p:txBody>
      </p:sp>
    </p:spTree>
    <p:extLst>
      <p:ext uri="{BB962C8B-B14F-4D97-AF65-F5344CB8AC3E}">
        <p14:creationId xmlns:p14="http://schemas.microsoft.com/office/powerpoint/2010/main" val="789590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20A23-0C88-3623-682B-0C95DA08397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4866F13-2AA7-6A04-AF53-771838A41C5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018CC39-5638-0F0D-DEE5-48F50A8D43AD}"/>
              </a:ext>
            </a:extLst>
          </p:cNvPr>
          <p:cNvSpPr txBox="1"/>
          <p:nvPr/>
        </p:nvSpPr>
        <p:spPr>
          <a:xfrm>
            <a:off x="375496" y="55922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6. सिन्धु नदी प्रणाली के संबंध में निम्न में से कौन-सा कथन सही 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सिन्धु नदी भारत की सबसे लंबी नदियों में से एक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सिन्धु नदी का अधिकांश भाग भारत में बहता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 इसकी सहायक नदियों में चिनाब, सतलुज, रावी, ब्यास और झेलम शामिल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 यह तिब्बत मे  कैलाश श्रेणी  के पास से निकलती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 :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D)1,3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"वर्षा छाया प्रभाव"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Rain Shadow Effect)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निम्नलिखित कथनों पर विचार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 छाया प्रभाव तब उत्पन्न होता है जब पर्वत आर्द्र हवाओं को अवरुद्ध करते हैं, जिससे पर्वत के पीछे की ओर सूखा क्षेत्र बनता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 की वायुगत दिशा में स्थित क्षेत्र में आर्द्र हवा के ऊपर उठने के कारण भारी वर्षा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से कौन सा/से कथन सही है/है?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8. निम्नलिखित में से कौन से तीन मुख्य कारक हैं, जो भारत में वर्षा में भिन्नता उत्पन्न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पर्वत, महासागरीय धाराएँ, और देशान्तर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मानसूनी हवाएँ, महासागरीय धाराएँ, और हिमालय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अक्षांश, देशांतर, और समुद्र से दूरी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तापमान में भिन्नता, ऊँचाई, और आर्द्रता के स्तर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6</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9 . निम्नलिखित में से कौन सा देश दक्षिणी गोलार्ध में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मलेशिया और पापुआ न्यू गिनी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कांगो गणराज्य और अंगोला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अंगोला और मेडागास्कर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सूरीनाम और त्रिनिदाद और टोबैगो</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0  निम्नलिखित में से कौन सा महासागर पृथ्वी पर सबसे अधिक लवणीयता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salinity)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वाला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अटलांटिक महासागर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भारतीय महासागर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आर्कटिक महासागर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प्रशांत महासागर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71</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पर्वत श्रृंखलाएँ पुराने वलित पर्वतों के उदाहरण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ऐप्लेशियन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अरावली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एंडीज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रॉकी</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का चयन निम्नलिखित कोड का उपयोग करके करें: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सभी</a:t>
            </a:r>
          </a:p>
        </p:txBody>
      </p:sp>
      <p:sp>
        <p:nvSpPr>
          <p:cNvPr id="3" name="Rectangle 2">
            <a:extLst>
              <a:ext uri="{FF2B5EF4-FFF2-40B4-BE49-F238E27FC236}">
                <a16:creationId xmlns:a16="http://schemas.microsoft.com/office/drawing/2014/main" id="{435E0526-ED97-5D2F-3947-FF4E88FD6A4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90BC584-847E-F281-B6DF-EFFBAF96FD83}"/>
              </a:ext>
            </a:extLst>
          </p:cNvPr>
          <p:cNvSpPr txBox="1"/>
          <p:nvPr/>
        </p:nvSpPr>
        <p:spPr>
          <a:xfrm>
            <a:off x="3471643" y="559229"/>
            <a:ext cx="3010858" cy="9233297"/>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66. Which of the following statements is incorrect regarding the Indus River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Indus River is one of the longest rivers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Most of the Indus River flows through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Its tributaries include Chenab, Sutlej, Ravi, Beas, and Jhelum.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It originates near Tibet's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Mansarovar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B) Only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2                  D) 1,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67. Consider the following statements about the "Rain Shadow Effect" in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rain shadow effect occurs when mountains block moist winds, creating a dry area on the back side of the mountain.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On the windward side of the mountains, heavy rainfall occurs due to the upward movement of moist air.</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statements given above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d) Neither 1 nor 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68. Which of the following are the three main factors that cause variation in rainfall across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Mountains, ocean currents, and  longitude,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Monsoon winds, ocean currents, and the Himalayas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Latitude, longitude, and distance from the sea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Temperature difference, altitude, and humidity levels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69.Which of the following countries is located in the Southern Hemisphere?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Malaysia and Papua New Guinea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Republic of the Congo and Angola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Angola and Madagascar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Suriname and Trinidad and Tobago</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70. Which of the following oceans has the highest salinity on earth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Atlantic Ocean             b) Indian Ocean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Arctic Ocean                 d) Pacific Ocean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71. Which of the following mountain ranges are examples of old fold mountains?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Ural                   2. Appalachians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Aravallis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4. Andes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5. Rockies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 using the following codes: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4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2, and 3        D. All of the above</a:t>
            </a:r>
          </a:p>
        </p:txBody>
      </p:sp>
    </p:spTree>
    <p:extLst>
      <p:ext uri="{BB962C8B-B14F-4D97-AF65-F5344CB8AC3E}">
        <p14:creationId xmlns:p14="http://schemas.microsoft.com/office/powerpoint/2010/main" val="26214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3C8DA-9BA8-420D-7737-E1E6D0618B8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CB8B868-251E-E50F-D8EA-1753B52CE1E3}"/>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0D151E7-B4E4-2507-689B-38DDF17B8A1F}"/>
              </a:ext>
            </a:extLst>
          </p:cNvPr>
          <p:cNvSpPr txBox="1"/>
          <p:nvPr/>
        </p:nvSpPr>
        <p:spPr>
          <a:xfrm>
            <a:off x="375496"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 ब्राजील की सीमा निम्नलिखित में से किस देश के साथ नहीं लगती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अर्जेंटीना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कोलंबिया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प्रेतशिला, रामशिला और जेठियन पहाड़ियाँ बिहार के किस पहाड़ी क्षेत्र में स्थित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कैमूर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राजगीर-गिरियक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सोमेश्वर पहाड़ियाँ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छोटानागपुर पठार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बिहार की पूर्व से पश्चिम तक लंबाई है-</a:t>
            </a:r>
          </a:p>
          <a:p>
            <a:pPr marL="228600" indent="-228600">
              <a:buAutoNum type="alphaUcParenBoth"/>
            </a:pPr>
            <a:r>
              <a:rPr lang="en-IN" sz="1200" dirty="0">
                <a:latin typeface="Adobe Devanagari" panose="02040503050201020203" pitchFamily="18" charset="0"/>
                <a:ea typeface="Nirmala UI" panose="020B0502040204020203" pitchFamily="34" charset="0"/>
                <a:cs typeface="Adobe Devanagari" panose="02040503050201020203" pitchFamily="18" charset="0"/>
              </a:rPr>
              <a:t>483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383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683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415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5</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कथनों पर विचार करें:</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 भांगर  मिट्टी एक पुरानी जलोढ़ मिट्टी है जो बाढ़ की सीमा से परे  पाई जाती है और इसमें चूना (लाइम) की अधिकता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 भांगर  मिट्टी, खादर  मिट्टी की तुलना में चावल की खेती के लिए कम उपयुक्त है क्योंकि इसमें पानी को बनाए रखने की क्षमता कम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उत्तर चुनें: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गलत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स्तंभ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समानता का अधिकार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15</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 का अधिकार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19</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भाषण और अभिव्यक्ति की स्वतंत्रता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17</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अस्पृश्यता का उन्मूलन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21</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1-A, 2-D, 3-B, 4-C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1-A, 2-D, 3-C, 4-B</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1-B, 2-A, 3-C, 4-D</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1-A, 2-C, 3-B, 4-D</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77</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निम्नलिखित में से कौन संसद में अनुदान की मांग की सिफारिश करता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प्रधानमंत्री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 मंत्री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राष्ट्रपति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नियंत्रक एवं महालेखा परीक्षक</a:t>
            </a:r>
          </a:p>
        </p:txBody>
      </p:sp>
      <p:sp>
        <p:nvSpPr>
          <p:cNvPr id="3" name="Rectangle 2">
            <a:extLst>
              <a:ext uri="{FF2B5EF4-FFF2-40B4-BE49-F238E27FC236}">
                <a16:creationId xmlns:a16="http://schemas.microsoft.com/office/drawing/2014/main" id="{CB37EDCA-A7B2-99F9-D1F8-DF2DC41F7B6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D426364-B98C-8A52-3028-592FDD2035B9}"/>
              </a:ext>
            </a:extLst>
          </p:cNvPr>
          <p:cNvSpPr txBox="1"/>
          <p:nvPr/>
        </p:nvSpPr>
        <p:spPr>
          <a:xfrm>
            <a:off x="3471643" y="559229"/>
            <a:ext cx="3010858" cy="821763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72. Brazil doesn’t shares its border with which of the following countries?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Argentina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Peru</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Colombia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Chile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73.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Pretshila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Ramshila</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and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Jethian</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hills are located in which hilly region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Rajgir-</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Giriyak</a:t>
            </a:r>
            <a:r>
              <a:rPr lang="en-GB" sz="1100" dirty="0">
                <a:latin typeface="Adobe Devanagari" panose="02040503050201020203" pitchFamily="18" charset="0"/>
                <a:ea typeface="Nirmala UI" panose="020B0502040204020203" pitchFamily="34" charset="0"/>
                <a:cs typeface="Adobe Devanagari" panose="02040503050201020203" pitchFamily="18" charset="0"/>
              </a:rPr>
              <a:t>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Someshwar Hills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Chotanagpur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Plateau</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74 .The length of Bihar from east to west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483 km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383 km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683 km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415 km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75. Consider the following statements: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Bhangar soil is an older alluvium found beyond the flood limits and is rich in lime content.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Bhangar soil is less suitable for rice cultivation compared to Khadar soil due to poor water retention.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Select the correct answer: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Both 1 and 2 are incorrect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76. Column A:                                             Column 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Right to Equality                                    A. Article 15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Right to Education                                B. Article 19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Freedom of Speech and Expression   C. Article 17</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Abolition of Untouchability                D. Article 21A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1-A, 2-D, 3-B, 4-C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1-A, 2-D, 3-C, 4-B</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1-B, 2-A, 3-C, 4-D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1-A, 2-C, 3-B, 4-D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77. Which of the following must recommend the demand for grants in Parliament?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Prime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Finance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President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Comptroller and Auditor General</a:t>
            </a:r>
          </a:p>
        </p:txBody>
      </p:sp>
    </p:spTree>
    <p:extLst>
      <p:ext uri="{BB962C8B-B14F-4D97-AF65-F5344CB8AC3E}">
        <p14:creationId xmlns:p14="http://schemas.microsoft.com/office/powerpoint/2010/main" val="3686428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77A61-D3C5-79DF-F250-4AEBDBCA1D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3498979-9CA1-E8FF-0969-DB80DEE05189}"/>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FCADD25E-2F23-E25B-2850-7DDD85D27595}"/>
              </a:ext>
            </a:extLst>
          </p:cNvPr>
          <p:cNvSpPr txBox="1"/>
          <p:nvPr/>
        </p:nvSpPr>
        <p:spPr>
          <a:xfrm>
            <a:off x="375496" y="559229"/>
            <a:ext cx="3010858" cy="8586966"/>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नीचे दिए गए अनुच्छेदों को सही तरीके से मिलाइए: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उपबंध)</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सूची </a:t>
            </a:r>
            <a:r>
              <a:rPr lang="en-IN" sz="1200" dirty="0">
                <a:latin typeface="Adobe Devanagari" panose="02040503050201020203" pitchFamily="18" charset="0"/>
                <a:ea typeface="Nirmala UI" panose="020B0502040204020203" pitchFamily="34" charset="0"/>
                <a:cs typeface="Adobe Devanagari" panose="02040503050201020203" pitchFamily="18" charset="0"/>
              </a:rPr>
              <a:t>II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सर्वोच्च न्यायालय का रिट अधिकार क्षेत्र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धन विधेयक की परिभाषा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226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 न्यायालय का रिट अधिकार क्षेत्र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न्यायिक समीक्षा के अधिकार का स्रोत</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110</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A-3, B-4, C-2, D-1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A-2, B-1, C-3, D-4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A-3, B-1, C-4, D-2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A-1, B-4, C-3, D-2</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79.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कटौती प्रस्ताव का उद्देश्य क्या होता है, जब यह संसद में किसी विशेष मद के लिए प्रस्तुत किया जाता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आयकर दरों में कमी करना और करदाताओं पर बोझ घटाना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उत्पाद शुल्क की दरों में कमी करना और उपभोक्ताओं को राहत देना</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बजट प्रस्तावों में निर्धारित व्यय को नियंत्रित करने के लिए बजटीय आवंटन में कटौती करना</a:t>
            </a:r>
          </a:p>
          <a:p>
            <a:r>
              <a:rPr lang="en-IN" sz="1200">
                <a:latin typeface="Adobe Devanagari" panose="02040503050201020203" pitchFamily="18" charset="0"/>
                <a:ea typeface="Nirmala UI" panose="020B0502040204020203" pitchFamily="34" charset="0"/>
                <a:cs typeface="Adobe Devanagari" panose="02040503050201020203" pitchFamily="18" charset="0"/>
              </a:rPr>
              <a:t>D. </a:t>
            </a:r>
            <a:r>
              <a:rPr lang="hi-IN" sz="1200">
                <a:latin typeface="Adobe Devanagari" panose="02040503050201020203" pitchFamily="18" charset="0"/>
                <a:ea typeface="Nirmala UI" panose="020B0502040204020203" pitchFamily="34" charset="0"/>
                <a:cs typeface="Adobe Devanagari" panose="02040503050201020203" pitchFamily="18" charset="0"/>
              </a:rPr>
              <a:t>योजना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व्यय को न्यूनतम करना और सरकारी विकास परियोजनाओं को सीमित करना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नियंत्रक एवं महालेखापरीक्षक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CAG)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निम्न मे से कौन- सा उतर सही है ?</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इसकी नियुक्ति प्रधानमंत्री द्वारा किया जाता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कार्यकाल 6 वर्ष या 65 वर्ष ( जो पहले हो) की आयु तक होती है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पंडित जवाहर लाल नेहरू 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CAG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एक महत्वपूर्ण अधिकारी बताया था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CAG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संचित निधि और भारत के लोक लेखा की जांच कर सकता है लेकिन राज्य की आकस्मिकता निधि से सम्बंधित व्यय की लेखा परीक्षा नहीं कर सकता </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भारतीय संविधान के निम्न में से कौन से अनुच्छेद में 'बजट' शब्द का उल्लेख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117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112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110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में नहीं </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अनुच्छेद 51</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तहत मूल कर्तव्य नहीं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चुनावों में मतदान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सार्वजनिक संपत्ति की रक्षा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भारत की संप्रभुता की रक्षा करना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पर्यावरण की रक्षा करना</a:t>
            </a:r>
          </a:p>
        </p:txBody>
      </p:sp>
      <p:sp>
        <p:nvSpPr>
          <p:cNvPr id="3" name="Rectangle 2">
            <a:extLst>
              <a:ext uri="{FF2B5EF4-FFF2-40B4-BE49-F238E27FC236}">
                <a16:creationId xmlns:a16="http://schemas.microsoft.com/office/drawing/2014/main" id="{5FE46258-E8D0-167A-8ACD-85815971322E}"/>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AD78552-AD30-B514-F2DC-8A48F9D29C0D}"/>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78. Match the items in List I with the correct items in List II:</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 I (Provisions)</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List II (Articles)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Jurisdiction of the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Supreme Court to issue writs          1. Article 13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Definition of Money Bill             2. Article 266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Jurisdiction of the High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Court to issue writs                           3. Article 32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Source of the power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of judicial review.                              4. Article 110</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A-3, B-4, C-2, D-1            (b) A-2, B-1, C-3, D-4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A-3, B-1, C-4, D-2            (d) A-1, B-4, C-3, D-2</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79. What is the purpose of a Cut Motion when it is presented in the Parliament for a specific head of expenditure?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To reduce income tax rates and lessen the burden on taxpayers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To decrease excise duties and provide relief to consumers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To control the budgetary allocation by reducing the expenditure under the proposed budget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To minimize plan expenditure and limit government development projects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80. Who among the following is correct about the Comptroller and Auditor General (CAG)?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Its appointment is made by the Prime Minister.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tenure is 6 years or until the age of 65 years (whichever is earlier).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Pandit Jawaharlal Nehru described the CAG as an important officer.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CAG can audit the consolidated fund of India and the accounts of the Union Government but cannot audit the emergency fund expenditure of the state.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81. In which of the following Articles of the Indian Constitution is the term 'Budget' mentioned?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117            (b) Article 112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110            (d) None of these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82. Which of the following is NOT a Fundamental Duty under Article 51A?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To vote in elections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To protect public property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To safeguard the sovereignty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To safeguard the environment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735447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54F36-426A-2811-547A-22F19350B79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43016E-94C0-54DC-F8ED-806367506161}"/>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3B3B5A1-6CD0-4118-C639-CDAE9D4F0FCA}"/>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कथन उच्चतम न्यायालय की मूल अधिकारिता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उच्चतम न्यायालय की मूल अधिकारिता केवल केंद्र और राज्य सरकारों के बीच उत्पन्न होने वाले विवादों तक सीमित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उच्चतम न्यायालय की मूल अधिकारिता केवल उन मामलों तक सीमित है जिसमें संविधान के उल्लंघन का प्रश्न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उच्चतम न्यायालय की मूल अधिकारिता संसद और राज्य विधानसभाओं के द्वारा पारित कानूनों की वैधता का निर्धारण करने तक सीमित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उच्चतम न्यायालय की मूल अधिकारिता केंद्र और राज्य सरकारों के बीच, और राज्य सरकारों के बीच उत्पन्न होने वाले विवादों को सुनने तक सीमित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किस अनुच्छेद के तहत भारत के राष्ट्रपति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राष्ट्रपति शासन</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 लागू कर सकते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352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370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360</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356</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दो राज्य के  नीति निर्देशक सिद्धांतों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DPSP)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अनुच्छेद 14 और अनुच्छेद 19 के तहत मौलिक अधिकारों पर वरीयता दी गई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50 और अनुच्छेद 51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38 और अनुच्छेद 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39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अनुच्छेद 39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44 और अनुच्छेद 48</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कौन सा निर्देशक तत्व अंतरराष्ट्रीय शांति और सुरक्षा को बढ़ावा देने से संबंधित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51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48</a:t>
            </a:r>
            <a:r>
              <a:rPr lang="en-IN" sz="1200" dirty="0">
                <a:latin typeface="Adobe Devanagari" panose="02040503050201020203" pitchFamily="18" charset="0"/>
                <a:ea typeface="Nirmala UI" panose="020B0502040204020203" pitchFamily="34" charset="0"/>
                <a:cs typeface="Adobe Devanagari" panose="02040503050201020203" pitchFamily="18" charset="0"/>
              </a:rPr>
              <a:t>A</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49</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50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के सर्वोच्च न्यायालय की पहली महिला न्यायधीश कौन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फातिमा बीवी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रुमा पाल</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इंदु मल्होत्रा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ज्ञान सुधा मिश्रा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विधानसभा में अनुसूचित जातियों के लिए कितनी सीटें आरक्षित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38                   (B) 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42                   (D) 45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89.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संसद अगर बिहार  राज्य का नाम बदलना चाहती है तो उसे  किस अनुच्छेद मे बदलाव करना होगा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अनुच्छेद 5</a:t>
            </a:r>
          </a:p>
        </p:txBody>
      </p:sp>
      <p:sp>
        <p:nvSpPr>
          <p:cNvPr id="3" name="Rectangle 2">
            <a:extLst>
              <a:ext uri="{FF2B5EF4-FFF2-40B4-BE49-F238E27FC236}">
                <a16:creationId xmlns:a16="http://schemas.microsoft.com/office/drawing/2014/main" id="{8C0642EB-424F-C459-F140-994B746DA43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280FEE31-89BC-8C6D-7616-A6FDA431D2FB}"/>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83. Which of the following statements is related to the Original Jurisdiction of the Supreme Court?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(a)The original jurisdiction of the Supreme Court is limited only to disputes arising between the Union and State Governments.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The original jurisdiction of the Supreme Court is limited only  to matters in which there is a question of violation of the Constitution.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The original jurisdiction of the Supreme Court is limited to determining the validity of laws passed by Parliament and State Legislatures.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The original jurisdiction of the Supreme Court is limited to hearing disputes between the central and state governments, and between states.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84. Under which article can the President of India impose 'President's Rule'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352             (B) Article 370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360              (D) Article 356</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85. Which two Directive Principles of State Policy (DPSP) are given priority over Fundamental Rights under Articles 14 and 19?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50 and Article 51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Article 38 and Article 40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39 (b) and Article 39 (c)</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Article 44 and Article 48</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86. Which Directive Principle is related to the promotion of international peace and security?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51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Article 48A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49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Article 50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87. Who was the first woman judge of the Supreme Court of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Fathima Beevi              (B) Ruma Pal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Indu Malhotra             (D) Gyan Sudha Mishra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88. How many seats are reserved for Scheduled Castes in the Bihar Legislative Assembly?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38                 (B) 40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42                 (D) 45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89. If the Parliament wants to change the name of Bihar state, then which article will it have to change?</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Article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Article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Article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Article 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3445970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991FC-ADCE-7E7E-1052-3586FED1B82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0798C86-E50F-6AEA-8E93-A52B78A237A4}"/>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55D6022-F2C0-4F5E-C5F6-C924789A02F0}"/>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व्यक्ति दृष्टि सुधारने के लिए अवतल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concave)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लेंस वाला चश्मा पहनता है। यदि वह चश्मा न पहने तो दूर स्थित वस्तु की छवि कहाँ बनेगी?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अंध बिंदु 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के पीछे</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रेटिना के सामने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पीली बिंदु (</a:t>
            </a:r>
            <a:r>
              <a:rPr lang="en-IN" sz="1200" dirty="0">
                <a:latin typeface="Adobe Devanagari" panose="02040503050201020203" pitchFamily="18" charset="0"/>
                <a:ea typeface="Nirmala UI" panose="020B0502040204020203" pitchFamily="34" charset="0"/>
                <a:cs typeface="Adobe Devanagari" panose="02040503050201020203" pitchFamily="18" charset="0"/>
              </a:rPr>
              <a:t>yellow spot)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मानव मस्तिष्क के निम्नलिखित में से किस भाग को "भावनात्मक मस्तिष्क"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Emotional Brain)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कहा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कॉर्पस कॉलोज़म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Corpus callosum)</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लिम्बिक प्रणाली (</a:t>
            </a:r>
            <a:r>
              <a:rPr lang="en-IN" sz="1200" dirty="0">
                <a:latin typeface="Adobe Devanagari" panose="02040503050201020203" pitchFamily="18" charset="0"/>
                <a:ea typeface="Nirmala UI" panose="020B0502040204020203" pitchFamily="34" charset="0"/>
                <a:cs typeface="Adobe Devanagari" panose="02040503050201020203" pitchFamily="18" charset="0"/>
              </a:rPr>
              <a:t>Limbic system)</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थैलेमस (</a:t>
            </a:r>
            <a:r>
              <a:rPr lang="en-IN" sz="1200" dirty="0">
                <a:latin typeface="Adobe Devanagari" panose="02040503050201020203" pitchFamily="18" charset="0"/>
                <a:ea typeface="Nirmala UI" panose="020B0502040204020203" pitchFamily="34" charset="0"/>
                <a:cs typeface="Adobe Devanagari" panose="02040503050201020203" pitchFamily="18" charset="0"/>
              </a:rPr>
              <a:t>Thalamus)</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ब्रोका क्षेत्र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Broca's area)</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सदिश राशि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Vector Quantity)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विस्थापन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Displacement)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वेग (</a:t>
            </a:r>
            <a:r>
              <a:rPr lang="en-IN" sz="1200" dirty="0">
                <a:latin typeface="Adobe Devanagari" panose="02040503050201020203" pitchFamily="18" charset="0"/>
                <a:ea typeface="Nirmala UI" panose="020B0502040204020203" pitchFamily="34" charset="0"/>
                <a:cs typeface="Adobe Devanagari" panose="02040503050201020203" pitchFamily="18" charset="0"/>
              </a:rPr>
              <a:t>Velocity)</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Work)</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त्वरण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Acceleration)</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पूर्ण आंतरिक परावर्तन की घटना तब होती है जब प्रकाश:</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विरल माध्यम से सघन माध्यम में प्रवेश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सघन माध्यम से विरल माध्यम में ऐसे कोण पर प्रवेश करता है जो क्रांतिक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कोण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Critical Angle)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 अधिक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दर्पण से परावर्तित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प्रिज्म से होकर गुजरता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ट्रांसफॉर्मर से संबंधित निम्नलिखित कथनों में से कौन-से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ट्रांसफॉर्मर को विद्युत चुम्बकीय प्रेरण के सिद्धांत पर कार्य करने के लिए प्रत्यावर्ती धारा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आवश्यकता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ट्रांसफॉर्मर का उपयोग वोल्टेज को बढ़ाने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Step-up)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 घटाने (</a:t>
            </a:r>
            <a:r>
              <a:rPr lang="en-IN" sz="1200" dirty="0">
                <a:latin typeface="Adobe Devanagari" panose="02040503050201020203" pitchFamily="18" charset="0"/>
                <a:ea typeface="Nirmala UI" panose="020B0502040204020203" pitchFamily="34" charset="0"/>
                <a:cs typeface="Adobe Devanagari" panose="02040503050201020203" pitchFamily="18" charset="0"/>
              </a:rPr>
              <a:t>Step-down)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लिए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ट्रांसफॉर्मर 100% कुशल होते हैं और इनमें कोई ऊर्जा हानि नहीं होती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विकल्प:</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सभी</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पदार्थ की विशिष्ट ऊष्मा</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धारिता सबसे अधिक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ताँबा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जल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पारद </a:t>
            </a:r>
          </a:p>
        </p:txBody>
      </p:sp>
      <p:sp>
        <p:nvSpPr>
          <p:cNvPr id="3" name="Rectangle 2">
            <a:extLst>
              <a:ext uri="{FF2B5EF4-FFF2-40B4-BE49-F238E27FC236}">
                <a16:creationId xmlns:a16="http://schemas.microsoft.com/office/drawing/2014/main" id="{B6E23EC0-F1DB-47F5-0265-E70462ADE1F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7399AE8-4989-638B-32C0-8DD7BCACB880}"/>
              </a:ext>
            </a:extLst>
          </p:cNvPr>
          <p:cNvSpPr txBox="1"/>
          <p:nvPr/>
        </p:nvSpPr>
        <p:spPr>
          <a:xfrm>
            <a:off x="3471643" y="559229"/>
            <a:ext cx="3010858" cy="8725466"/>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90. A person is wearing spectacles with concave lenses for correcting vision. While not using the glasses, the image of a distant object in his case will be formed: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 the blind spot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Behind the retina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 front of the retina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 the yellow spot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91. Which of the following part of the human brain is also called the emotional brain?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Corpus callosum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Limbic system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Thalamus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Broca's area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92. Which among the following is not a vector quantity?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Displacement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Velocity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Work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Acceleration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93. The phenomenon of total internal reflection occurs when light: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Enters a denser medium from a rarer medium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Enters a rarer medium from a denser medium at an angle greater than the critical angle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Reflects from a mirror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Passes through a prism</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94. Which of the following statements regarding transformers is/are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Transformers require alternating current (AC) to operate based on electromagnetic induction.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Transformers are used to increase (step-up) or decrease (step-down) voltage levels.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Transformers are 100% efficient, with no energy loss.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95. Which among the following has the highest specific heat capacity?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Copper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Water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Lead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Mercury</a:t>
            </a:r>
          </a:p>
        </p:txBody>
      </p:sp>
    </p:spTree>
    <p:extLst>
      <p:ext uri="{BB962C8B-B14F-4D97-AF65-F5344CB8AC3E}">
        <p14:creationId xmlns:p14="http://schemas.microsoft.com/office/powerpoint/2010/main" val="1665003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89BF8-039C-F0BE-849A-1B36E9CCE2B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958B6AC-3593-BAB5-7ED3-0223407B022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C77B041-0FBA-9F2E-1AD5-34EB80DE012F}"/>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कौन-कौन सी विधियाँ विद्युत आवेश को स्थानांतरित या पुनर्वितरित कर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घर्षण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वस्तुओं को रगड़कर इलेक्ट्रॉनों को स्थानांतरित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चालन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सीधे संपर्क से आवेश को स्थानांतरित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 स्पर्श किए ही आवेशों का पुनर्विन्यास करता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सही विकल्प चुनें:</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3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अंतरिक्ष यात्री अंतरिक्ष में एक-दूसरे को सीधे क्यों नहीं सुन सकते?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वे एक-दूसरे से बहुत दूर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उनकी आवाज़ बहुत धीमी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अंतरिक्ष में निर्वात होता है और ध्वनि को चलने के लिए माध्यम चाहिए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क्योंकि उनके हेलमेट ध्वनि को रोकते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 में से कौन-सी किरणें कैंसर के इलाज में प्रयोग की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अल्फा किरणें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गामा किरणें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इंफ्रारेड किरणें</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माइक्रोवेव्स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जब प्रकाश एक माध्यम से दूसरे माध्यम में प्रवेश करता है, तो उसमें कौन-सी विशेषता अपरिवर्तित रहती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तरंगधैर्य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गति</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आवृत्ति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दिशा</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वह प्रक्रिया जिसे द्वारा माता-पिता से गुणसूत्रों के रूप में संतान को लक्षण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प्राप्त होते हैं, उसे क्या कहा जाता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भिन्नता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वंशागति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उत्परिवर्तन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चयन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क्लोरोक्किन यौगिक का उपयोग किस रोग के उपचार में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डेंगू</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टाइफाइड</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मलेरिया</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पेचिस</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श्वसन प्रक्रिया में ऑक्सीजन की आवश्यकता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वायवीय श्वसन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अवायवीय श्वसन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p:txBody>
      </p:sp>
      <p:sp>
        <p:nvSpPr>
          <p:cNvPr id="3" name="Rectangle 2">
            <a:extLst>
              <a:ext uri="{FF2B5EF4-FFF2-40B4-BE49-F238E27FC236}">
                <a16:creationId xmlns:a16="http://schemas.microsoft.com/office/drawing/2014/main" id="{1DE9863B-FA8B-7C0D-15B2-95ED3768381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4D7B3F4-A513-FE3B-3ABC-5A33664473AB}"/>
              </a:ext>
            </a:extLst>
          </p:cNvPr>
          <p:cNvSpPr txBox="1"/>
          <p:nvPr/>
        </p:nvSpPr>
        <p:spPr>
          <a:xfrm>
            <a:off x="3471643" y="559229"/>
            <a:ext cx="3010858" cy="940257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96. Which of the following statements correctly describe methods of transferring or redistributing electric charges?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Friction- involves the transfer of electrons by rubbing two objects.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Conduction- transfers charge through direct contact.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Induction- rearranges charges without physical contact.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Choose the correct 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and 2 only             (B) 2 and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and 3 only             (D) 1, 2, and 3</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97. Why can’t astronauts hear each other directly in space?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Because they are too far away from each other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Because their voices are too soft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Because space is a vacuum, and sound needs a medium to travel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Because their helmets block the sound</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98. Which of the following rays is used in cancer treatment?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Alpha rays             (B) Gamma rays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Infrared rays         (D) Microwaves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99. When light passes from one medium to another, which characteristic remains unchanged?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Wavelength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Speed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Frequency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Direction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100. What is the term for the process by which characters are passed on from parent to progeny?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Variation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Inheritance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Mutation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Selection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101. Which of the following diseases is treated using chloroquine compound?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Dengue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Typhoid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Malaria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Dysentery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102. Which of the following respiration processes requires oxygen?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Aerobic respiration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Anaerobic respiration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None of these</a:t>
            </a:r>
          </a:p>
        </p:txBody>
      </p:sp>
    </p:spTree>
    <p:extLst>
      <p:ext uri="{BB962C8B-B14F-4D97-AF65-F5344CB8AC3E}">
        <p14:creationId xmlns:p14="http://schemas.microsoft.com/office/powerpoint/2010/main" val="3375426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2A6CC-950F-1802-1FEA-72FD8EB774E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176B771-66BA-51C6-684B-365D4DF1DBD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4A0B703-A92F-D10A-5C1F-CC851F1E0EDC}"/>
              </a:ext>
            </a:extLst>
          </p:cNvPr>
          <p:cNvSpPr txBox="1"/>
          <p:nvPr/>
        </p:nvSpPr>
        <p:spPr>
          <a:xfrm>
            <a:off x="375499" y="55922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घटकों को अक्सर शरीर के निर्माण खंड कहा जाता है, जो व्यायाम के बाद मांसपेशियों के ऊतकों की मरम्मत और उन्हें मजबूत करने में मदद करने में महत्वपूर्ण भूमिका निभाते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सूक्ष्म पोषक तत्व</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कार्बोहाइड्रेट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पादप लवक स्टार्च, तेल और प्रोटीन कणिकाओं को संग्रहीत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क्लोरोप्लास्ट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ल्यूकोप्लास्ट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जैथोप्लास्ट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क्रोमोप्लास्ट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पौधों के तनों की परिधि में वृद्धि निम्नलिखित में से किसके कारण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शीर्षस्थ विभज्योतक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अन्तर्दृष्टि विभज्योतक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पार्श्व विभज्योतक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 में से किसी के कारण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अल्ट्रासाउंड तरंगों के संदर्भ में निम्नलिखित कथनों पर विचार कीजिए और सही उत्तर चुनिए:</a:t>
            </a:r>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अल्ट्रासाउंड तरंगें मानव शरीर के आंतरिक अंगों के चित्र बना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इलेक्ट्रोकार्डियोग्राफी में अल्ट्रासाउंड तरंगों का उपयोग किया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अल्ट्रासाउंड तरंगों का उपयोग अल्ट्रासोनोग्राफी में किया जाता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पहला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पहला और तीसरा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दूसरा और तीसरा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गोनोरिया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सिफलिस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मस्सा</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एचआईवी</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उपर्युक्त में से कौन सा रोग वायरस जनित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और 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 और 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उत्पादकों के संबंध में नीचे दिए गए कथनों पर विचार कीजिए:</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सूर्य के प्रकाश एवं क्लोरोफिल की उपस्थिति में अकार्बनिक पदार्थ से कार्बनिक पदार्थ का निर्माण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 पौधे एवं नील हरित शैवाल इसी वर्ग के अंतर्गत आते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उपरोक्त में कौन सा कथन सत्य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2 दोनों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a:t>
            </a:r>
          </a:p>
        </p:txBody>
      </p:sp>
      <p:sp>
        <p:nvSpPr>
          <p:cNvPr id="3" name="Rectangle 2">
            <a:extLst>
              <a:ext uri="{FF2B5EF4-FFF2-40B4-BE49-F238E27FC236}">
                <a16:creationId xmlns:a16="http://schemas.microsoft.com/office/drawing/2014/main" id="{8CAC3602-4BD6-C48D-0C3A-5F918412C668}"/>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D159B68-0DE9-7B92-F939-A1C389A04BC7}"/>
              </a:ext>
            </a:extLst>
          </p:cNvPr>
          <p:cNvSpPr txBox="1"/>
          <p:nvPr/>
        </p:nvSpPr>
        <p:spPr>
          <a:xfrm>
            <a:off x="3471643" y="55922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103. Which of the following components is often referred to as the building block of the body, playing a key role in repairing and strengthening muscle tissues after exercise?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Micronutrients                  (B) Protein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Fats                                       (D) Carbohydrates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104. Which of the following plant plastids store starch, oil, and protein granules?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Chloroplast             (B) Leucoplast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Elaioplast</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 Chromoplast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105. Which of the following causes an increase in the circumference of plant stems?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Apical Meristem            (B) Intercalary Meristem</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Lateral Meristem            (D)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106. Consider the following statements in the context of ultrasound waves and select the correct answer: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Ultrasound waves can create images of the internal organs of the human body.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Ultrasound waves are used in electrocardiography.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Ultrasound waves are used in ultrasonography.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the first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First and third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Second and third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are correct </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107. Consider the following:</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Gonorrhea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Syphilis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Warts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HIV</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diseases is virus-borne?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3 and 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108. Consider the following statements regarding producers: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They produce organic substances from inorganic substances in the presence of sunlight and chlorophyll.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Green plants and blue-green algae fall under this category.</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Which of the above statements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a:t>
            </a:r>
          </a:p>
        </p:txBody>
      </p:sp>
    </p:spTree>
    <p:extLst>
      <p:ext uri="{BB962C8B-B14F-4D97-AF65-F5344CB8AC3E}">
        <p14:creationId xmlns:p14="http://schemas.microsoft.com/office/powerpoint/2010/main" val="3364159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1717-4ACF-A244-19F7-4AB8671EC62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2873FB4-3248-F5B6-2705-F74D8F8B915F}"/>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85DBB058-39AE-FFFC-46EC-FB53020FC6A7}"/>
              </a:ext>
            </a:extLst>
          </p:cNvPr>
          <p:cNvSpPr txBox="1"/>
          <p:nvPr/>
        </p:nvSpPr>
        <p:spPr>
          <a:xfrm>
            <a:off x="375499" y="559229"/>
            <a:ext cx="3010858" cy="803296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109.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प्रकाश जब किसी प्रिज्म से होकर गुजरता है तो कौन सा रंग सबसे अधिक विक्षेपित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बैंगनी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हरा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लाल</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नाइट्रोजन उर्वरक है, जो पत्तियों की वृद्धि और क्लोरोफिल के निर्माण में सहायक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सुपरफॉस्फेट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पोटैशियम सल्फेट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अमोनियम नाइट्रेट और यूरिया </a:t>
            </a:r>
            <a:r>
              <a:rPr lang="hi-IN" sz="1050" dirty="0">
                <a:latin typeface="Adobe Devanagari" panose="02040503050201020203" pitchFamily="18" charset="0"/>
                <a:ea typeface="Nirmala UI" panose="020B0502040204020203" pitchFamily="34" charset="0"/>
                <a:cs typeface="Adobe Devanagari" panose="02040503050201020203" pitchFamily="18" charset="0"/>
              </a:rPr>
              <a:t>(</a:t>
            </a:r>
            <a:r>
              <a:rPr lang="en-IN" sz="1050" dirty="0">
                <a:latin typeface="Adobe Devanagari" panose="02040503050201020203" pitchFamily="18" charset="0"/>
                <a:ea typeface="Nirmala UI" panose="020B0502040204020203" pitchFamily="34" charset="0"/>
                <a:cs typeface="Adobe Devanagari" panose="02040503050201020203" pitchFamily="18" charset="0"/>
              </a:rPr>
              <a:t>CO(NH₂)₂)</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कार्बोनेट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पादप कोशिकाओं के संदर्भ में सही कथन का चयन करें।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क्लोरोप्लास्ट केवल पादप कोशिकाओं में पाए जाते हैं, लेकिन जंतु कोशिकाओं में नहीं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क्लोरोप्लास्ट को कोशिका का 'पावरहाउस' कहा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गॉल्जी तंत्र केवल जंतु कोशिका में पाया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कोशिकाओं में एक कोशिका भित्ति होती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प्रेरित विद्युत वाहक बल चुम्बकीय</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फ्लक्स परिवर्तन की दर के अनुक्रमानुपाती होता है, यह किसका नियम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न्यूटन का नियम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फैराडे का विद्युत चुम्बकीय प्रेरण का नियम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ऊर्जा संरक्षण का नियम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परावर्तन का नियम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मोती एक मोलस्क के मृदु ऊतकों में उत्पन्न होने वाला एक कठोर पदार्थ है, निम्नलिखित में से कौनसा मोती का मुख्य घटक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सल्फेट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नाइट्रेट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कार्बोनेट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कैल्शियम ऑक्साइड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विराम से आरम्भ करते हुए एक इलेक्ट्रॉन और एक प्रोटॉन को 1000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V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विभवान्तर से त्वरित किया गया है, इस संबंध में निम्नलिखित में से कौनसा कथन सही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कणों की गतिज ऊर्जा भिन्न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इलेक्ट्रॉन की गति, प्रोट्रोन की गति से तेज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प्रोट्रोन की गति, इलेक्ट्रॉन की गति से तेज होगी</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इलेक्ट्रॉन की गति और प्रोट्रोन की गति बराबर होगी</a:t>
            </a:r>
          </a:p>
        </p:txBody>
      </p:sp>
      <p:sp>
        <p:nvSpPr>
          <p:cNvPr id="3" name="Rectangle 2">
            <a:extLst>
              <a:ext uri="{FF2B5EF4-FFF2-40B4-BE49-F238E27FC236}">
                <a16:creationId xmlns:a16="http://schemas.microsoft.com/office/drawing/2014/main" id="{1180B503-7C6A-D514-CBCD-C9C512C7A6D0}"/>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8A5BBF6D-4B66-D6E2-301E-7DB79BAA2229}"/>
              </a:ext>
            </a:extLst>
          </p:cNvPr>
          <p:cNvSpPr txBox="1"/>
          <p:nvPr/>
        </p:nvSpPr>
        <p:spPr>
          <a:xfrm>
            <a:off x="3471643" y="559229"/>
            <a:ext cx="3010858" cy="8556188"/>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109. When light passes through a prism, which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color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is refracted the most?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Violet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Green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Red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Blue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110. Which of the following is a nitrogen fertilizer that helps in the growth of leaves and the formation of chlorophyll?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Superphosphate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Potassium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Sulfate</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Ammonium Nitrate (NH₄NO₃) and Urea (CO(NH₂)₂)</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Calcium Carbonate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111. Select the correct statement with respect to plant cells.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Chloroplasts are found only in plant cells, but not in animal cells.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Chloroplasts are called the 'powerhouse' of the cell.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Golgi apparatus is found only in animal cells.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cells have a cell wall.</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112. The induced electromotive force is proportional to the rate of change of magnetic flux. Which law is this?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Newton's law</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Faraday's law of electromagnetic induction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Law of conservation of energy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Law of reflection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113. A pearl is a hard substance formed in the soft tissues of a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mollusk</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Which of the following is the main component of a pearl?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Calcium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sulfate</a:t>
            </a:r>
            <a:r>
              <a:rPr lang="en-GB" sz="1100" dirty="0">
                <a:latin typeface="Adobe Devanagari" panose="02040503050201020203" pitchFamily="18" charset="0"/>
                <a:ea typeface="Nirmala UI" panose="020B0502040204020203" pitchFamily="34" charset="0"/>
                <a:cs typeface="Adobe Devanagari" panose="02040503050201020203" pitchFamily="18" charset="0"/>
              </a:rPr>
              <a:t>             (B) Calcium nitrate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Calcium carbonate      (D) Calcium oxide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114. Starting from rest, an electron and a proton are accelerated by a potential difference of 1000 V. Which of the following statements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kinetic energy of both particles will be different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speed of the electron will be faster than the speed of the proton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speed of the proton will be faster than the speed of the electron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speed of the electron and proton will be the same</a:t>
            </a:r>
          </a:p>
        </p:txBody>
      </p:sp>
    </p:spTree>
    <p:extLst>
      <p:ext uri="{BB962C8B-B14F-4D97-AF65-F5344CB8AC3E}">
        <p14:creationId xmlns:p14="http://schemas.microsoft.com/office/powerpoint/2010/main" val="141444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15C0-ED1D-1315-A136-279EB18C44C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D06CA40-77D9-7B87-CC6A-D79C2D44A07B}"/>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EB5A145-82D4-1820-362A-925AC0FFF6DD}"/>
              </a:ext>
            </a:extLst>
          </p:cNvPr>
          <p:cNvSpPr txBox="1"/>
          <p:nvPr/>
        </p:nvSpPr>
        <p:spPr>
          <a:xfrm>
            <a:off x="375499" y="51858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स्वास्थ्यकर भोजन लेने वाले एक स्वस्थ मनुष्य का मूत्र जब फर्श पर गिरता है, तो इससे होने वाली दुर्गंध किसके जीवाणिवक अपघटन के कारण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यूरिया का सल्फर डाइऑक्साइड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शर्करा का कार्बन डाइऑक्साइड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लिपिड का मेथेन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यूरिया का अमोनिया में</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समुद्री जल का विलवणीकरण, उत्क्रमित परासरण के द्वारा किया जाता है, विलयन पर प्रयुक्त दाब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वायुमंडलीय दाब के बराबर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परासारणी दाब से कम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परासारणी दाब से अधिक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परासारणी दाब के बराबर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पेप्सिन बदल देता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स्टार्च को शर्करा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को पॉलीपेप्टाइड में</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प्रोटीन का एमीनो अम्ल में</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 को वसा अम्ल में</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अमाशय द्वारा स्रावित रस भोजन को आसानी से पचा लेता है लेकिन अमाशय स्वयं इन पाचक रसों से अप्रभावित रहता है, क्योंकि-</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कठोर कोशिकाओं का बना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स्टील की बनी 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अमाशय की दीवार श्लेष्मा के द्वारा सुरक्षित रहती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इनमें से कोई नहीं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119.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किस यंत्र का प्रयोग करके चुंबकीय पोटैशियम परमैंगनेट क्षेत्र की उपस्थिति का निर्धारण किया जा सकता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ऐमीटर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वोल्टमीटर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चुंबकीय सूई</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मोटर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में पंचवर्षीय योजनाओं का सिद्धांत किस देश के आर्थिक योजना मॉडल से प्रेरित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संयुक्त राज्य अमेरिका</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सोवियत संघ</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जापान</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कथन/कथन विदेशी मुद्रा प्रबंधन अधिनियम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FEMA), 1999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FEMA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विदेशी मुद्रा विनियमन अधिनियम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FERA), 1973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बदलने के लिए पारित किया गया था।</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FEMA 1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जून, 2000 को लागू हुआ था, और इसका उद्देश्य बाह्य व्यापार और भुगतान को सरल बनाना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FEMA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भारतीय निवासियों पर लागू होता है और यह भारत से बाहर किए गए उल्लंघनों को कवर नहीं करता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और 3 सही हैं</a:t>
            </a:r>
          </a:p>
        </p:txBody>
      </p:sp>
      <p:sp>
        <p:nvSpPr>
          <p:cNvPr id="3" name="Rectangle 2">
            <a:extLst>
              <a:ext uri="{FF2B5EF4-FFF2-40B4-BE49-F238E27FC236}">
                <a16:creationId xmlns:a16="http://schemas.microsoft.com/office/drawing/2014/main" id="{4A30BB7E-72A5-1E8A-D214-02AE57A8063C}"/>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76A2E8EF-8AC7-4996-C4E7-B4BB40A29F9A}"/>
              </a:ext>
            </a:extLst>
          </p:cNvPr>
          <p:cNvSpPr txBox="1"/>
          <p:nvPr/>
        </p:nvSpPr>
        <p:spPr>
          <a:xfrm>
            <a:off x="3471643" y="50334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115. When the urine of a healthy person, who consumes a balanced diet, falls on the floor, the unpleasant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odor</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 that arises is due to the bacterial decomposition of which substance?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Urea into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sulfur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dioxide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Sugar into carbon dioxide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Lipids into methane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Urea into ammonia</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116. Seawater desalination is done by reverse osmosis, and the pressure applied on the solution is: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Equal to atmospheric pressure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Less than osmotic pressure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More than osmotic pressure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Equal to osmotic pressure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117. Pepsin converts: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Starch into sugar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Protein into polypeptides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Protein into amino acids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Fat into fatty acids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118. The gastric juice secreted by the stomach easily digests food, but the stomach itself remains unaffected by these digestive juices because: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It is made of tough cells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It is made of steel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stomach wall is protected by mucus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119. Which instrument can be used to determine the presence of a magnetic potassium permanganate field?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Ammeter                    (B) Voltmeter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Magnetic needle        (D) Motor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120. The concept of Five-Year Plans in India was inspired by the economic planning model of which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United States             (B) Soviet Union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China                           (D) Japan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121. Which of the following statements is/are correct regarding the Foreign Exchange Management Act (FEMA), 1999?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FEMA was enacted to replace the Foreign Exchange Regulation Act (FERA), 1973.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FEMA came into force on June 1, 2000, with the objective of facilitating external trade and payments.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FEMA applies only to Indian residents and does not cover violations committed outside India.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B) Only 2 and 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is correct       D) All 1, 2, and 3</a:t>
            </a:r>
          </a:p>
        </p:txBody>
      </p:sp>
    </p:spTree>
    <p:extLst>
      <p:ext uri="{BB962C8B-B14F-4D97-AF65-F5344CB8AC3E}">
        <p14:creationId xmlns:p14="http://schemas.microsoft.com/office/powerpoint/2010/main" val="901640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7319-4666-7A86-3362-C92E36665E2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ADF241D-6C06-82D3-94A6-27B5552174C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29ADFFD-2A4E-3C5E-1458-503AA8D480CD}"/>
              </a:ext>
            </a:extLst>
          </p:cNvPr>
          <p:cNvSpPr txBox="1"/>
          <p:nvPr/>
        </p:nvSpPr>
        <p:spPr>
          <a:xfrm>
            <a:off x="375499" y="518589"/>
            <a:ext cx="3010858" cy="895629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कथन/कथन भारतीय सरकार द्वारा वित्तीय वर्ष 2025-26 के लिए निर्धारित राजकोषीय घाटे के लक्ष्य 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वित्तीय वर्ष 2025-26 के लिए राजकोषीय घाटे का लक्ष्य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4.4% निर्धारित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राजकोषीय घाटा तब होता है जब सरकार की कुल आय, उसकी कुल खर्चों से अधिक होती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 सही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"प्रति व्यक्ति आय" क्या मापता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देश की कुल आय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एक विशेष क्षेत्र या देश में प्रति व्यक्ति कमाई गई औसत आय</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किसी क्षेत्र की कुल जनसंख्या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सरकार द्वारा कमाई गई आय</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124. PM KISAN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योजना के बारे में निम्नलिखित में से कौन सा/कौन सी कथन/कथन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PM KISAN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योजना के तहत भूमि धारक किसानों को तीन समान किस्तों में प्रति वर्ष 6,000 रुपये दिए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यह योजना 2020 में शुरू की गई थी और इसे ग्रामीण विकास मंत्रालय द्वारा लागू किया गया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लाभार्थी किसानों की पहचान की जिम्मेदारी राज्य/संघ राज्य क्षेत्रों की सरकारों पर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और 3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कथन/कथन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Kisan Credit Card (KCC)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योजना और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Modified Interest Subvention Scheme (MISS)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Modified Interest Subvention Scheme (MISS)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तहत </a:t>
            </a:r>
            <a:r>
              <a:rPr lang="en-IN" sz="1200" dirty="0">
                <a:latin typeface="Adobe Devanagari" panose="02040503050201020203" pitchFamily="18" charset="0"/>
                <a:ea typeface="Nirmala UI" panose="020B0502040204020203" pitchFamily="34" charset="0"/>
                <a:cs typeface="Adobe Devanagari" panose="02040503050201020203" pitchFamily="18" charset="0"/>
              </a:rPr>
              <a:t>KCC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लिए ऋण सीमा को 3 लाख रुपये से बढ़ाकर 5 लाख रुपये किया गया है, जो केंद्रीय बजट 2025-26 में किया गया।</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Kisan Credit Card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योजना 2000 में शुरू की गई थी, ताकि किसानों को उनकी खेती और अन्य आवश्यकताओं के लिए समय पर ऋण समर्थन मिल सके।</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 सही हैं</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7271408C-1C3B-B59A-F0C5-947FE6781B55}"/>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ADE141B4-060B-DFA6-27DE-70D1CF724D70}"/>
              </a:ext>
            </a:extLst>
          </p:cNvPr>
          <p:cNvSpPr txBox="1"/>
          <p:nvPr/>
        </p:nvSpPr>
        <p:spPr>
          <a:xfrm>
            <a:off x="3471643" y="503349"/>
            <a:ext cx="3010858" cy="838691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122. Which of the following statements is/are correct regarding the fiscal deficit target set by the Indian government for the financial year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fiscal deficit target for the financial year 2025–26 is set at 4.4% of GDP.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A fiscal deficit occurs when the government’s total revenue exceeds its total expenditures.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 is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123. What does "per capita income" measure?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The total income of a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The average income earned per individual in a specific region or country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The total population of a region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The income earned by the government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124. Which of the following statements is/are correct regarding the PM KISAN scheme?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PM KISAN scheme provides Rs 6,000 per year to landholding farmers in three equal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installments</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It was launched in 2020 and is implemented by the Ministry of Rural Development.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responsibility for identifying beneficiary farmers rests with the State/UT Governments.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All 1,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Only 1 and 3 are correct</a:t>
            </a:r>
          </a:p>
          <a:p>
            <a:endParaRPr lang="en-GB" sz="1100" b="1"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125. Which of the following statements is/are correct regarding the Kisan Credit Card (KCC) scheme and the Modified Interest Subvention Scheme (MISS)?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loan limit under the Modified Interest Subvention Scheme (MISS) for KCC was increased from ₹3 lakh to ₹5 lakh in the Union Budget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Kisan Credit Card scheme was introduced in 2000 to provide timely credit support to farmers for their cultivation and other needs.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Neither 1 nor 2 is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57546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4E483-F2AB-78F0-CE09-ADB0519F3DA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BC6C35-7CAB-10F1-10A5-3AF1DE07A63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A728652A-0129-8340-620E-E8E60A9C265C}"/>
              </a:ext>
            </a:extLst>
          </p:cNvPr>
          <p:cNvSpPr txBox="1"/>
          <p:nvPr/>
        </p:nvSpPr>
        <p:spPr>
          <a:xfrm>
            <a:off x="375499" y="518589"/>
            <a:ext cx="3010858" cy="8402300"/>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कथन/कथन राष्ट्रीय खाद्य प्रौद्योगिकी, उद्यमिता और प्रबंधन संस्थान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में स्थापित करने 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संघीय सरकार ने केंद्रीय बजट 2025-26 में पूर्वोदय पहल के तहत बिहार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स्थापना की घोषणा की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बिहार में </a:t>
            </a:r>
            <a:r>
              <a:rPr lang="en-IN" sz="1200" dirty="0">
                <a:latin typeface="Adobe Devanagari" panose="02040503050201020203" pitchFamily="18" charset="0"/>
                <a:ea typeface="Nirmala UI" panose="020B0502040204020203" pitchFamily="34" charset="0"/>
                <a:cs typeface="Adobe Devanagari" panose="02040503050201020203" pitchFamily="18" charset="0"/>
              </a:rPr>
              <a:t>NIFTEM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उद्देश्य केवल खाद्य प्रसंस्करण के लिए प्रौद्योगिकी प्रदान करना है, उद्यमिता और युवा विकास पर कोई ध्यान नहीं दिया जाएगा।</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 सही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कथन/कथन 2024-25 की आर्थिक सर्वेक्षण में भारत 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FY 2025-26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वास्तविक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वृद्धि के अनुमान 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2024-25 की आर्थिक सर्वेक्षण के अनुसार, भारत की वास्तविक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वृद्धि </a:t>
            </a:r>
            <a:r>
              <a:rPr lang="en-IN" sz="1200" dirty="0">
                <a:latin typeface="Adobe Devanagari" panose="02040503050201020203" pitchFamily="18" charset="0"/>
                <a:ea typeface="Nirmala UI" panose="020B0502040204020203" pitchFamily="34" charset="0"/>
                <a:cs typeface="Adobe Devanagari" panose="02040503050201020203" pitchFamily="18" charset="0"/>
              </a:rPr>
              <a:t>FY 2025-26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 6.3% से 6.8% के बीच रहने का अनुमान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सर्वेक्षण में मध्यमकालिक वृद्धि को बनाए रखने के लिए घरेलू मांग और निवेश में गिरावट का अनुमान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सर्वेक्षण ने भारत की अनुमानित आर्थिक वृद्धि के लिए वैश्विक अनिश्चितताओं को मुख्य कारण बताया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और 3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3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भी सही नहीं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 अर्थव्यवस्था में उत्पादन के प्रमुख कारकों के रूप में माना जाता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भूमि, जिसमें प्राकृतिक संसाधन जैसे मिट्टी, पानी और खनिज शामिल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श्रम, जो मानव द्वारा किए गए शारीरिक और मानसिक कार्य को संदर्भित करता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भौतिक पूंजी, जिसमें मशीनें, उपकरण, इमारतें और तकनीकी संसाधन शामिल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उद्यमिता, जो इन सभी कारकों का समन्वय करती है, उत्पादन करती है और जोखिम उठाती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और 4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1, 2, 3 और 4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और 4 सही हैं</a:t>
            </a:r>
          </a:p>
        </p:txBody>
      </p:sp>
      <p:sp>
        <p:nvSpPr>
          <p:cNvPr id="3" name="Rectangle 2">
            <a:extLst>
              <a:ext uri="{FF2B5EF4-FFF2-40B4-BE49-F238E27FC236}">
                <a16:creationId xmlns:a16="http://schemas.microsoft.com/office/drawing/2014/main" id="{55AA2DB2-E9BD-931A-EDB1-7285174CB9F2}"/>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7C46AF5-45D8-1EB7-A16F-881C63629EA1}"/>
              </a:ext>
            </a:extLst>
          </p:cNvPr>
          <p:cNvSpPr txBox="1"/>
          <p:nvPr/>
        </p:nvSpPr>
        <p:spPr>
          <a:xfrm>
            <a:off x="3471643" y="503349"/>
            <a:ext cx="3010858" cy="8386911"/>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126. Which of the following statements is/are correct regarding the establishment of the National Institute of Food Technology, Entrepreneurship and Management (NIFTEM) in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Union government has announced the establishment of NIFTEM in Bihar as part of the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Purvodaya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initiative in the Union Budget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NIFTEM in Bihar will focus only on providing technology for food processing without any emphasis on entrepreneurship and youth development.</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 is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127. Which of the following statements is/are correct regarding the Economic Survey 2024-25 projections for India’s GDP growth in FY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The Economic Survey 2024-25 projects India’s real GDP growth in the range of 6.3% to 6.8% for FY 2025-26.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The survey predicts a decline in domestic demand and investments for sustaining medium-term growth.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The survey highlights global uncertainties as the primary reason for India’s projected economic growth.</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Only 1 and 3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128. Which of the following is/are considered major factors of production in an economy?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Land, which includes natural resources like soil, water, and minerals.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Labour, which refers to the human ability to perform work – both physical and mental.</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Physical Capital, which includes machines, equipment, buildings, and technology.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Entrepreneurship, which involves the person coordinating these factors, producing goods, and taking risks.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3,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All 1, 2, 3, and 4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Only 1 and 4 are correct</a:t>
            </a:r>
          </a:p>
        </p:txBody>
      </p:sp>
    </p:spTree>
    <p:extLst>
      <p:ext uri="{BB962C8B-B14F-4D97-AF65-F5344CB8AC3E}">
        <p14:creationId xmlns:p14="http://schemas.microsoft.com/office/powerpoint/2010/main" val="162793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55D38-6B0A-795D-D8CA-8ABC2ABE47A5}"/>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F5A7E55-2A82-864E-579B-D1A466A23B00}"/>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6EDEF618-8013-5938-97BC-0DFC691602D5}"/>
              </a:ext>
            </a:extLst>
          </p:cNvPr>
          <p:cNvSpPr txBox="1"/>
          <p:nvPr/>
        </p:nvSpPr>
        <p:spPr>
          <a:xfrm>
            <a:off x="375499" y="518589"/>
            <a:ext cx="3010858" cy="8771632"/>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129.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सा/कौन सी कथन वास्तविक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वृद्धि और राजकोषीय घाटे</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बारे में सही है/हैं?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वास्तविक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वृद्धि पांच वर्षों में वृद्धि और गिरावट दोनों दिखाती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राजकोषीय घाटा (</a:t>
            </a:r>
            <a:r>
              <a:rPr lang="en-IN" sz="1200" dirty="0">
                <a:latin typeface="Adobe Devanagari" panose="02040503050201020203" pitchFamily="18" charset="0"/>
                <a:ea typeface="Nirmala UI" panose="020B0502040204020203" pitchFamily="34" charset="0"/>
                <a:cs typeface="Adobe Devanagari" panose="02040503050201020203" pitchFamily="18" charset="0"/>
              </a:rPr>
              <a:t>GDP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 प्रतिशत के रूप में) पांच वर्षों में लगातार घट रहा है,।</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दोनों 1 और 2 सही हैं</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 तो 1 और न ही 2 सही हैं</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2011 बिहार जनगणना के अनुसार, निम्नलिखित जिलों में सबसे उच्च जनसंख्या दशक वृद्धि दर किस क्रम में थी?</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मधेपुरा &gt; किशनगंज &gt; अररिया और खगड़िया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किशनगंज &gt; मधेपुरा &gt; अररिया और खगड़िया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अररिया और खगड़िया &gt; मधेपुरा &gt; किशनगंज</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मधेपुरा &gt; अररिया और खगड़िया &gt; किशनगंज</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स्थिर (2011-12) मूल्यों पर, बिहार के राज्य सकल मूल्य वर्धित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GSVA)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 सबसे अधिक योगदान किस क्षेत्र का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प्राथमिक क्षेत्र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द्वितीयक क्षेत्र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तृतीयक क्षेत्र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सभी क्षेत्रों का योगदान समान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आर्थिक सर्वेक्षण 2024-25 के अनुसार, पटना मेट्रो रेल परियोजना के लिए कुल आवंटन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₹3,402.09 करोड़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₹2,529.59 करोड़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₹872.50 करोड़</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₹380.00 करोड़</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2025-26 बजट के अनुसार, कुल व्यय के प्रतिशत के रूप में सबसे अधिक आवंटन किस क्षेत्र को प्राप्त हुआ?</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स्वास्थ्य</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शिक्षा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बुनियादी ढांचा</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भारत ने नेट ज़ीरो कार्बन उत्सर्जन प्राप्त करने के लिए कौन सा लक्ष्य निर्धारित किया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2030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2040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2050</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2070</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9422FFE-E93D-421B-592B-1366EDC8CCD1}"/>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44FDF27F-6C22-6A7A-EC39-783E77029CB7}"/>
              </a:ext>
            </a:extLst>
          </p:cNvPr>
          <p:cNvSpPr txBox="1"/>
          <p:nvPr/>
        </p:nvSpPr>
        <p:spPr>
          <a:xfrm>
            <a:off x="3471643" y="51858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129. Which of the following statements is/are correct regarding Real GDP Growth and Fiscal Deficit (% of GDP)?</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Real GDP Growth shows both an increase and a decrease over the five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Fiscal deficit as a percentage of GDP has continuously decreased over the five years.</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Only 1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Only 2 is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Both 1 and 2 are correct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Neither 1 nor 2 is correct</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130. According to the 2011 Bihar Census, which of the following districts had the highest population decadal growth in descending order?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Kisanganj</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Araria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Khagaria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Kisanganj</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Araria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Khagaria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Araria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Khagaria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Kisanganj</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Madhepura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Araria and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Khagaria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&gt;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Kisanganj</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131. At constant (2011-12) prices, which sector contributes the most to Bihar’s Gross State Value Added (GSVA)?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Primary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Secondary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Tertiary sector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All sectors contribute equally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132. According to the Bihar Economic Survey 2024-25, what is the total allocation for the Patna Metro Rail Project?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₹3,402.09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₹2,529.59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₹872.50 crore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₹380.00 crore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133. According to Bihar’s Budget for 2025-26, which sector received the highest allocation as a percentage of total expenditure?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Health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Education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Agriculture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Infrastructure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134. What is India’s target for achieving net zero carbon emissions?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2030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2040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2050</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a:t>
            </a:r>
            <a:r>
              <a:rPr lang="en-GB" sz="1100">
                <a:latin typeface="Adobe Devanagari" panose="02040503050201020203" pitchFamily="18" charset="0"/>
                <a:ea typeface="Nirmala UI" panose="020B0502040204020203" pitchFamily="34" charset="0"/>
                <a:cs typeface="Adobe Devanagari" panose="02040503050201020203" pitchFamily="18" charset="0"/>
              </a:rPr>
              <a:t>) 2070</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1498255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9EF64-2922-71C3-2F1E-90C1EB2D3A0A}"/>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F3A7656-F170-3F8A-CDFC-4E9D6875BB3D}"/>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55C55B0-68C6-F872-16F2-FD3415242DA8}"/>
              </a:ext>
            </a:extLst>
          </p:cNvPr>
          <p:cNvSpPr txBox="1"/>
          <p:nvPr/>
        </p:nvSpPr>
        <p:spPr>
          <a:xfrm>
            <a:off x="375499" y="501657"/>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जलप्रपात जिलों में से कौन सा जलप्रपात सबसे ऊँचा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कर्णमाशा जलप्रपात, बक्सर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दुर्गावती जलप्रपात, कैमूर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जियारकुंड जलप्रपात, भोजपुर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ककोलत जलप्रपात, नवादा</a:t>
            </a: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4</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उत्तरी पश्चिमी क्षेत्र में शामिल जिलों में से कौन सा/कौन से जिले अधिकतम 13 जिलों में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1.</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सारण</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2.</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सीवान</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3.</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गोपालगंज</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4.</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Option:</a:t>
            </a:r>
            <a:endParaRPr lang="hi-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2, 3</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2,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केवल 1, 3, 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 2, 3,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और 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में से कौन सा झील बेगूसराय में स्थित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गोबाबिल/घोघा झील</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 झील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कुशेश्वर झील</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घोड़ा कटोरा झील</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2011 की जनगणना के अनुसार, बिहार की कुल जनसंख्या भारत की कुल जनसंख्या का कितने प्रतिशत का प्रतिनिधित्व करती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8.6%               B) 9.2%</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10.5%            D) 7.4%</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139.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बिहार के जिलों के बारे में निम्नलिखित में से कौन सा/कौन सी बात सही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पश्चिम चंपारण क्षेत्रफल के हिसाब से सबसे बड़ा जिला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पटना लिंगानुपात के हिसाब से सबसे बड़ा जिला है ।</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गोपालगंज बाल लिंगानुपात के हिसाब से सबसे बड़ा जिला है।</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किशनगंज जनसंख्या के हिसाब से सबसे बड़ा जिला है।</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खनिज और जिले के जोड़े में से कौन सा सही रूप से मेल खाता है?</a:t>
            </a:r>
            <a:endParaRPr lang="en-IN" sz="1200" b="1"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चूना पत्थर – कैमूर</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मिका – भागलपुर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क्वार्टज़ाइट – मधुबनी</a:t>
            </a:r>
            <a:r>
              <a:rPr lang="en-IN" sz="1200" dirty="0">
                <a:latin typeface="Adobe Devanagari" panose="02040503050201020203" pitchFamily="18" charset="0"/>
                <a:ea typeface="Nirmala UI" panose="020B0502040204020203" pitchFamily="34" charset="0"/>
                <a:cs typeface="Adobe Devanagari" panose="02040503050201020203" pitchFamily="18" charset="0"/>
              </a:rPr>
              <a:t>            </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उपरोक्त में से कोई नहीं</a:t>
            </a:r>
          </a:p>
        </p:txBody>
      </p:sp>
      <p:sp>
        <p:nvSpPr>
          <p:cNvPr id="3" name="Rectangle 2">
            <a:extLst>
              <a:ext uri="{FF2B5EF4-FFF2-40B4-BE49-F238E27FC236}">
                <a16:creationId xmlns:a16="http://schemas.microsoft.com/office/drawing/2014/main" id="{6A924BB6-430B-9EE4-FF93-C11FF09DEB0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B8937441-7D59-66E7-6A7A-C8FEA778593D}"/>
              </a:ext>
            </a:extLst>
          </p:cNvPr>
          <p:cNvSpPr txBox="1"/>
          <p:nvPr/>
        </p:nvSpPr>
        <p:spPr>
          <a:xfrm>
            <a:off x="3471643" y="518589"/>
            <a:ext cx="3010858" cy="9064020"/>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135. Which of the following waterfalls is the highest in the Waterfall Districts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Karmanasha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Falls, Buxar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Durgavati Falls,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Jiarkund</a:t>
            </a:r>
            <a:r>
              <a:rPr lang="en-GB" sz="1100" dirty="0">
                <a:latin typeface="Adobe Devanagari" panose="02040503050201020203" pitchFamily="18" charset="0"/>
                <a:ea typeface="Nirmala UI" panose="020B0502040204020203" pitchFamily="34" charset="0"/>
                <a:cs typeface="Adobe Devanagari" panose="02040503050201020203" pitchFamily="18" charset="0"/>
              </a:rPr>
              <a:t> Falls,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Bhojpur</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4.Kakolat Falls,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Nawada</a:t>
            </a:r>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1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2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4 only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136. Which of the following districts is/are included in the Northwest region of Bihar, which has the maximum number of districts (13)?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1. Saran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2. Siwan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3. Gopalganj</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4. Patna</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Option: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 2, 3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2, 3, 4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 3, 4 only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 2, 3, and 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137. Which of the following lakes is located in </a:t>
            </a:r>
            <a:r>
              <a:rPr lang="en-GB" sz="1100" b="1" dirty="0" err="1">
                <a:latin typeface="Adobe Devanagari" panose="02040503050201020203" pitchFamily="18" charset="0"/>
                <a:ea typeface="Nirmala UI" panose="020B0502040204020203" pitchFamily="34" charset="0"/>
                <a:cs typeface="Adobe Devanagari" panose="02040503050201020203" pitchFamily="18" charset="0"/>
              </a:rPr>
              <a:t>Begusarai</a:t>
            </a:r>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Gogabil</a:t>
            </a:r>
            <a:r>
              <a:rPr lang="en-GB" sz="1100"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Ghogha</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Lake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Kanwar Lake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Kusheshwar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Lake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Ghora Katora Lake</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138. According to the 2011 census, what percentage of India's total population does Bihar's population represent?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8.6%</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9.2%</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10.5%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7.4%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139. Which of the following is true about the districts of Bihar?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West Champaran is the largest district by area.</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Patna is the district with the highest sex ratio.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Gopalganj has the highest child sex ratio.</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Kisanganj</a:t>
            </a:r>
            <a:r>
              <a:rPr lang="en-GB" sz="1100" dirty="0">
                <a:latin typeface="Adobe Devanagari" panose="02040503050201020203" pitchFamily="18" charset="0"/>
                <a:ea typeface="Nirmala UI" panose="020B0502040204020203" pitchFamily="34" charset="0"/>
                <a:cs typeface="Adobe Devanagari" panose="02040503050201020203" pitchFamily="18" charset="0"/>
              </a:rPr>
              <a:t> is the largest district by population.</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140. Among the following pairs of mineral and district, which one is correctly matched?</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a:t>
            </a:r>
            <a:r>
              <a:rPr lang="en-GB" sz="1100" dirty="0">
                <a:latin typeface="Adobe Devanagari" panose="02040503050201020203" pitchFamily="18" charset="0"/>
                <a:ea typeface="Nirmala UI" panose="020B0502040204020203" pitchFamily="34" charset="0"/>
                <a:cs typeface="Adobe Devanagari" panose="02040503050201020203" pitchFamily="18" charset="0"/>
              </a:rPr>
              <a:t>a) Limestone – </a:t>
            </a:r>
            <a:r>
              <a:rPr lang="en-GB" sz="1100" dirty="0" err="1">
                <a:latin typeface="Adobe Devanagari" panose="02040503050201020203" pitchFamily="18" charset="0"/>
                <a:ea typeface="Nirmala UI" panose="020B0502040204020203" pitchFamily="34" charset="0"/>
                <a:cs typeface="Adobe Devanagari" panose="02040503050201020203" pitchFamily="18" charset="0"/>
              </a:rPr>
              <a:t>Kaimur</a:t>
            </a:r>
            <a:r>
              <a:rPr lang="en-GB" sz="1100" dirty="0">
                <a:latin typeface="Adobe Devanagari" panose="02040503050201020203" pitchFamily="18" charset="0"/>
                <a:ea typeface="Nirmala UI" panose="020B0502040204020203" pitchFamily="34" charset="0"/>
                <a:cs typeface="Adobe Devanagari" panose="02040503050201020203" pitchFamily="18" charset="0"/>
              </a:rPr>
              <a:t>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Mica – Bhagalpur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Quartzite – Madhubani</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None of the above</a:t>
            </a:r>
          </a:p>
        </p:txBody>
      </p:sp>
    </p:spTree>
    <p:extLst>
      <p:ext uri="{BB962C8B-B14F-4D97-AF65-F5344CB8AC3E}">
        <p14:creationId xmlns:p14="http://schemas.microsoft.com/office/powerpoint/2010/main" val="2516006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BDB20-3A94-FE01-9553-B837FA391DE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A199DF7-C1EB-30A1-75D9-9D8EFD9806C6}"/>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1F87B1DD-EB86-EC21-625B-226B668CD921}"/>
              </a:ext>
            </a:extLst>
          </p:cNvPr>
          <p:cNvSpPr txBox="1"/>
          <p:nvPr/>
        </p:nvSpPr>
        <p:spPr>
          <a:xfrm>
            <a:off x="375499" y="518589"/>
            <a:ext cx="3010858" cy="9140964"/>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141.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 छेद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और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मिलकर टैंक के एक हिस्से को 1 मिनट में भरते हैं। अगर छेद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टैंक को पूरी तरह खाली करने में 30 मिनट लगते हैं, तो पहले 10 मिनट के बाद टैंक का 1/6 हिस्सा खाली करने में कितना समय लगेगा?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15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30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मिनट</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142.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4 बहनों की औसत आयु 7 वर्ष है, और माँ और 4 बहनों की संयुक्त औसत आयु 13 वर्ष है, तो माँ की आयु कितनी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37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B) 40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42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r>
              <a:rPr lang="en-IN" sz="1200" dirty="0">
                <a:latin typeface="Adobe Devanagari" panose="02040503050201020203" pitchFamily="18" charset="0"/>
                <a:ea typeface="Nirmala UI" panose="020B0502040204020203" pitchFamily="34" charset="0"/>
                <a:cs typeface="Adobe Devanagari" panose="02040503050201020203" pitchFamily="18" charset="0"/>
              </a:rPr>
              <a:t>               D) 45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वर्ष</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143.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घड़ी में घंटे के कांटे और मिनट के कांटे के बीच कोण ज्ञात करने के लिए सूत्र का उपयोग करते हुए, 3:30 पर कोण कितना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60°              B) 75°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90°              D) 180°</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144.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दी गई तारीख 15 अगस्त 2022 है, तो सप्ताह का कौन सा दिन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सोमवार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मंगलवार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बुधवार</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रविवार</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145.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40 छात्रों की पंक्ति में, श्वेता बाएं छोर से 22वीं है। तो श्वेता की स्थिति दाएं छोर से कितनी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18</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B) 19</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C) 17</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 D) 25</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146.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एक ट्रेन 10 सेकंड में एक पुल को पार करती है। यदि ट्रेन की लंबाई 150 मीटर और पुल की लंबाई 250 मीटर है, तो ट्रेन की गति कितनी होगी?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100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किमी/घंटा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120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किमी/घंटा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144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किमी/घंटा</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160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किमी/घंटा</a:t>
            </a: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147.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यदि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SURGICAL STRIKE"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"13979313-129925" के रूप में कोडित किया जाता है और वर्णों को निम्नलिखित पैटर्न के अनुसार मानचित्रित किया जाता है:</a:t>
            </a:r>
          </a:p>
          <a:p>
            <a:r>
              <a:rPr lang="hi-IN" sz="1200" b="1" dirty="0">
                <a:latin typeface="Adobe Devanagari" panose="02040503050201020203" pitchFamily="18" charset="0"/>
                <a:ea typeface="Nirmala UI" panose="020B0502040204020203" pitchFamily="34" charset="0"/>
                <a:cs typeface="Adobe Devanagari" panose="02040503050201020203" pitchFamily="18" charset="0"/>
              </a:rPr>
              <a:t>तो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METRO-TRAIN"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को किस प्रकार कोडित किया जाएगा?</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45296-29195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15296-29195</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45295-29194</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15295-29194</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p:sp>
        <p:nvSpPr>
          <p:cNvPr id="3" name="Rectangle 2">
            <a:extLst>
              <a:ext uri="{FF2B5EF4-FFF2-40B4-BE49-F238E27FC236}">
                <a16:creationId xmlns:a16="http://schemas.microsoft.com/office/drawing/2014/main" id="{6814DD3F-DD46-F49D-4EDD-845833035CB7}"/>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9E405CE0-37E5-7D48-3FBA-3889C053F68E}"/>
              </a:ext>
            </a:extLst>
          </p:cNvPr>
          <p:cNvSpPr txBox="1"/>
          <p:nvPr/>
        </p:nvSpPr>
        <p:spPr>
          <a:xfrm>
            <a:off x="3471643" y="518589"/>
            <a:ext cx="3010858" cy="8894743"/>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141. Two holes, A and B, together fill part of a tank in 1 minute. If hole A takes 30 minutes to empty the entire tank, how much time will it take to empty 1/6th of the tank after the first 10 minutes of operation?</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 minutes           B) 15 minutes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20 minutes           D) 30 minutes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142. If the average age of 4 sisters is 7 years, and the average age of the mother and the 4 sisters together is 13 years, what is the mother’s age?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37 years            B) 40 years</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42 years            D) 45 years</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143. Using the formula to find the angle between the hour hand and minute hand of a clock at 3:30, what is the angle?</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60°              B) 75°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90°              D) 180°</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144. If the given date is 15th August 2022, what is the day of the week?</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Monday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Tuesday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Wednesday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Sunday</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145. In a row of 40 students, Shweta is 22nd from the left end. What will be Shweta's position from the right end?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18               B) 19</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17               D) 25</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146. A train crosses a bridge in 10 seconds. If the length of the train is 150 meters and the length of the bridge is 250 meters, what is the speed of the train in km/h?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100 km/h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120 km/h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144 km/h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160 km/h</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147. If "SURGICAL STRIKE" is coded as "13979313-129925", and the letters are mapped according to the following pattern:</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Then how is "METRO-TRAIN" coded?</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45296-29195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15296-29195</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45295-29194</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15295-29194</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4033673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9CA3F-92E1-26DA-C806-7A5411CCC82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B05F7A1-C473-7813-6EC0-2423EC080317}"/>
              </a:ext>
            </a:extLst>
          </p:cNvPr>
          <p:cNvCxnSpPr>
            <a:cxnSpLocks/>
            <a:stCxn id="3" idx="0"/>
            <a:endCxn id="3" idx="2"/>
          </p:cNvCxnSpPr>
          <p:nvPr/>
        </p:nvCxnSpPr>
        <p:spPr>
          <a:xfrm>
            <a:off x="3428998" y="431800"/>
            <a:ext cx="0" cy="9083727"/>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DADC6EF-D5A6-1DD3-263E-23C73E6F16FD}"/>
                  </a:ext>
                </a:extLst>
              </p:cNvPr>
              <p:cNvSpPr txBox="1"/>
              <p:nvPr/>
            </p:nvSpPr>
            <p:spPr>
              <a:xfrm>
                <a:off x="375499" y="518589"/>
                <a:ext cx="3010858" cy="3970318"/>
              </a:xfrm>
              <a:prstGeom prst="rect">
                <a:avLst/>
              </a:prstGeom>
              <a:noFill/>
            </p:spPr>
            <p:txBody>
              <a:bodyPr wrap="square">
                <a:spAutoFit/>
              </a:bodyPr>
              <a:lstStyle/>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148.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दिए गए कैलेंडर कोड के अनुसार, जनवरी के समान कैलेंडर वाला महीना कौन सा है?</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A)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अक्टूबर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B)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फरवरी</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C)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मार्च</a:t>
                </a:r>
              </a:p>
              <a:p>
                <a:r>
                  <a:rPr lang="hi-IN" sz="1200" dirty="0">
                    <a:latin typeface="Adobe Devanagari" panose="02040503050201020203" pitchFamily="18" charset="0"/>
                    <a:ea typeface="Nirmala UI" panose="020B0502040204020203" pitchFamily="34" charset="0"/>
                    <a:cs typeface="Adobe Devanagari" panose="02040503050201020203" pitchFamily="18" charset="0"/>
                  </a:rPr>
                  <a:t> </a:t>
                </a:r>
                <a:r>
                  <a:rPr lang="en-IN" sz="1200" dirty="0">
                    <a:latin typeface="Adobe Devanagari" panose="02040503050201020203" pitchFamily="18" charset="0"/>
                    <a:ea typeface="Nirmala UI" panose="020B0502040204020203" pitchFamily="34" charset="0"/>
                    <a:cs typeface="Adobe Devanagari" panose="02040503050201020203" pitchFamily="18" charset="0"/>
                  </a:rPr>
                  <a:t>D) </a:t>
                </a:r>
                <a:r>
                  <a:rPr lang="hi-IN" sz="1200" dirty="0">
                    <a:latin typeface="Adobe Devanagari" panose="02040503050201020203" pitchFamily="18" charset="0"/>
                    <a:ea typeface="Nirmala UI" panose="020B0502040204020203" pitchFamily="34" charset="0"/>
                    <a:cs typeface="Adobe Devanagari" panose="02040503050201020203" pitchFamily="18" charset="0"/>
                  </a:rPr>
                  <a:t>नवंबर</a:t>
                </a:r>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US" sz="1200" b="1" dirty="0">
                    <a:latin typeface="Adobe Devanagari" panose="02040503050201020203" pitchFamily="18" charset="0"/>
                    <a:cs typeface="Adobe Devanagari" panose="02040503050201020203" pitchFamily="18" charset="0"/>
                  </a:rPr>
                  <a:t>149. </a:t>
                </a:r>
                <a:r>
                  <a:rPr lang="en-US" sz="1200" b="1" dirty="0" err="1">
                    <a:latin typeface="Adobe Devanagari" panose="02040503050201020203" pitchFamily="18" charset="0"/>
                    <a:cs typeface="Adobe Devanagari" panose="02040503050201020203" pitchFamily="18" charset="0"/>
                  </a:rPr>
                  <a:t>लॉगारिदम</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के</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सूत्र</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के</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अनुसार</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यदि</a:t>
                </a:r>
                <a:r>
                  <a:rPr lang="en-US" sz="1200" b="1" dirty="0">
                    <a:latin typeface="Adobe Devanagari" panose="02040503050201020203" pitchFamily="18" charset="0"/>
                    <a:cs typeface="Adobe Devanagari" panose="02040503050201020203" pitchFamily="18" charset="0"/>
                  </a:rPr>
                  <a:t> </a:t>
                </a:r>
                <a14:m>
                  <m:oMath xmlns:m="http://schemas.openxmlformats.org/officeDocument/2006/math">
                    <m:sSub>
                      <m:sSubPr>
                        <m:ctrlPr>
                          <a:rPr lang="en-IN" sz="1200" b="1" i="1">
                            <a:latin typeface="Cambria Math" panose="02040503050406030204" pitchFamily="18" charset="0"/>
                          </a:rPr>
                        </m:ctrlPr>
                      </m:sSubPr>
                      <m:e>
                        <m:r>
                          <a:rPr lang="en-US" sz="1200" b="1" i="1">
                            <a:latin typeface="Cambria Math" panose="02040503050406030204" pitchFamily="18" charset="0"/>
                          </a:rPr>
                          <m:t>𝒍𝒐𝒈</m:t>
                        </m:r>
                      </m:e>
                      <m:sub>
                        <m:r>
                          <a:rPr lang="en-US" sz="1200" b="1" i="1">
                            <a:latin typeface="Cambria Math" panose="02040503050406030204" pitchFamily="18" charset="0"/>
                          </a:rPr>
                          <m:t>𝒃</m:t>
                        </m:r>
                      </m:sub>
                    </m:sSub>
                    <m:r>
                      <a:rPr lang="en-US" sz="1200" b="1" i="1">
                        <a:latin typeface="Cambria Math" panose="02040503050406030204" pitchFamily="18" charset="0"/>
                      </a:rPr>
                      <m:t>𝒂</m:t>
                    </m:r>
                    <m:r>
                      <a:rPr lang="en-US" sz="1200" b="1">
                        <a:latin typeface="Cambria Math" panose="02040503050406030204" pitchFamily="18" charset="0"/>
                      </a:rPr>
                      <m:t>=</m:t>
                    </m:r>
                    <m:r>
                      <a:rPr lang="en-US" sz="1200" b="1" i="1">
                        <a:latin typeface="Cambria Math" panose="02040503050406030204" pitchFamily="18" charset="0"/>
                      </a:rPr>
                      <m:t>𝒄</m:t>
                    </m:r>
                  </m:oMath>
                </a14:m>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तो</a:t>
                </a:r>
                <a:r>
                  <a:rPr lang="en-US" sz="1200" b="1" dirty="0">
                    <a:latin typeface="Adobe Devanagari" panose="02040503050201020203" pitchFamily="18" charset="0"/>
                    <a:cs typeface="Adobe Devanagari" panose="02040503050201020203" pitchFamily="18" charset="0"/>
                  </a:rPr>
                  <a:t> </a:t>
                </a:r>
                <a14:m>
                  <m:oMath xmlns:m="http://schemas.openxmlformats.org/officeDocument/2006/math">
                    <m:sSub>
                      <m:sSubPr>
                        <m:ctrlPr>
                          <a:rPr lang="en-IN" sz="1200" b="1" i="1">
                            <a:latin typeface="Cambria Math" panose="02040503050406030204" pitchFamily="18" charset="0"/>
                          </a:rPr>
                        </m:ctrlPr>
                      </m:sSubPr>
                      <m:e>
                        <m:r>
                          <a:rPr lang="en-US" sz="1200" b="1" i="1">
                            <a:latin typeface="Cambria Math" panose="02040503050406030204" pitchFamily="18" charset="0"/>
                          </a:rPr>
                          <m:t>𝒍𝒐𝒈</m:t>
                        </m:r>
                      </m:e>
                      <m:sub>
                        <m:r>
                          <a:rPr lang="en-US" sz="1200" b="1" i="1">
                            <a:latin typeface="Cambria Math" panose="02040503050406030204" pitchFamily="18" charset="0"/>
                          </a:rPr>
                          <m:t>𝟐</m:t>
                        </m:r>
                      </m:sub>
                    </m:sSub>
                    <m:r>
                      <a:rPr lang="en-US" sz="1200" b="1" i="1">
                        <a:latin typeface="Cambria Math" panose="02040503050406030204" pitchFamily="18" charset="0"/>
                      </a:rPr>
                      <m:t>𝒙</m:t>
                    </m:r>
                    <m:r>
                      <a:rPr lang="en-US" sz="1200" b="1">
                        <a:latin typeface="Cambria Math" panose="02040503050406030204" pitchFamily="18" charset="0"/>
                      </a:rPr>
                      <m:t>=</m:t>
                    </m:r>
                    <m:r>
                      <a:rPr lang="en-US" sz="1200" b="1" i="1">
                        <a:latin typeface="Cambria Math" panose="02040503050406030204" pitchFamily="18" charset="0"/>
                      </a:rPr>
                      <m:t>𝟑</m:t>
                    </m:r>
                  </m:oMath>
                </a14:m>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होने</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पर</a:t>
                </a:r>
                <a:r>
                  <a:rPr lang="en-US" sz="1200" b="1" dirty="0">
                    <a:latin typeface="Adobe Devanagari" panose="02040503050201020203" pitchFamily="18" charset="0"/>
                    <a:cs typeface="Adobe Devanagari" panose="02040503050201020203" pitchFamily="18" charset="0"/>
                  </a:rPr>
                  <a:t> </a:t>
                </a:r>
                <a14:m>
                  <m:oMath xmlns:m="http://schemas.openxmlformats.org/officeDocument/2006/math">
                    <m:r>
                      <a:rPr lang="en-US" sz="1200" b="1" i="1">
                        <a:latin typeface="Cambria Math" panose="02040503050406030204" pitchFamily="18" charset="0"/>
                      </a:rPr>
                      <m:t>𝒙</m:t>
                    </m:r>
                  </m:oMath>
                </a14:m>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का</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मान</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क्या</a:t>
                </a:r>
                <a:r>
                  <a:rPr lang="en-US" sz="1200" b="1" dirty="0">
                    <a:latin typeface="Adobe Devanagari" panose="02040503050201020203" pitchFamily="18" charset="0"/>
                    <a:cs typeface="Adobe Devanagari" panose="02040503050201020203" pitchFamily="18" charset="0"/>
                  </a:rPr>
                  <a:t> </a:t>
                </a:r>
                <a:r>
                  <a:rPr lang="en-US" sz="1200" b="1" dirty="0" err="1">
                    <a:latin typeface="Adobe Devanagari" panose="02040503050201020203" pitchFamily="18" charset="0"/>
                    <a:cs typeface="Adobe Devanagari" panose="02040503050201020203" pitchFamily="18" charset="0"/>
                  </a:rPr>
                  <a:t>होगा</a:t>
                </a:r>
                <a:r>
                  <a:rPr lang="en-US" sz="1200" b="1" dirty="0">
                    <a:latin typeface="Adobe Devanagari" panose="02040503050201020203" pitchFamily="18" charset="0"/>
                    <a:cs typeface="Adobe Devanagari" panose="02040503050201020203" pitchFamily="18" charset="0"/>
                  </a:rPr>
                  <a:t>?</a:t>
                </a:r>
                <a:endParaRPr lang="en-IN" sz="1200" b="1" dirty="0">
                  <a:latin typeface="Adobe Devanagari" panose="02040503050201020203" pitchFamily="18" charset="0"/>
                  <a:cs typeface="Adobe Devanagari" panose="02040503050201020203" pitchFamily="18" charset="0"/>
                </a:endParaRPr>
              </a:p>
              <a:p>
                <a:r>
                  <a:rPr lang="en-US" sz="1200" dirty="0">
                    <a:latin typeface="Adobe Devanagari" panose="02040503050201020203" pitchFamily="18" charset="0"/>
                    <a:cs typeface="Adobe Devanagari" panose="02040503050201020203" pitchFamily="18" charset="0"/>
                  </a:rPr>
                  <a:t>A) 6 </a:t>
                </a:r>
              </a:p>
              <a:p>
                <a:r>
                  <a:rPr lang="en-US" sz="1200" dirty="0">
                    <a:latin typeface="Adobe Devanagari" panose="02040503050201020203" pitchFamily="18" charset="0"/>
                    <a:cs typeface="Adobe Devanagari" panose="02040503050201020203" pitchFamily="18" charset="0"/>
                  </a:rPr>
                  <a:t>B) 7 </a:t>
                </a:r>
              </a:p>
              <a:p>
                <a:r>
                  <a:rPr lang="en-US" sz="1200" dirty="0">
                    <a:latin typeface="Adobe Devanagari" panose="02040503050201020203" pitchFamily="18" charset="0"/>
                    <a:cs typeface="Adobe Devanagari" panose="02040503050201020203" pitchFamily="18" charset="0"/>
                  </a:rPr>
                  <a:t>C) 8 </a:t>
                </a:r>
              </a:p>
              <a:p>
                <a:r>
                  <a:rPr lang="en-US" sz="1200" dirty="0">
                    <a:latin typeface="Adobe Devanagari" panose="02040503050201020203" pitchFamily="18" charset="0"/>
                    <a:cs typeface="Adobe Devanagari" panose="02040503050201020203" pitchFamily="18" charset="0"/>
                  </a:rPr>
                  <a:t>D) 9</a:t>
                </a:r>
                <a:endParaRPr lang="en-IN" sz="1200" dirty="0">
                  <a:latin typeface="Adobe Devanagari" panose="02040503050201020203" pitchFamily="18" charset="0"/>
                  <a:cs typeface="Adobe Devanagari" panose="02040503050201020203" pitchFamily="18" charset="0"/>
                </a:endParaRPr>
              </a:p>
              <a:p>
                <a:endParaRPr lang="en-IN" sz="1200" dirty="0">
                  <a:latin typeface="Adobe Devanagari" panose="02040503050201020203" pitchFamily="18" charset="0"/>
                  <a:ea typeface="Nirmala UI" panose="020B0502040204020203" pitchFamily="34" charset="0"/>
                  <a:cs typeface="Adobe Devanagari" panose="02040503050201020203" pitchFamily="18" charset="0"/>
                </a:endParaRPr>
              </a:p>
              <a:p>
                <a:r>
                  <a:rPr lang="en-IN" sz="1200" b="1" dirty="0">
                    <a:latin typeface="Adobe Devanagari" panose="02040503050201020203" pitchFamily="18" charset="0"/>
                    <a:ea typeface="Nirmala UI" panose="020B0502040204020203" pitchFamily="34" charset="0"/>
                    <a:cs typeface="Adobe Devanagari" panose="02040503050201020203" pitchFamily="18" charset="0"/>
                  </a:rPr>
                  <a:t>150. </a:t>
                </a:r>
                <a:r>
                  <a:rPr lang="hi-IN" sz="1200" b="1" dirty="0">
                    <a:latin typeface="Adobe Devanagari" panose="02040503050201020203" pitchFamily="18" charset="0"/>
                    <a:ea typeface="Nirmala UI" panose="020B0502040204020203" pitchFamily="34" charset="0"/>
                    <a:cs typeface="Adobe Devanagari" panose="02040503050201020203" pitchFamily="18" charset="0"/>
                  </a:rPr>
                  <a:t>निम्नलिखित श्रेणी में रिक्त स्थान में कौन सा विकल्प आएगा: </a:t>
                </a:r>
                <a:r>
                  <a:rPr lang="en-IN" sz="1200" b="1" dirty="0">
                    <a:latin typeface="Adobe Devanagari" panose="02040503050201020203" pitchFamily="18" charset="0"/>
                    <a:ea typeface="Nirmala UI" panose="020B0502040204020203" pitchFamily="34" charset="0"/>
                    <a:cs typeface="Adobe Devanagari" panose="02040503050201020203" pitchFamily="18" charset="0"/>
                  </a:rPr>
                  <a:t>SAB, ______ , QCD, PDD, OEF, NFF?</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A) CBT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B) ABR</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C) BCT</a:t>
                </a:r>
              </a:p>
              <a:p>
                <a:r>
                  <a:rPr lang="en-IN" sz="1200" dirty="0">
                    <a:latin typeface="Adobe Devanagari" panose="02040503050201020203" pitchFamily="18" charset="0"/>
                    <a:ea typeface="Nirmala UI" panose="020B0502040204020203" pitchFamily="34" charset="0"/>
                    <a:cs typeface="Adobe Devanagari" panose="02040503050201020203" pitchFamily="18" charset="0"/>
                  </a:rPr>
                  <a:t>D) RBB</a:t>
                </a:r>
              </a:p>
              <a:p>
                <a:endParaRPr lang="hi-IN" sz="1200" dirty="0">
                  <a:latin typeface="Adobe Devanagari" panose="02040503050201020203" pitchFamily="18" charset="0"/>
                  <a:ea typeface="Nirmala UI" panose="020B0502040204020203" pitchFamily="34" charset="0"/>
                  <a:cs typeface="Adobe Devanagari" panose="02040503050201020203" pitchFamily="18" charset="0"/>
                </a:endParaRPr>
              </a:p>
            </p:txBody>
          </p:sp>
        </mc:Choice>
        <mc:Fallback xmlns="">
          <p:sp>
            <p:nvSpPr>
              <p:cNvPr id="11" name="TextBox 10">
                <a:extLst>
                  <a:ext uri="{FF2B5EF4-FFF2-40B4-BE49-F238E27FC236}">
                    <a16:creationId xmlns:a16="http://schemas.microsoft.com/office/drawing/2014/main" id="{1DADC6EF-D5A6-1DD3-263E-23C73E6F16FD}"/>
                  </a:ext>
                </a:extLst>
              </p:cNvPr>
              <p:cNvSpPr txBox="1">
                <a:spLocks noRot="1" noChangeAspect="1" noMove="1" noResize="1" noEditPoints="1" noAdjustHandles="1" noChangeArrowheads="1" noChangeShapeType="1" noTextEdit="1"/>
              </p:cNvSpPr>
              <p:nvPr/>
            </p:nvSpPr>
            <p:spPr>
              <a:xfrm>
                <a:off x="375499" y="518589"/>
                <a:ext cx="3010858" cy="3970318"/>
              </a:xfrm>
              <a:prstGeom prst="rect">
                <a:avLst/>
              </a:prstGeom>
              <a:blipFill>
                <a:blip r:embed="rId2"/>
                <a:stretch>
                  <a:fillRect l="-202"/>
                </a:stretch>
              </a:blipFill>
            </p:spPr>
            <p:txBody>
              <a:bodyPr/>
              <a:lstStyle/>
              <a:p>
                <a:r>
                  <a:rPr lang="en-IN">
                    <a:noFill/>
                  </a:rPr>
                  <a:t> </a:t>
                </a:r>
              </a:p>
            </p:txBody>
          </p:sp>
        </mc:Fallback>
      </mc:AlternateContent>
      <p:sp>
        <p:nvSpPr>
          <p:cNvPr id="3" name="Rectangle 2">
            <a:extLst>
              <a:ext uri="{FF2B5EF4-FFF2-40B4-BE49-F238E27FC236}">
                <a16:creationId xmlns:a16="http://schemas.microsoft.com/office/drawing/2014/main" id="{B47F2881-3E44-A70D-18E9-3BC193937693}"/>
              </a:ext>
            </a:extLst>
          </p:cNvPr>
          <p:cNvSpPr/>
          <p:nvPr/>
        </p:nvSpPr>
        <p:spPr>
          <a:xfrm>
            <a:off x="332851" y="431800"/>
            <a:ext cx="6192293" cy="9083727"/>
          </a:xfrm>
          <a:prstGeom prst="rect">
            <a:avLst/>
          </a:prstGeom>
          <a:noFill/>
          <a:ln w="28575">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IN" dirty="0">
              <a:solidFill>
                <a:schemeClr val="tx1"/>
              </a:solidFill>
            </a:endParaRPr>
          </a:p>
        </p:txBody>
      </p:sp>
      <p:sp>
        <p:nvSpPr>
          <p:cNvPr id="2" name="TextBox 1">
            <a:extLst>
              <a:ext uri="{FF2B5EF4-FFF2-40B4-BE49-F238E27FC236}">
                <a16:creationId xmlns:a16="http://schemas.microsoft.com/office/drawing/2014/main" id="{571F5825-A924-0132-7035-EB022BF5F883}"/>
              </a:ext>
            </a:extLst>
          </p:cNvPr>
          <p:cNvSpPr txBox="1"/>
          <p:nvPr/>
        </p:nvSpPr>
        <p:spPr>
          <a:xfrm>
            <a:off x="3471643" y="518589"/>
            <a:ext cx="2941858" cy="4154984"/>
          </a:xfrm>
          <a:prstGeom prst="rect">
            <a:avLst/>
          </a:prstGeom>
          <a:noFill/>
        </p:spPr>
        <p:txBody>
          <a:bodyPr wrap="square">
            <a:spAutoFit/>
          </a:bodyPr>
          <a:lstStyle/>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148. According to the given calendar code, which month has the same calendar as January?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A) October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February</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March</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November</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149. According to the formula of logarithms, if log ⁡ 𝑏 𝑎</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𝑐 log b  a=c, what is the value of 𝑥 x when log ⁡ 2 𝑥</a:t>
            </a: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3 log 2  x=3?</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6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B) 7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C) 8 </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D) 9</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a:p>
            <a:r>
              <a:rPr lang="en-GB" sz="1100" b="1" dirty="0">
                <a:latin typeface="Adobe Devanagari" panose="02040503050201020203" pitchFamily="18" charset="0"/>
                <a:ea typeface="Nirmala UI" panose="020B0502040204020203" pitchFamily="34" charset="0"/>
                <a:cs typeface="Adobe Devanagari" panose="02040503050201020203" pitchFamily="18" charset="0"/>
              </a:rPr>
              <a:t>150. What comes in place of the blank in the following sequence: SAB, ______ , QCD, PDD, OEF, NFF?</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A) CBT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B) ABR</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C) BCT</a:t>
            </a:r>
          </a:p>
          <a:p>
            <a:r>
              <a:rPr lang="en-GB" sz="1100" dirty="0">
                <a:latin typeface="Adobe Devanagari" panose="02040503050201020203" pitchFamily="18" charset="0"/>
                <a:ea typeface="Nirmala UI" panose="020B0502040204020203" pitchFamily="34" charset="0"/>
                <a:cs typeface="Adobe Devanagari" panose="02040503050201020203" pitchFamily="18" charset="0"/>
              </a:rPr>
              <a:t> D) RBB</a:t>
            </a:r>
          </a:p>
          <a:p>
            <a:endParaRPr lang="en-GB" sz="1100" dirty="0">
              <a:latin typeface="Adobe Devanagari" panose="02040503050201020203" pitchFamily="18" charset="0"/>
              <a:ea typeface="Nirmala UI" panose="020B0502040204020203" pitchFamily="34" charset="0"/>
              <a:cs typeface="Adobe Devanagari" panose="02040503050201020203" pitchFamily="18" charset="0"/>
            </a:endParaRPr>
          </a:p>
        </p:txBody>
      </p:sp>
    </p:spTree>
    <p:extLst>
      <p:ext uri="{BB962C8B-B14F-4D97-AF65-F5344CB8AC3E}">
        <p14:creationId xmlns:p14="http://schemas.microsoft.com/office/powerpoint/2010/main" val="516299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47E7-16D3-B07F-D721-A08D2115A493}"/>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EB6D43ED-F6D8-5EE1-C6F4-728ADD1FC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0" y="53358"/>
            <a:ext cx="611589" cy="611589"/>
          </a:xfrm>
          <a:prstGeom prst="rect">
            <a:avLst/>
          </a:prstGeom>
          <a:ln>
            <a:noFill/>
          </a:ln>
          <a:effectLst>
            <a:outerShdw blurRad="292100" dist="139700" dir="2700000" algn="tl" rotWithShape="0">
              <a:srgbClr val="333333">
                <a:alpha val="1000"/>
              </a:srgbClr>
            </a:outerShdw>
          </a:effectLst>
        </p:spPr>
      </p:pic>
      <p:pic>
        <p:nvPicPr>
          <p:cNvPr id="31" name="Picture 30">
            <a:extLst>
              <a:ext uri="{FF2B5EF4-FFF2-40B4-BE49-F238E27FC236}">
                <a16:creationId xmlns:a16="http://schemas.microsoft.com/office/drawing/2014/main" id="{02FB5A90-4B9A-0145-86B6-BAA398D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8" y="53357"/>
            <a:ext cx="611589" cy="611589"/>
          </a:xfrm>
          <a:prstGeom prst="rect">
            <a:avLst/>
          </a:prstGeom>
          <a:ln>
            <a:noFill/>
          </a:ln>
          <a:effectLst>
            <a:outerShdw blurRad="292100" dist="139700" dir="2700000" algn="tl" rotWithShape="0">
              <a:srgbClr val="333333">
                <a:alpha val="1000"/>
              </a:srgbClr>
            </a:outerShdw>
          </a:effectLst>
        </p:spPr>
      </p:pic>
      <p:sp>
        <p:nvSpPr>
          <p:cNvPr id="2" name="TextBox 1">
            <a:extLst>
              <a:ext uri="{FF2B5EF4-FFF2-40B4-BE49-F238E27FC236}">
                <a16:creationId xmlns:a16="http://schemas.microsoft.com/office/drawing/2014/main" id="{F771BD98-0CAF-1227-5F12-B496F4EDCAA6}"/>
              </a:ext>
            </a:extLst>
          </p:cNvPr>
          <p:cNvSpPr txBox="1"/>
          <p:nvPr/>
        </p:nvSpPr>
        <p:spPr>
          <a:xfrm>
            <a:off x="100761" y="664946"/>
            <a:ext cx="2015281" cy="338554"/>
          </a:xfrm>
          <a:prstGeom prst="rect">
            <a:avLst/>
          </a:prstGeom>
          <a:noFill/>
        </p:spPr>
        <p:txBody>
          <a:bodyPr wrap="square">
            <a:spAutoFit/>
          </a:bodyPr>
          <a:lstStyle/>
          <a:p>
            <a:r>
              <a:rPr lang="en-IN" sz="1600" b="1" dirty="0">
                <a:latin typeface="Adobe Devanagari" panose="02040503050201020203" pitchFamily="18" charset="0"/>
                <a:cs typeface="Adobe Devanagari" panose="02040503050201020203" pitchFamily="18" charset="0"/>
              </a:rPr>
              <a:t>Space For Rough Work</a:t>
            </a:r>
          </a:p>
        </p:txBody>
      </p:sp>
      <p:sp>
        <p:nvSpPr>
          <p:cNvPr id="3" name="TextBox 2">
            <a:extLst>
              <a:ext uri="{FF2B5EF4-FFF2-40B4-BE49-F238E27FC236}">
                <a16:creationId xmlns:a16="http://schemas.microsoft.com/office/drawing/2014/main" id="{00B17269-0D27-D263-D4A2-91E4B7BA551D}"/>
              </a:ext>
            </a:extLst>
          </p:cNvPr>
          <p:cNvSpPr txBox="1"/>
          <p:nvPr/>
        </p:nvSpPr>
        <p:spPr>
          <a:xfrm>
            <a:off x="5138009" y="594950"/>
            <a:ext cx="1619230" cy="338554"/>
          </a:xfrm>
          <a:prstGeom prst="rect">
            <a:avLst/>
          </a:prstGeom>
          <a:noFill/>
        </p:spPr>
        <p:txBody>
          <a:bodyPr wrap="square">
            <a:spAutoFit/>
          </a:bodyPr>
          <a:lstStyle/>
          <a:p>
            <a:r>
              <a:rPr lang="hi-IN" sz="1600" b="1" dirty="0">
                <a:latin typeface="Adobe Devanagari" panose="02040503050201020203" pitchFamily="18" charset="0"/>
                <a:cs typeface="Adobe Devanagari" panose="02040503050201020203" pitchFamily="18" charset="0"/>
              </a:rPr>
              <a:t>रफ़ कार्य के लिए स्थान</a:t>
            </a:r>
            <a:endParaRPr lang="en-IN" sz="16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907039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0445C-7A42-833C-5A7B-0E2FF80907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3A33F5-FEE6-AFE8-5B6A-93DE2EF6F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Tree>
    <p:extLst>
      <p:ext uri="{BB962C8B-B14F-4D97-AF65-F5344CB8AC3E}">
        <p14:creationId xmlns:p14="http://schemas.microsoft.com/office/powerpoint/2010/main" val="1847158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27889</TotalTime>
  <Words>17857</Words>
  <Application>Microsoft Office PowerPoint</Application>
  <PresentationFormat>A4 Paper (210x297 mm)</PresentationFormat>
  <Paragraphs>1928</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Adobe Devanagari</vt:lpstr>
      <vt:lpstr>Arial</vt:lpstr>
      <vt:lpstr>Arial Black</vt:lpstr>
      <vt:lpstr>Calibri</vt:lpstr>
      <vt:lpstr>Calibri Light</vt:lpstr>
      <vt:lpstr>Cambria Math</vt:lpstr>
      <vt:lpstr>Merriweather</vt:lpstr>
      <vt:lpstr>Nirmala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Result Mitraad</dc:creator>
  <cp:lastModifiedBy>Arjun kumar</cp:lastModifiedBy>
  <cp:revision>1716</cp:revision>
  <dcterms:created xsi:type="dcterms:W3CDTF">2024-10-24T08:06:48Z</dcterms:created>
  <dcterms:modified xsi:type="dcterms:W3CDTF">2025-08-19T14:50:45Z</dcterms:modified>
</cp:coreProperties>
</file>