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3"/>
  </p:notesMasterIdLst>
  <p:sldIdLst>
    <p:sldId id="583" r:id="rId2"/>
    <p:sldId id="646" r:id="rId3"/>
    <p:sldId id="639" r:id="rId4"/>
    <p:sldId id="470" r:id="rId5"/>
    <p:sldId id="613" r:id="rId6"/>
    <p:sldId id="614" r:id="rId7"/>
    <p:sldId id="615" r:id="rId8"/>
    <p:sldId id="616" r:id="rId9"/>
    <p:sldId id="617" r:id="rId10"/>
    <p:sldId id="618" r:id="rId11"/>
    <p:sldId id="619" r:id="rId12"/>
    <p:sldId id="620" r:id="rId13"/>
    <p:sldId id="621" r:id="rId14"/>
    <p:sldId id="622" r:id="rId15"/>
    <p:sldId id="623" r:id="rId16"/>
    <p:sldId id="624" r:id="rId17"/>
    <p:sldId id="625" r:id="rId18"/>
    <p:sldId id="626" r:id="rId19"/>
    <p:sldId id="627" r:id="rId20"/>
    <p:sldId id="628" r:id="rId21"/>
    <p:sldId id="629" r:id="rId22"/>
    <p:sldId id="630" r:id="rId23"/>
    <p:sldId id="631" r:id="rId24"/>
    <p:sldId id="632" r:id="rId25"/>
    <p:sldId id="633" r:id="rId26"/>
    <p:sldId id="634" r:id="rId27"/>
    <p:sldId id="635" r:id="rId28"/>
    <p:sldId id="636" r:id="rId29"/>
    <p:sldId id="637" r:id="rId30"/>
    <p:sldId id="556" r:id="rId31"/>
    <p:sldId id="647" r:id="rId3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94660"/>
  </p:normalViewPr>
  <p:slideViewPr>
    <p:cSldViewPr snapToGrid="0">
      <p:cViewPr varScale="1">
        <p:scale>
          <a:sx n="44" d="100"/>
          <a:sy n="44" d="100"/>
        </p:scale>
        <p:origin x="247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51588-C9CE-FDE6-E692-4CDADC551D3C}"/>
            </a:ext>
          </a:extLst>
        </p:cNvPr>
        <p:cNvGrpSpPr/>
        <p:nvPr/>
      </p:nvGrpSpPr>
      <p:grpSpPr>
        <a:xfrm>
          <a:off x="0" y="0"/>
          <a:ext cx="0" cy="0"/>
          <a:chOff x="0" y="0"/>
          <a:chExt cx="0" cy="0"/>
        </a:xfrm>
      </p:grpSpPr>
      <p:sp>
        <p:nvSpPr>
          <p:cNvPr id="7" name="TextBox 24">
            <a:extLst>
              <a:ext uri="{FF2B5EF4-FFF2-40B4-BE49-F238E27FC236}">
                <a16:creationId xmlns:a16="http://schemas.microsoft.com/office/drawing/2014/main" id="{68E030F6-022C-0A06-EE62-BF567C6AA08D}"/>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10" name="Rectangle 9">
            <a:extLst>
              <a:ext uri="{FF2B5EF4-FFF2-40B4-BE49-F238E27FC236}">
                <a16:creationId xmlns:a16="http://schemas.microsoft.com/office/drawing/2014/main" id="{7BF77CDB-382E-2826-3238-B094E55A907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11" name="Picture 10">
            <a:extLst>
              <a:ext uri="{FF2B5EF4-FFF2-40B4-BE49-F238E27FC236}">
                <a16:creationId xmlns:a16="http://schemas.microsoft.com/office/drawing/2014/main" id="{FEC5A46E-2A3E-6CFC-4E62-4DBADBF2ADD3}"/>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38346" y="7600340"/>
            <a:ext cx="2600113" cy="469380"/>
          </a:xfrm>
          <a:prstGeom prst="rect">
            <a:avLst/>
          </a:prstGeom>
          <a:noFill/>
        </p:spPr>
      </p:pic>
      <p:pic>
        <p:nvPicPr>
          <p:cNvPr id="12" name="Picture 11">
            <a:extLst>
              <a:ext uri="{FF2B5EF4-FFF2-40B4-BE49-F238E27FC236}">
                <a16:creationId xmlns:a16="http://schemas.microsoft.com/office/drawing/2014/main" id="{736C4AAD-BC0B-178D-D8E8-848939119D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3813" y="8190736"/>
            <a:ext cx="395605" cy="492760"/>
          </a:xfrm>
          <a:prstGeom prst="rect">
            <a:avLst/>
          </a:prstGeom>
          <a:noFill/>
        </p:spPr>
      </p:pic>
      <p:sp>
        <p:nvSpPr>
          <p:cNvPr id="13" name="TextBox 53">
            <a:extLst>
              <a:ext uri="{FF2B5EF4-FFF2-40B4-BE49-F238E27FC236}">
                <a16:creationId xmlns:a16="http://schemas.microsoft.com/office/drawing/2014/main" id="{CC94BBD7-F9DB-CC7A-1AAA-423579707F74}"/>
              </a:ext>
            </a:extLst>
          </p:cNvPr>
          <p:cNvSpPr txBox="1"/>
          <p:nvPr/>
        </p:nvSpPr>
        <p:spPr>
          <a:xfrm>
            <a:off x="4129418" y="8158488"/>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5" name="TextBox 14">
            <a:extLst>
              <a:ext uri="{FF2B5EF4-FFF2-40B4-BE49-F238E27FC236}">
                <a16:creationId xmlns:a16="http://schemas.microsoft.com/office/drawing/2014/main" id="{0A59BC02-C0E0-5C7B-BC0A-C96158AC4737}"/>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7" name="TextBox 16">
            <a:extLst>
              <a:ext uri="{FF2B5EF4-FFF2-40B4-BE49-F238E27FC236}">
                <a16:creationId xmlns:a16="http://schemas.microsoft.com/office/drawing/2014/main" id="{0006C90B-384B-8F7C-D8FE-B91514CBA9C9}"/>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dirty="0">
                <a:latin typeface="Merriweather" panose="00000500000000000000" pitchFamily="2" charset="0"/>
                <a:ea typeface="Nirmala UI" panose="020B0502040204020203" pitchFamily="34" charset="0"/>
                <a:cs typeface="Nirmala UI" panose="020B0502040204020203" pitchFamily="34" charset="0"/>
              </a:rPr>
              <a:t>PAID TEST-4 (FULL LENGTH)</a:t>
            </a:r>
          </a:p>
        </p:txBody>
      </p:sp>
      <p:sp>
        <p:nvSpPr>
          <p:cNvPr id="19" name="TextBox 18">
            <a:extLst>
              <a:ext uri="{FF2B5EF4-FFF2-40B4-BE49-F238E27FC236}">
                <a16:creationId xmlns:a16="http://schemas.microsoft.com/office/drawing/2014/main" id="{4682E27B-F6AF-AB7B-6203-D0AD1DCF446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20" name="Rectangle: Rounded Corners 19">
            <a:extLst>
              <a:ext uri="{FF2B5EF4-FFF2-40B4-BE49-F238E27FC236}">
                <a16:creationId xmlns:a16="http://schemas.microsoft.com/office/drawing/2014/main" id="{723F31FF-1C81-ECC6-0C83-9441BE319CDB}"/>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21" name="TextBox 53">
            <a:extLst>
              <a:ext uri="{FF2B5EF4-FFF2-40B4-BE49-F238E27FC236}">
                <a16:creationId xmlns:a16="http://schemas.microsoft.com/office/drawing/2014/main" id="{E9BEF8E9-0E83-3F56-1110-85291B8AB2BE}"/>
              </a:ext>
            </a:extLst>
          </p:cNvPr>
          <p:cNvSpPr txBox="1"/>
          <p:nvPr/>
        </p:nvSpPr>
        <p:spPr>
          <a:xfrm>
            <a:off x="405331" y="9067181"/>
            <a:ext cx="3906117"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22" name="TextBox 57">
            <a:extLst>
              <a:ext uri="{FF2B5EF4-FFF2-40B4-BE49-F238E27FC236}">
                <a16:creationId xmlns:a16="http://schemas.microsoft.com/office/drawing/2014/main" id="{D2FF4CD0-AD4C-6DE2-1208-66DC6BBA51AA}"/>
              </a:ext>
            </a:extLst>
          </p:cNvPr>
          <p:cNvSpPr txBox="1"/>
          <p:nvPr/>
        </p:nvSpPr>
        <p:spPr>
          <a:xfrm>
            <a:off x="5176736" y="9101032"/>
            <a:ext cx="1211361"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4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23" name="Picture 8">
            <a:extLst>
              <a:ext uri="{FF2B5EF4-FFF2-40B4-BE49-F238E27FC236}">
                <a16:creationId xmlns:a16="http://schemas.microsoft.com/office/drawing/2014/main" id="{0C67B73C-E178-D07A-A937-4B1E8A3A6A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7012" y="9138173"/>
            <a:ext cx="226927" cy="227348"/>
          </a:xfrm>
          <a:prstGeom prst="rect">
            <a:avLst/>
          </a:prstGeom>
          <a:noFill/>
          <a:extLst>
            <a:ext uri="{909E8E84-426E-40DD-AFC4-6F175D3DCCD1}">
              <a14:hiddenFill xmlns:a14="http://schemas.microsoft.com/office/drawing/2010/main">
                <a:solidFill>
                  <a:srgbClr val="FFFFFF"/>
                </a:solidFill>
              </a14:hiddenFill>
            </a:ext>
          </a:extLst>
        </p:spPr>
      </p:pic>
      <p:sp>
        <p:nvSpPr>
          <p:cNvPr id="2" name="Star: 12 Points 1">
            <a:extLst>
              <a:ext uri="{FF2B5EF4-FFF2-40B4-BE49-F238E27FC236}">
                <a16:creationId xmlns:a16="http://schemas.microsoft.com/office/drawing/2014/main" id="{A25C9E9D-E2B6-5538-5A07-2E8B794F73B2}"/>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3" name="TextBox 57">
            <a:extLst>
              <a:ext uri="{FF2B5EF4-FFF2-40B4-BE49-F238E27FC236}">
                <a16:creationId xmlns:a16="http://schemas.microsoft.com/office/drawing/2014/main" id="{749DDBA3-5F89-452C-371D-F74B1B55AB70}"/>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GB"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4130933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977173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2F866-B423-A0A9-B2A7-E86545894886}"/>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18D9D05-0897-DA58-8E86-EA738AB6CCE2}"/>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C41F5198-5508-05CC-ED0E-646DED400717}"/>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7AFEF984-F905-C885-2866-2E97A62E0B7D}"/>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73BB8E1E-521E-2D50-C577-FDE38717CF59}"/>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F0DE1186-67C8-0B45-827C-072FC739325F}"/>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0E1FC78B-02CE-9CAE-3B44-6E45FF1C60A3}"/>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07EEFFCD-02EE-E996-027B-A5790CF25B6A}"/>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6AC7220D-0FA0-0983-2A5A-9E39A78DB7E2}"/>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0C363F2D-4E9B-DB98-8313-6AD951255031}"/>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5E5E2F52-ECAA-2AD2-DE15-90F00AB47AAC}"/>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E9619485-37BD-23C3-62FF-E5CD2F72CA2D}"/>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6A5CC709-C22D-7EA1-69A6-D3AD0C8529FC}"/>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FBBE7226-8FB0-5BA1-618D-B293A9861484}"/>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B1152929-4140-8251-C6ED-F4B008DEC720}"/>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75A53EF1-7598-6C30-7F11-BBC697A21C86}"/>
              </a:ext>
            </a:extLst>
          </p:cNvPr>
          <p:cNvSpPr txBox="1"/>
          <p:nvPr/>
        </p:nvSpPr>
        <p:spPr>
          <a:xfrm>
            <a:off x="2531895" y="1503387"/>
            <a:ext cx="1700277"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Test-4</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1D74CD7D-A0C6-EE84-BD4B-1211E9C22855}"/>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BE1688C2-E501-09D6-1131-C39631E0DAE2}"/>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186316E8-1E53-FDE3-FA96-405FCEF446FF}"/>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340F659C-A3CA-1EF6-EF80-E9D5BCA7654C}"/>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A05ACF35-6D65-9E7D-4BD9-D9247594B8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73DBD6B1-2080-4F88-11F7-B49C66EC5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500DD389-0702-B1E3-794C-22963F51D0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2D4D7442-4FCB-AF46-F48A-086BC9C637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B30B1DD-FC17-AA0C-7B96-EEAD2057DC53}"/>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1E6C9FA4-4074-14CC-7510-98065A5F7B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Tree>
    <p:extLst>
      <p:ext uri="{BB962C8B-B14F-4D97-AF65-F5344CB8AC3E}">
        <p14:creationId xmlns:p14="http://schemas.microsoft.com/office/powerpoint/2010/main" val="1309192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59229"/>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 आण्विक संरचना के बारे में निम्नलिखित में से कौन-सा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न्यूट्रॉन तथा इलेक्ट्रॉन न्यूक्लियस में होते हैं तथा प्रोटॉन न्यूक्लियस के इर्द-गिर्द चक्कर लगाते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इलेक्ट्रॉन तथा प्रोटॉन न्यूक्लियस में होते हैं तथा न्यूक्लियस के इर्द-गिर्द चक्कर लगाते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 तथा न्यूट्रॉन न्यूक्लियस में होते हैं तथा इलेक्ट्रॉन न्यूक्लियस के इर्द-गिर्द चक्कर लगाते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 न्यूट्रॉन तथा इलेक्ट्रॉन सभी न्यूक्लियस में होते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ठोस अशुद्धियों के शुद्धिकरण के लिये निम्नलिखित में से कौन-सी प्रक्रिया उपयोगी नहीं है?</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आसवन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ऊर्ध्वपातन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क्रिस्टलीकरण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 निम्नलिखित में से किस कण पर शून्य आवेश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पॉजीट्रॉन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न्यूट्रिनो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इलेक्ट्रॉन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अल्फा-कण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शुष्क सेल की कार्यप्रणाली में निम्नलिखित में से कौन सा घटक एनोड के रूप में कार्य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मैंगनीज़ डाइऑक्साइड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जिंक धातु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अमोनियम क्लोराइड</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 अम्लीय वर्षा के लिए मुख्य गैसें कौन-सी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सल्फ्यूरिक अम्ल और नाइट्रिक अम्ल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कार्बन डाइऑक्साइड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CO₂)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मिथेन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CH₄)</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सल्फर डाइऑक्साइड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SO₂)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नाइट्रोजन ऑक्साइड्स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NOx)</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अमोनिया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NH₃)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सल्फर हाइड्राइड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H₂S)</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बफर विलयन का मुख्य कार्य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pH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स्थिर रखना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pH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बढ़ाना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हाइड्रॉक्सी आयन को नियंत्रित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हाइड्रोजन आयन को नियंत्रित करना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रासायनिक यौगिक का सही सुमेलन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विरंजक चूर्ण -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CaSO₄.2H₂O</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जिप्सम -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CaOCl</a:t>
            </a:r>
            <a:r>
              <a:rPr lang="en-IN" sz="1200" dirty="0">
                <a:latin typeface="Adobe Devanagari" panose="02040503050201020203" pitchFamily="18" charset="0"/>
                <a:ea typeface="Nirmala UI" panose="020B0502040204020203" pitchFamily="34" charset="0"/>
                <a:cs typeface="Adobe Devanagari" panose="02040503050201020203" pitchFamily="18" charset="0"/>
              </a:rPr>
              <a:t>₂</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प्लास्टर ऑफ पेरिस -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CaSO₄.½H₂O</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कैल्शियम कार्बाइड-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CaCl2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 कॉपर पायराइट्स से फेन-प्लवन विधि द्वारा ताँबे के निष्कर्षण में जब द्रवित ताँबे को धीरे-धीरे ठंडा किया जाता है, तो कौन सी गैस बाहर निकलती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CO₂                      (b) SO₂</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O₂                         (d) N₂</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 Which of the following statements is correct about atomic structure?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Neutrons and electrons are present in the nucleus, while protons revolve around the nucleus.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Electrons and protons are present in the nucleus, while they revolve around the nucleus.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Protons and neutrons are present in the nucleus, while electrons revolve around the nucleus.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Protons, neutrons, and electrons are all present in the nucleus.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 Which of the following processes is not useful for the purification of solid impurities?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Distillation                   (b) Sublimation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Crystallization             (d)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 Which of the following particles has zero charge?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Positron                    (b) Neutrino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Electron                     (d) Alpha particle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 Which component functions as the anode  in the operation of a dry cell?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Carbon                     (b) Manganese dioxide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Zinc metal               (d) Ammonium chloride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 Which gases are primarily responsible for acid rain?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Sulfuric acid and Nitric acid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Carbon dioxide (CO₂) and Methane (CH₄)</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Sulfur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dioxide (SO₂) and Nitrogen oxides (NOx)</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Ammonia (NH₃) and Hydrogen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sulfide</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(H₂S)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 What is the main function of a buffer solution?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maintain pH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increase pH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control only hydroxide 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control only hydrogen ions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 Which of the following chemical compounds is correctly matched?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Bleaching Powder - CaSO₄.2H₂O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Gypsum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CaOCl</a:t>
            </a:r>
            <a:r>
              <a:rPr lang="en-GB" sz="1100" dirty="0">
                <a:latin typeface="Adobe Devanagari" panose="02040503050201020203" pitchFamily="18" charset="0"/>
                <a:ea typeface="Nirmala UI" panose="020B0502040204020203" pitchFamily="34" charset="0"/>
                <a:cs typeface="Adobe Devanagari" panose="02040503050201020203" pitchFamily="18" charset="0"/>
              </a:rPr>
              <a:t>₂</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Plaster of Paris - CaSO₄.½H₂O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Calcium Carbide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CaCl</a:t>
            </a:r>
            <a:r>
              <a:rPr lang="en-GB" sz="1100" dirty="0">
                <a:latin typeface="Adobe Devanagari" panose="02040503050201020203" pitchFamily="18" charset="0"/>
                <a:ea typeface="Nirmala UI" panose="020B0502040204020203" pitchFamily="34" charset="0"/>
                <a:cs typeface="Adobe Devanagari" panose="02040503050201020203" pitchFamily="18" charset="0"/>
              </a:rPr>
              <a:t>₂</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 In the extraction of copper from copper pyrites using the froth flotation method, which gas is released when molten copper is slowly cooled?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CO₂</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SO₂</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O₂</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N₂</a:t>
            </a: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D686C-6528-B9FC-541F-6DD6C42CCAB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A24A42A-9619-A56E-F957-447A48DA6A5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E1CEDBE-A85F-A347-1B9A-6E31C7A55E1D}"/>
              </a:ext>
            </a:extLst>
          </p:cNvPr>
          <p:cNvSpPr txBox="1"/>
          <p:nvPr/>
        </p:nvSpPr>
        <p:spPr>
          <a:xfrm>
            <a:off x="375499" y="559229"/>
            <a:ext cx="3010858" cy="8771632"/>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 ऑक्सीजन आवर्त सारणी के किस वर्ग में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नोबल गैस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संक्रमण तत्व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हैलोजन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कैल्कोजेन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बुलेट-प्रूफ पदार्थ बनाने के लिए निम्नलिखित में से कौन-सा बहुलक प्रयुक्त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पॉलिविनाइल क्लोराइड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पॉलियेमाइड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पॉलियेथिलीन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पॉलिकार्बोनेट्स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कोहरे में फोटोग्राफी करने के लिए कौन सी किरणों का उपयोग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पराबैंगनी किरणें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अवरक्त विकिरण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रेडियो तरंगें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सूक्ष्म तरंगें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 किस प्रकार की ध्वनि का तारत्व अधिक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अधिक तीव्रता वाली ध्वनि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 तीव्रता वाली ध्वनि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 तारत्व समान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 आवृत्ति वाली ध्वनि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 किस वैज्ञानिक ने सर्वप्रथम यह सिद्ध किया कि प्रकाश का वेग वायु की तुलना में जल में कम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आइंस्टीन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न्यूटन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 तरंगदैर्ध्य बढ़ने के साथ अपवर्तनांक का मान कैसे बदलता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अपवर्तनांक का मान बढ़ता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अपवर्तनांक का मान घटता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अपवर्तनांक में कोई परिवर्तन नहीं होता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अपवर्तनांक असमर्थित रहता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15. विद्युत-चुंबकीय प्रेरण के नियम का उपयोग निम्नलिखित में किसके निर्माण में किया जाता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गैल्वेनोमीटर 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विद्युत जनरेटर और ट्रांसफार्मर 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फोटोवोल्टिक सेल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आमीटर 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प्रत्यास्थता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Elasticity)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प्रभावित करने वाले निम्नलिखित में से कौन से कारक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हथौड़े से पीटना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अशुद्धियाँ मिलाना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ताप का प्रभाव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अनीलन का प्रभाव</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2                      (b) 1, 2,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2, 3, 4             (d) 2, 3, 4</a:t>
            </a:r>
          </a:p>
        </p:txBody>
      </p:sp>
      <p:sp>
        <p:nvSpPr>
          <p:cNvPr id="3" name="Rectangle 2">
            <a:extLst>
              <a:ext uri="{FF2B5EF4-FFF2-40B4-BE49-F238E27FC236}">
                <a16:creationId xmlns:a16="http://schemas.microsoft.com/office/drawing/2014/main" id="{A779F2E0-5B32-B9E7-8A0D-6D9C74922DF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CE86990-F252-C328-2D48-C51CF8FC10A3}"/>
              </a:ext>
            </a:extLst>
          </p:cNvPr>
          <p:cNvSpPr txBox="1"/>
          <p:nvPr/>
        </p:nvSpPr>
        <p:spPr>
          <a:xfrm>
            <a:off x="3471643" y="559229"/>
            <a:ext cx="3010858" cy="8725466"/>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 In which group of the periodic table is oxygen located?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Noble Gas               (b) Transition Elements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Halogen                   (d) Chalcogen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 Which polymer is used to make bulletproof materials?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Polyvinyl Chloride            (b) Polyamide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Polyethylene                       (d) Polycarbonates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 Which type of radiation is used for photography in fog?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Ultraviolet rays             (b) Infrared radiation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Radio waves                   (d) Microwaves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 Which type of sound has higher pitch?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Sound with high intensity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Sound with low intensity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have the same pitch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Sound with high frequency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 Which scientist first proved that the speed of light is slower in water than in air?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Einstein                    (b) Fuco/Foucault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Newton                     (d) Young</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 How does the refractive index change with increasing wavelength?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refractive index increases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refractive index decreases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refractive index remains unaffected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refractive index becomes inconsistent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15. The law of electromagnetic induction is used in the construction of which of the following?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Galvanometer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Electric generators and transformers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Electric motors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Ammeters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16. Which of the following factors affect elasticity?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Hammering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Adding impurities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Effect of temperature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Effect of annealing</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2,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2, 3,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 3,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336507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नाभिकीय रिएक्टर में भारी जल का क्या कार्य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न्यूट्रॉन की गति को कम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न्यूट्रॉन की गति को बढ़ाना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रिएक्टर को ठंडा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नाभिकीय क्रिया को रोकना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लिपिड्स का पाचन निम्नलिखित में से कुछ की उपस्थिति में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पित्त अम्ल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लाइपेज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पेप्सिन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मानव शरीर का कौन-सा भाग शरीर ताप को नियंत्रित रखता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फेफड़ा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यकृत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20. वेसोप्रेसिन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ADH)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कार्य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मूत्र के माध्यम से जल पुनरावशोषण को प्रेरित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शरीर के तापमान को नियंत्रित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महिला में दूध के स्राव को बढ़ाना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पुरुषों में टेस्टोस्टेरॉन के स्राव को बढ़ाना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21. निम्नलिखित में से कौन-सा कीट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खटमल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घरेलू मक्खी</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मच्छर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एबसिसिक अम्ल का मुख्य कार्य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बीजों के अंकुरण को बढ़ाना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पौधों के विकास को रोकना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फूलों के खिलने में मदद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पौधों की लंबाई में वृद्धि करना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प्रकाश संश्लेषण के दौरान कौन सी अभिक्रिया क्लोरोप्लास्ट के ग्रेना में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 आश्रित अभिक्रिया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 निराश्रित अभिक्रिया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वंशानुगत चरित्र को एक पीढ़ी से दूसरी पीढ़ी में स्थानांतरित करने की प्रक्रिया कहलाती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उत्परिवर्तन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रूपांतरण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जेनेटिक्स</a:t>
            </a: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17. What is the role of heavy water in a nuclear reactor?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slow down the neutrons' speed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increase the neutrons' speed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cool the reactor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stop the nuclear reaction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18. The digestion of lipids occurs in the presence of the following: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Bile acids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Lipase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Pepsin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19. Which part of the human body helps in regulating body temperature?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Heart                 (b) Lungs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Liver                  (d) Kidneys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20. What is the function of Vasopressin (ADH)?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stimulate water reabsorption through urine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regulate body temperature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increase milk secretion in females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increase testosterone secretion in males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21. Which of the following is not an insect?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Bedbug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Spider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Housefly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Mosquito</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22. What is the main function of Abscisic acid?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increase seed germination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inhibit plant growth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help flowers bloom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increase plant height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23. Which reaction occurs in the grana of the chloroplast during photosynthesis?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Light-dependent reactions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Light-independent reactions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24. The process of transferring hereditary traits from one generation to another is called?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Gene                               (b) Mutation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Transformation            (d) Genetics</a:t>
            </a:r>
          </a:p>
        </p:txBody>
      </p:sp>
    </p:spTree>
    <p:extLst>
      <p:ext uri="{BB962C8B-B14F-4D97-AF65-F5344CB8AC3E}">
        <p14:creationId xmlns:p14="http://schemas.microsoft.com/office/powerpoint/2010/main" val="1218945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7F64C-BF93-E973-F08C-B5514690875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591350C-ECA0-2C2D-FC1F-E5E652FE05F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4CC7246-88DC-33C6-0074-29CBCB59DB16}"/>
              </a:ext>
            </a:extLst>
          </p:cNvPr>
          <p:cNvSpPr txBox="1"/>
          <p:nvPr/>
        </p:nvSpPr>
        <p:spPr>
          <a:xfrm>
            <a:off x="375499" y="559229"/>
            <a:ext cx="3010858" cy="8586966"/>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25. मोनेरा जगत में कौन से जीव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प्रोकैरियोटिक जीव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यूकैरियोटिक जीव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जलीय जीव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बहुकोशिकीय जीव</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26.  जीवधारी वर्गीकरण की आधारभूत इकाई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Species)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Class)</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उपवर्ग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Subclass)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आदेश (</a:t>
            </a:r>
            <a:r>
              <a:rPr lang="en-IN" sz="1200" dirty="0">
                <a:latin typeface="Adobe Devanagari" panose="02040503050201020203" pitchFamily="18" charset="0"/>
                <a:ea typeface="Nirmala UI" panose="020B0502040204020203" pitchFamily="34" charset="0"/>
                <a:cs typeface="Adobe Devanagari" panose="02040503050201020203" pitchFamily="18" charset="0"/>
              </a:rPr>
              <a:t>Order)</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27. विटामिन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मुख्य कार्य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प्रतिरक्षा प्रणाली को मजबूत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शरीर में कैल्शियम का संतुलन बनाए रखना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कोशिकाओं को आक्सीकरण से बचाना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Antioxidant)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रक्त का थक्का जमने में सहायता करना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28. सीजोफ्रीनिया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Schizophrenia)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शारीरिक रोग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मानसिक रोग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रक्त संबंधी रोग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तंत्रिका तंत्र का रोग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29. परागण की प्रक्रिया में परागकण किससे निकलते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अंडाशय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पुमंग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जायांग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दलपुंज</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30. फिटकरी गंदे पानी की किस प्रक्रिया द्वारा स्वच्छ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अवशोषण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अधिशोषण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अपोहन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भूमि और समुद्र के बीच तापमान का अंतर भारत के जलवायु पर किस प्रकार प्रभाव डालता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मानसूनी हवाओं को कमजोर कर देता है और वर्षा को कम कर देता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भूमि पर निम्न दबाव क्षेत्र उत्पन्न करता है, जिससे महासागर से आर्द्र हवाएँ खींची जाती हैं और मानसूनी वर्षा होती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भूमि पर ठंडक और समुद्र पर गर्मी उत्पन्न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जलवायु पर कोई प्रभाव नहीं पड़ता।</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2884FE8-BAA6-A991-B43E-409020D1C59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764C7E1-4140-7A8C-C817-F38FF1322AD9}"/>
              </a:ext>
            </a:extLst>
          </p:cNvPr>
          <p:cNvSpPr txBox="1"/>
          <p:nvPr/>
        </p:nvSpPr>
        <p:spPr>
          <a:xfrm>
            <a:off x="3471643" y="559229"/>
            <a:ext cx="3010858" cy="804835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25. Which organisms are found in the Monera kingdom?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All prokaryotic organisms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All eukaryotic organisms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aquatic organisms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Only multicellular organisms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26. The fundamental unit of classification in living organisms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Species                (b) Class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Subclass              (d) Order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27. What is the main function of Vitamin 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strengthen the immune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maintain calcium balance in the body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protect cells from oxidation (Antioxidant)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help in blood clotting</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a:latin typeface="Adobe Devanagari" panose="02040503050201020203" pitchFamily="18" charset="0"/>
                <a:ea typeface="Nirmala UI" panose="020B0502040204020203" pitchFamily="34" charset="0"/>
                <a:cs typeface="Adobe Devanagari" panose="02040503050201020203" pitchFamily="18" charset="0"/>
              </a:rPr>
              <a:t>28.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What is Schizophrenia?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Physical disease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Mental disease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Blood-related disease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Nervous system disease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29. In the process of pollination, where do the pollen grains come from?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Ovary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Androecium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Gynoecium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Calyx</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30. By which process does alum purify muddy water?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Absorption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Adsorption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Coagulation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Sedimentation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31. How does the temperature difference between land and sea affect India's climate?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It weakens the monsoon winds and reduces rainfall.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It creates a low-pressure area over the land, which draws moist winds from the ocean, leading to monsoon rains.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It creates coldness on land and heat over the sea.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It has no effect on the climate.</a:t>
            </a:r>
          </a:p>
        </p:txBody>
      </p:sp>
    </p:spTree>
    <p:extLst>
      <p:ext uri="{BB962C8B-B14F-4D97-AF65-F5344CB8AC3E}">
        <p14:creationId xmlns:p14="http://schemas.microsoft.com/office/powerpoint/2010/main" val="2639044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A08B6-E5C6-A308-F6A3-EF517232D18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F61A7D8-F0DC-D6F8-0C5A-177940BA43D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D6101ED-4DCD-C19F-FB44-90BAFCBF31B5}"/>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 निम्न पर्वत चोटियों का पूर्व से पश्चिम की ओर सही क्रम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एवरेस्ट, कंचनजंगा, अन्नपूर्णा, मकालू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कंचनजंगा, मकालू, एवरेस्ट, अन्नपूर्णा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कंचनजंगा, धौलागिरि, अन्नपूर्णा, एवरेस्ट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एवरेस्ट, कंचनजंगा, धौलागिरि, मकालू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पृथ्वी के झुकाव का भारत के जलवायु पर क्या प्रभाव पड़ता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हवाओं के मौसमी परिवर्तन का कारण बनता है, जिससे वर्षा का वितरण प्रभावित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जलवायु पर कोई प्रभाव नहीं पड़ता क्योंकि यह मौसमी हवाओं को प्रभावित नहीं करता।</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कोड का उपयोग करके सही उत्तर का चयन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 देश की सीमा तंजानिया के साथ नहीं लगती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युगांडा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जाम्बिया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सोमालिया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5. अमूर नदी किन दो देशों के बीच सीमा बनती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ब्राजील और पेरू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रूस और फ़िनलैंड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रूस और चीन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 ओर मंगोलिया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वन स्थिति रिपोर्ट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ISFR ) 2023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अनुसार भारत का कुल वन और वृक्ष आवरण कितना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7,15,343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वर्ग किमी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8,27,357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वर्ग किमी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6,50,000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वर्ग किमी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9,00,000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वर्ग किमी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वन स्थिति रिपोर्ट  2023 के अनुसार, भारत में सबसे अधिक वृक्ष आवरण प्रतिशत वाला राज्य कौन 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प्रदेश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गोवा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चंडीगढ़</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8. 2011 की जनगणना के अनुसार, बिहार राज्य में शहरी जनसंख्या का प्रतिशत कितना था?</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11.30%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12.80%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13.90%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14.50%</a:t>
            </a:r>
          </a:p>
        </p:txBody>
      </p:sp>
      <p:sp>
        <p:nvSpPr>
          <p:cNvPr id="3" name="Rectangle 2">
            <a:extLst>
              <a:ext uri="{FF2B5EF4-FFF2-40B4-BE49-F238E27FC236}">
                <a16:creationId xmlns:a16="http://schemas.microsoft.com/office/drawing/2014/main" id="{284E4A9C-A345-D912-5102-DB9A0B4E188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3CE00D5-02B8-273C-0CC3-0C3C65296091}"/>
              </a:ext>
            </a:extLst>
          </p:cNvPr>
          <p:cNvSpPr txBox="1"/>
          <p:nvPr/>
        </p:nvSpPr>
        <p:spPr>
          <a:xfrm>
            <a:off x="3471643" y="559229"/>
            <a:ext cx="3010858" cy="9402574"/>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32. The correct order of the following mountain peaks from east to west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Everest, Kangchenjunga, Annapurna, Makalu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Kangchenjunga, Makalu, Everest, Annapurna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Kangchenjunga, Dhaulagiri, Annapurna, Everest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Everest, Kangchenjunga, Dhaulagiri, Makalu</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33. What is the effect of Earth's tilt on India's climate?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It causes seasonal changes in winds, which affects the distribution of rainfall.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It has no effect on the climate as it does not influence seasonal winds.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Using the code below, select the correct answer: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34. Which of the following countries does not share a border with Tanzania?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Kenya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Uganda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Zambia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Somalia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35.  Between which two countries does the Amur River form a border?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Brazil and Peru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Russia and Finland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Russia and China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China and Mongolia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36.  According to the India State of Forest Report (ISFR) 2023, what is the total forest and tree cover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7,15,343 square km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8,27,357 square km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6,50,000 square km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9,00,000 square km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37. According to the India State of Forest Report (ISFR) 2023, which state in India has the highest percentage of tree cover?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Madhy</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pradesh</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Kerala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C)Goa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Chandigarh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38. According to the 2011 Census, what was the percentage of urban population in the state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11.30%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12.80%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13.90%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14.50%</a:t>
            </a:r>
          </a:p>
        </p:txBody>
      </p:sp>
    </p:spTree>
    <p:extLst>
      <p:ext uri="{BB962C8B-B14F-4D97-AF65-F5344CB8AC3E}">
        <p14:creationId xmlns:p14="http://schemas.microsoft.com/office/powerpoint/2010/main" val="2497299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5781B-ED00-4333-39E9-26F5A723EDB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0E12B8D-62E3-1CA5-FC74-4569BCB4F4E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314AEE5-EE92-3C25-4DD9-BFA7F19C46AA}"/>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राज्य निम्नलिखित अक्षांशों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longitudes)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बीच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लगभग 84° पूर्व से 88° पूर्व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लगभग 80° पूर्व से 84° पूर्व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लगभग 80° पूर्व से 88° पूर्व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0. बिहार और उत्तर प्रदेश के बीच सीमा बनाने वाली नदियों का समूह कौन 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कमला, सोन और बागमती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बुढ़ी गंडक, कोसी और गंगा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कर्मनासा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गंडक और  घाघरा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कोयल, अजय और पुनपुन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संबंधित कीजिए: </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जल विद्युत परियोजनाएँ)               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स्थिति)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डगमारा जलविद्युत परियोजना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रोहतास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अगनूर जल विद्युत परियोजना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सुपौल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ढेलबाग जलविद्युत परियोजना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अरवल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त्रिवेणी नहर जल विद्युत परियोजना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पश्चिम चंपारण</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कोड का प्रयोग कर सही उत्तर का चयन करें: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3  2  1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2  3  1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1  2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3 1  2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 नेपाल की पहली बहुराष्ट्रीय पेट्रोल पाइपलाइन बिहार में कहाँ से प्रारंभ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मोतिहारी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मधुबनी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जोगबनी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3 . पूर्वी पहाड़ियों में प्रमुख नदियाँ कौन 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 यमुना, ब्रह्मपुत्र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लोहित, बुरही दिहंग , दियुंग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 चेनाब, रवि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गोदावरी, कृष्णा, कावेरी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भारत के निम्नलिखित शहरों पर विचार करें और दिए गए कूट से यह पहचानें कि इनमें से कौन पश्चिमी तट पर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जंजीरा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उडुपी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औरोविल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तुतिकोरिन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p:txBody>
      </p:sp>
      <p:sp>
        <p:nvSpPr>
          <p:cNvPr id="3" name="Rectangle 2">
            <a:extLst>
              <a:ext uri="{FF2B5EF4-FFF2-40B4-BE49-F238E27FC236}">
                <a16:creationId xmlns:a16="http://schemas.microsoft.com/office/drawing/2014/main" id="{BC1ED21C-C2DF-15B1-530C-A496585538D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3DDB6F6-8BF4-A77C-3C24-724598626C16}"/>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39. Bihar state is situated between the following longitudes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About 84° East to 88° East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About 80° East to 84° East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About 80° East to 88° East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these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40. Which group of rivers forms the border between Bihar and Uttar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Kamla, Son, and Bagmati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Budhi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Gandak, Koshi, and Ganga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Karmanasa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Gandak,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Ghaghra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North Koel, Ajay,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Punpun</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11.Question: Match List-I (Hydroelectric Projects) with List-II (Location):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List-I (Hydroelectric Projects)          List-II (Location)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Dagmara Hydroelectric Project              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Rohtas</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Agnoor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Hydroelectric Project                 2.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Supaul</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Dhelbagh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Hydroelectric Project              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Arwal</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Triveni Canal Hydroelectric Project      4. West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Champaran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Use the following code to select the correct answer: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a  b  c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3  2  1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3  1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2  3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3   1  2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42. Where does Nepal's first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multinationa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petrol pipeline start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Motihari</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madhubani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Jogbani</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Patna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43. Which are the major rivers in the Eastern Hills?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Ganga, Yamuna, Brahmaputra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Lohit,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Burhi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Dihing</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Diyung</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Sindh, Chenab, Ravi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Godavari, Krishna, Kaveri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44. Consider the following cities of India and identify from the given codes which ones are located on the western coast: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Janjira	2. Udupi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Auroville	4. Tuticorin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4</a:t>
            </a:r>
          </a:p>
        </p:txBody>
      </p:sp>
    </p:spTree>
    <p:extLst>
      <p:ext uri="{BB962C8B-B14F-4D97-AF65-F5344CB8AC3E}">
        <p14:creationId xmlns:p14="http://schemas.microsoft.com/office/powerpoint/2010/main" val="2680383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F4331-8D8C-D3D8-2EAA-42653F23EFA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268D8A5-E154-B424-11D9-47DBB4358DB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72EC767-08BB-0262-49B3-1BF34D2EE94E}"/>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5. निम्नलिखित  में से कौन सी नदी तीन बार दो शाखाओं में विभाजित होती है और फिर मिलकर श्रीरंगपट्नम, शिवसंमुद्रम और श्रीरंगम द्वीपों का निर्माण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तुंगभद्रा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गोदावरी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अवशिष्ट विषयों पर कानून बनाने का अधिकार किसके पास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राष्ट्रपति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लोकसभा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संसद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लोकसभा और राज्यसभा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सर अर्नेस्ट बेकर ने संविधान की प्रस्तावना को क्या कहा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 की आत्मा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भविष्यवाणी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मुख्य ध्वनि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विधियों का समान संरक्षण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Equal protection of laws)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उद्देश्य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व्यक्तियों के लिए समान कानून बनाना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समान परिस्थितियों में लोगों के साथ निष्पक्ष व्यवहार करना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कुछ व्यक्तियों को विशेषाधिकार 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असमान परिस्थितियों में लोगों के साथ निष्पक्ष व्यवहार करना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6वीं अनुसूची के अंतर्गत किन राज्यों को स्वायत्त शासी परिषदें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Autonomous District Councils)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प्रदान की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 त्रिपुरा, मेघालय, और मणिपुर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 मेघालय, त्रिपुरा और मिजोरम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 त्रिपुरा, मेघालय, और मणिपुर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 त्रिपुरा, सिक्किम और मणिपुर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राजभाषा अधिनियम, जो भारत में संघ के आधिकारिक उद्देश्यों और संसदीय कार्य के लिए हिंदी के साथ-साथ अंग्रेजी के निरंतर उपयोग का प्रावधान करता है, किस वर्ष अधिनियमित किया गया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1961            B. 1967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1977            D. 1963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राष्ट्रीय महिला आयोग से संबंधित कौन स कथन सही नहीं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सरकार का एक सांविधिक निकाय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गठन जनवरी 1993 में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हिंसा, उत्पीड़न की शिकार या अपने अधिकारों से वंचित महिलाओं की शिकायतें भी स्वीकार करता है और मामलों की जाँच करता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कानूनों के गैर-अनुपालन से संबंधित मामलों का स्वतः संज्ञान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Suo Motu)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 ले सकता है। </a:t>
            </a:r>
          </a:p>
        </p:txBody>
      </p:sp>
      <p:sp>
        <p:nvSpPr>
          <p:cNvPr id="3" name="Rectangle 2">
            <a:extLst>
              <a:ext uri="{FF2B5EF4-FFF2-40B4-BE49-F238E27FC236}">
                <a16:creationId xmlns:a16="http://schemas.microsoft.com/office/drawing/2014/main" id="{393B574D-3846-F8F8-A60E-C9F6619E777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9735DC8-8BF4-1831-1A06-C48304EF9896}"/>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45. Which of the following rivers splits into two branches three times and then reunites to form the islands of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Srirangapatna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Shivanasamudra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Srirangam</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Kaveri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Tungabhadra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Krishna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Godavari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46. Who has the power to make laws on residuary subjects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President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Lok Sabha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Parliament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Lok Sabha and Rajya Sabha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47. What did Sir Ernest Barker refer to the Preamble of the Constitution 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Soul of the Nation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Prophecy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Keynote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Introduction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48. What is the purpose of the Equal Protection of Laws?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make equal laws for all individuals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treat people fairly in similar circumstances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grant special privileges to certain individuals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treat people fairly in dissimilar circumstances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49. Which states are provided with Autonomous District Councils under the 6th Schedule?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Assam, Tripura, Meghalaya, and Manipur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Assam, Meghalaya, Tripura, and Mizoram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Assam, Tripura, Meghalaya, and Manipur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Assam, Tripura, Sikkim, and Manipur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50.  In which year was the Official Language Act, which provides for the continued use of both Hindi and English for official purposes and parliamentary work in India, enacted?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1961                B) 1967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1977                D) 1963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51. Which of the following statements about the National Commission for Women is incorrect?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It is a statutory body of the Government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It was established in January 1993.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It accepts complaints from women who are victims of violence, harassment, or deprived of their rights and investigates such cases.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It can also take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suo</a:t>
            </a:r>
            <a:r>
              <a:rPr lang="en-GB" sz="1100" dirty="0">
                <a:latin typeface="Adobe Devanagari" panose="02040503050201020203" pitchFamily="18" charset="0"/>
                <a:ea typeface="Nirmala UI" panose="020B0502040204020203" pitchFamily="34" charset="0"/>
                <a:cs typeface="Adobe Devanagari" panose="02040503050201020203" pitchFamily="18" charset="0"/>
              </a:rPr>
              <a:t>-motu action in cases related to non-compliance of laws.</a:t>
            </a:r>
          </a:p>
        </p:txBody>
      </p:sp>
    </p:spTree>
    <p:extLst>
      <p:ext uri="{BB962C8B-B14F-4D97-AF65-F5344CB8AC3E}">
        <p14:creationId xmlns:p14="http://schemas.microsoft.com/office/powerpoint/2010/main" val="179646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FBE6A-1452-A168-5B93-2EC00BE13D8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D296C80-1B6F-FA07-DEDC-0C1BAB9D3D3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E52D674-BEBA-78BF-3655-E8876F291C65}"/>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86 वें संविधान संशोधन अधिनियम द्वारा भारतीय संविधान के निम्नलिखित में से किस प्रावधान को संशोधित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मौलिक अधिकार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निदेशक सिद्धांत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मौलिक कर्तव्य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विधान मंडल में कुल कितने सदस्य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243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248</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218</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318</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सर्वोच्च न्यायालय के किस निर्णय में यह माना गया कि प्रस्तावना भारतीय संविधान का हिस्सा नहीं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मिनर्वा मिल्स बनाम भारत संघ</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बेरुबाड़ी संघ मामला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एस.आर. बोम्मई बनाम भारत संघ</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केशवानंद भारती बनाम केरल राज्य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परिसीमन आयोग के संदर्भ में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गठन राष्ट्रपति द्वारा किया जाता है और यह प्रधानमंत्री की अध्यक्षता वाली समिति के समन्वय में कार्य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1981 और 1991 की जनगणना के तुरंत बाद कोई परिसीमन आयोग गठित नहीं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एक ऐसी प्रक्रिया है जिसमें देश या राज्य की विधानमंडल के लिए क्षेत्रीय निर्वाचन क्षेत्रों की सीमाएं निर्धारित की 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1,2,</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अनुच्छेद 301 का संबंध निम्न मे से किस- से है ।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पूरे क्षेत्र में व्यापार, वाणिज्य और समागम की स्वतंत्रता की गारंटी देता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सहित दुनिया के अन्य देशों के साथ व्यापार, वाणिज्य और समागम की स्वतंत्रता की गारंटी देता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संसद को व्यापार, वाणिज्य और समागम की स्वतंत्रता पर प्रतिबंध लगाने की शक्ति देता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भी व्यक्ति को कानून के अधिकार के बिना उसकी संपत्ति से वंचित नहीं किया जाएगा".</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7DDEE4C7-B34E-CFB0-B443-A653ED395AB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5C4A6EE-C547-1199-A673-27ACE6D68CF3}"/>
              </a:ext>
            </a:extLst>
          </p:cNvPr>
          <p:cNvSpPr txBox="1"/>
          <p:nvPr/>
        </p:nvSpPr>
        <p:spPr>
          <a:xfrm>
            <a:off x="3471643" y="554996"/>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52. Which provision of the Indian Constitution was amended by the 86th Constitutional Amendment Act?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Fundamental Rights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Directive Principles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Fundamental Duties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Only 1 and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53. How many total members are there in the Bihar Legislative Assembly?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243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248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218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318</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54. In which Supreme Court case was it held that the Preamble is not a part of the Indian Constitution?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Minerva Mills v. Union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Berubari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Union Case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 R.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Bommai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v. Union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Kesavananda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Bharati v. State of Kerala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55. Consider the following statements regarding the Delimitation Commission: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It is constituted by the President and works in coordination with a committee headed by the Prime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No Delimitation Commission was formed immediately after the 1981 and 1991 censuses.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It is a process in which the boundaries of electoral constituencies for the country's or state's legislature are determined.</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1,2 and 3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56. Which of the following is related to Article 301?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Guarantees the freedom of trade, commerce, and intercourse throughout the territory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Guarantees the freedom of trade, commerce, and intercourse with other countries, including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Grants Parliament the power to impose restrictions on trade, commerce, and intercourse.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 person shall be deprived of his property except by the      authority of law."</a:t>
            </a:r>
          </a:p>
        </p:txBody>
      </p:sp>
    </p:spTree>
    <p:extLst>
      <p:ext uri="{BB962C8B-B14F-4D97-AF65-F5344CB8AC3E}">
        <p14:creationId xmlns:p14="http://schemas.microsoft.com/office/powerpoint/2010/main" val="3476272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FBA26-F299-1BBB-55DE-DDA31D08E9E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5589624-5DA0-4203-CA0C-22DE95B62BD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C5337E2-02DF-F627-11BA-E50E8BCBCE41}"/>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के  महाधिवक्ता की नियुक्ति कौन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प्रधानमंत्री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मुख्यमंत्री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राष्ट्रपति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राज्यपाल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राज्य में वर्तमान में विधान परिषद नहीं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कर्नाटका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तमिलनाडु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राज्यपाल विधान परिषद में कितने सदस्यों को मनोनीत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सदस्य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सदस्य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सदस्य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सदस्य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पंचायत में 50% महिला आरक्षण किस वर्ष दिया गया?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2005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2006</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2007</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2008</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केरल में भारत का पहला तितली अभयारण्य कहाँ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वायनाड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कन्नूर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त्रिशूर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कोझिकोड</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नाविका सागर परिक्रमा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तहत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INSV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तारिणी' ने प्वॉइंट निमो की यात्रा की है, यह कहाँ स्थित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 महासागर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प्रशांत महासागर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अटलांटिक महासागर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आर्कटिक महासागर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संयुक्त राष्ट्र व्यापार और विकास सम्मेलन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UNCTAD)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विश्व निवेश रिपोर्ट 2025 के अनुसार, 2024 में एफडीआई प्रवाह के मामले में भारत का वैश्विक स्तर पर कौन सा स्थान रहा?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10</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12</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15</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20</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गूगल ने एशिया-प्रशांत क्षेत्र में अपना पहला सेफ्टी इंजीनियरिंग सेंटर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GSEC)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कहाँ खोला है, जो वैश्विक स्तर पर इसका चौथा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GSEC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बेंगलुरु, कर्नाटक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चेन्नई, तमिलनाडु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हैदराबाद, तेलंगाना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पुणे, महाराष्ट्र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A220A4C-711D-2039-60D3-6FC9D8ECEB6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8F6D052-3D63-8E50-0A7B-9B0F465DF4C0}"/>
              </a:ext>
            </a:extLst>
          </p:cNvPr>
          <p:cNvSpPr txBox="1"/>
          <p:nvPr/>
        </p:nvSpPr>
        <p:spPr>
          <a:xfrm>
            <a:off x="3471643" y="554996"/>
            <a:ext cx="3010858"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57. Who appoints the Advocate General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Prime Minister               B) Chief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President                         D) Governor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58. Which state currently does not have a Legislative Council?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Bihar                        B) Uttar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Karnataka               D)</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Tamilnadu</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59. How many members are appointed by the Governor in the Legislative Council?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1/6 of the members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1/3 of the members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1/4 of the members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1/5 of the members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60. In which year was 50% reservation for women in Bihar Panchayats implemented?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2005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2006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2007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2008</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61. Where is India's first butterfly sanctuary located in Kerala?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Wayanad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Kannur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Thrissur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Kozhikode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62. Under the Navika Sagar Parikrama II, where did 'INSV Tarini' sail to as part of its journey to Point Nemo?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Indian Ocean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Pacific Ocean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Atlantic Ocean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Arctic Ocean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63. According to the UNCTAD World Investment Report 2025, what was India's global rank in FDI inflows in 2024?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10</a:t>
            </a:r>
            <a:r>
              <a:rPr lang="en-GB" sz="1100" baseline="30000" dirty="0">
                <a:latin typeface="Adobe Devanagari" panose="02040503050201020203" pitchFamily="18" charset="0"/>
                <a:ea typeface="Nirmala UI" panose="020B0502040204020203" pitchFamily="34" charset="0"/>
                <a:cs typeface="Adobe Devanagari" panose="02040503050201020203" pitchFamily="18" charset="0"/>
              </a:rPr>
              <a:t>th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12</a:t>
            </a:r>
            <a:r>
              <a:rPr lang="en-GB" sz="1100" baseline="30000" dirty="0">
                <a:latin typeface="Adobe Devanagari" panose="02040503050201020203" pitchFamily="18" charset="0"/>
                <a:ea typeface="Nirmala UI" panose="020B0502040204020203" pitchFamily="34" charset="0"/>
                <a:cs typeface="Adobe Devanagari" panose="02040503050201020203" pitchFamily="18" charset="0"/>
              </a:rPr>
              <a:t>th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15</a:t>
            </a:r>
            <a:r>
              <a:rPr lang="en-GB" sz="1100" baseline="30000" dirty="0">
                <a:latin typeface="Adobe Devanagari" panose="02040503050201020203" pitchFamily="18" charset="0"/>
                <a:ea typeface="Nirmala UI" panose="020B0502040204020203" pitchFamily="34" charset="0"/>
                <a:cs typeface="Adobe Devanagari" panose="02040503050201020203" pitchFamily="18" charset="0"/>
              </a:rPr>
              <a:t>th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20</a:t>
            </a:r>
            <a:r>
              <a:rPr lang="en-GB" sz="1100" baseline="30000" dirty="0">
                <a:latin typeface="Adobe Devanagari" panose="02040503050201020203" pitchFamily="18" charset="0"/>
                <a:ea typeface="Nirmala UI" panose="020B0502040204020203" pitchFamily="34" charset="0"/>
                <a:cs typeface="Adobe Devanagari" panose="02040503050201020203" pitchFamily="18" charset="0"/>
              </a:rPr>
              <a:t>th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64. Where has Google opened its first Safety Engineering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(GSEC) in the Asia-Pacific region, which is its fourth GSEC globally?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Bengaluru, Karnataka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Chennai, Tamil Nadu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Hyderabad, Telangana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Pune, Maharashtra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972424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8EFFE-68E6-BFF6-3D28-9AF2B1C0EB6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088552A-C8AF-6991-DBDD-B6610A08228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53FCA722-63DF-19A1-E6EA-10F8A221F3CD}"/>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पुस्तकों को उनके संबंधित लेखकों से मिलाएं: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कॉलम 1: पुस्तकें			कॉलम 2: लेखक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The New Icon: Savarkar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and the Facts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अरुण भौरी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The Circle of Life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 मूर्ति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दियासलाई (आत्मकथा)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 सत्यार्थी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Voice for the Voiceless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दलाईलामा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5.</a:t>
            </a:r>
            <a:r>
              <a:rPr lang="en-IN" sz="1200" dirty="0">
                <a:latin typeface="Adobe Devanagari" panose="02040503050201020203" pitchFamily="18" charset="0"/>
                <a:ea typeface="Nirmala UI" panose="020B0502040204020203" pitchFamily="34" charset="0"/>
                <a:cs typeface="Adobe Devanagari" panose="02040503050201020203" pitchFamily="18" charset="0"/>
              </a:rPr>
              <a:t> The Cantonment Conspiracy: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Military Thriller	               E.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जनरल मनोज नरवने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1-A, 2-B, 3-C, 4-D, 5-E</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1-B, 2-C, 3-A, 4-D, 5-E</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1-D, 2-B, 3-A, 4-C, 5-E</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1-E, 2-A, 3-B, 4-D, 5-C</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6.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रक्षा अनुसंधान और विकास संगठन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DRDO)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भारत की पहली स्वदेशी लंबी दूरी की हाइपरसोनिक मिसाइल का सफलतापूर्वक परीक्षण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2000 किमी से अधिक की दूरी तक पेलोड ले जाने के लिए डिज़ाइन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क्रूज़ और बैलिस्टिक मिसाइल दोनों के लक्षणों से सुसज्जित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कथन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कथन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7. मिस यूनिवर्स 2024 का खिताब किसे मिला?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रिया सिंघा</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चिदिम्मा एडेटसिना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विक्टोरिया क्ज़ेर थेल्विग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नंदनी गुप्ता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8. 27 जनवरी, 2025 को समान नागरिक संहिता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UCC)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लागू करने वाला पहला राज्य कौन सा बना?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उत्तराखंड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प्रदेश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9. निम्नलिखित में से कौन सी प्रतिमा भारतीय सेना ने पूर्वी लद्दाख सेक्टर में वास्तविक नियंत्रण रेखा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LAC)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पास 14,300 फीट की ऊँचाई पर स्थापित की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स्टेच्यू ऑफ यूनिटी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मराठा योद्धा छत्रपति शिवाजी की प्रतिमा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 तिरुवल्लुवर की प्रतिमा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अयोध्या कोडंडाराम मंदिर में हनुमान की प्रतिमा</a:t>
            </a:r>
          </a:p>
        </p:txBody>
      </p:sp>
      <p:sp>
        <p:nvSpPr>
          <p:cNvPr id="3" name="Rectangle 2">
            <a:extLst>
              <a:ext uri="{FF2B5EF4-FFF2-40B4-BE49-F238E27FC236}">
                <a16:creationId xmlns:a16="http://schemas.microsoft.com/office/drawing/2014/main" id="{4ABF721B-BAEA-04A6-86E9-6469EC89974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CE20B88-C02F-5179-8B68-3AD8BDB7130A}"/>
              </a:ext>
            </a:extLst>
          </p:cNvPr>
          <p:cNvSpPr txBox="1"/>
          <p:nvPr/>
        </p:nvSpPr>
        <p:spPr>
          <a:xfrm>
            <a:off x="3471643" y="565635"/>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65. Match the following books with their respective authors: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Column 1: Books	         Column 2: Authors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New Icon: Savarkar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and the Facts		              A. Arun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Bhouri</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Circle of Life	              B. Sudha Murthy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Diyaslai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(Autobiography)           C. Kailash Satyarthi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Voice for the Voiceless	               D. Dalai Lama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 The Cantonment Conspiracy: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Military Thriller	  E. General Manoj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Narvane</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1-A, 2-B, 3-C, 4-D, 5-E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1-B, 2-C, 3-A, 4-D, 5-E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1-D, 2-B, 3-A, 4-C, 5-E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1-E, 2-A, 3-B, 4-D, 5-C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66.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Defence Research and Development Organisation (DRDO) has successfully test-fired India’s first indigenous long-range hypersonic missile.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It is designed to carry payloads over a distance of more than 2000 km.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It is equipped with features of both cruise and ballistic missile.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statement.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the statements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67. Who was crowned Miss Universe 2024?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Riya Singha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Chidimma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Adetsina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Victoria Kjaer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Thelvig</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Nandini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gupta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68. Which state became the first to implement the Uniform Civil Code (UCC) on 27th January,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Uttar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Uttarakhand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Madhya Pradesh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69. Which of the following statues was established by the Indian Army near the Line of Actual Control (LAC) at an altitude of 14,300 feet in the Eastern Ladakh sector?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Statue of Unity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Statue of Maratha Warrior Chhatrapati Shivaji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Statue of Saint Thiruvalluvar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Statue of Hanuman in Ayodhya Kodandaram Temple</a:t>
            </a:r>
          </a:p>
        </p:txBody>
      </p:sp>
    </p:spTree>
    <p:extLst>
      <p:ext uri="{BB962C8B-B14F-4D97-AF65-F5344CB8AC3E}">
        <p14:creationId xmlns:p14="http://schemas.microsoft.com/office/powerpoint/2010/main" val="2881444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096EE-F661-17C6-022B-9E4F921D15C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0E6BC6A-0815-43BA-1FFA-C68D999CA2D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3D84A87-3D44-6FEB-0785-34DA8EE281BC}"/>
              </a:ext>
            </a:extLst>
          </p:cNvPr>
          <p:cNvSpPr txBox="1"/>
          <p:nvPr/>
        </p:nvSpPr>
        <p:spPr>
          <a:xfrm>
            <a:off x="375499" y="559229"/>
            <a:ext cx="3010858" cy="8586966"/>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जनजातीय गौरव दिवस के बारे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बिरसा मुंडा की जयंती को 2021 से जनजातीय गौरव दिवस के रूप में मनाया जा रहा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2024 में, जनजातीय गौरव दिवस का मुख्य कार्यक्रम बिहार के जमुई जिले के बालोपुर गांव में आयोजित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 समारोह में, प्रधानमंत्री ने बिरसा मुंडा के नाम पर 100 रुपये की चांदी की सिक्का और एक डाक टिकट जारी किया।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1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1 और कथन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1 और कथन 3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कथन सही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बेंगलुरु मेडिकल कॉलेज और रिसर्च इंस्टीट्यूट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BMCRI)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भारतीय आयुर्विज्ञान अनुसंधान परिषद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ICMR)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द्वारा दक्षिण भारत की पहली संक्रामक रोग अनुसंधान और निदान प्रयोगशाला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IRDL)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स्थापित करने के लिए चुना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मंत्रिमंडल ने हिमाचल प्रदेश लोक प्रशासन संस्थान (हिपा) का नाम बदलकर डॉ. नरेंद्र मोदी हिमाचल प्रदेश लोक प्रशासन संस्थान करने को मंजूरी दी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कथन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कथन गलत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14 जनवरी, 2025 को असम के चराईदेव मोइदम को यूनेस्को विश्व धरोहर प्रमाणपत्र मिला, जिससे यह उत्तर भारत का पहला सांस्कृतिक स्थल बन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SHE COHORT-3.0,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जिसका उद्देश्य महिला स्टार्टअप्स को सशक्त बनाना है, 16 जनवरी, 2025 को पुणे में लॉन्च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29 जनवरी, 2025 को उत्तर प्रदेश सरकार ने प्रयागराज में महाकुंभ में हुई भगदड़ की जांच के लिए तीन सदस्यीय न्यायिक समिति का गठन किया।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3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कथन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वर्ष 2024 के लिए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Booker Prize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लेखक को मिला?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 लिंच</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समांथा हार्वी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आयरिस स्मिथ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 मिलर</a:t>
            </a:r>
          </a:p>
        </p:txBody>
      </p:sp>
      <p:sp>
        <p:nvSpPr>
          <p:cNvPr id="3" name="Rectangle 2">
            <a:extLst>
              <a:ext uri="{FF2B5EF4-FFF2-40B4-BE49-F238E27FC236}">
                <a16:creationId xmlns:a16="http://schemas.microsoft.com/office/drawing/2014/main" id="{45AE6CD9-F320-B7AD-CC8D-7876774D998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1A457A1-4D76-EDB8-B860-7BA08DBB19F9}"/>
              </a:ext>
            </a:extLst>
          </p:cNvPr>
          <p:cNvSpPr txBox="1"/>
          <p:nvPr/>
        </p:nvSpPr>
        <p:spPr>
          <a:xfrm>
            <a:off x="3471643" y="565635"/>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70. Consider the following statements regarding Tribal Pride Day: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Birsa Munda's birth anniversary is celebrated as Tribal Pride Day from 2021.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In 2024, the main event of Tribal Pride Day was held in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Ballopur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village of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Jamui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district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In the same ceremony, PM unveiled a Rs 100 silver coin and a postage stamp in the name of Birsa Munda.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Statement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Statement 1 and Statement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Statement 1 and Statement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the statements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71.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Bengaluru Medical College and Research Institute (BMCRI) has been selected by ICMR to establish South India’s first Infectious Disease Research and Diagnostic Laboratory (IRDL).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state cabinet has approved renaming the Himachal Pradesh Institute of Public Administration (HIPA) to Dr. Narendra Modi Himachal Pradesh Institute of Public Administration.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Statement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Statement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Statements are incorrect.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72.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On 14th January 2025, Charai Dev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Moidam</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 Assam received the UNESCO World Heritage Certificate, making it the first cultural site in North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SHE COHORT-3.0, aimed at empowering women startups, was launched in Pune on 16th January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On 29th January 2025, the Uttar Pradesh government formed a three-member judicial committee to investigate the stampede during the Maha Kumbh in Prayagraj.</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Statement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Statement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Statement 3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statements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73. Which writer has been awarded the Booker Prize for the year 2024?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Paul Lynch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Samantha Harvey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Iris Smith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John Miller</a:t>
            </a:r>
          </a:p>
        </p:txBody>
      </p:sp>
    </p:spTree>
    <p:extLst>
      <p:ext uri="{BB962C8B-B14F-4D97-AF65-F5344CB8AC3E}">
        <p14:creationId xmlns:p14="http://schemas.microsoft.com/office/powerpoint/2010/main" val="3062204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B356E-2FD9-7633-3D49-AD85D0C39F6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C37CEFB-B706-DFD5-1209-555352E6499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C0FA8F4-AB28-815C-2909-11D9A750AE98}"/>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74.  NVS-02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उपग्रह के बारे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NVS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श्रृंखला का दूसरा उपग्रह है, और भारत के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NavIC</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हिस्सा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GSLV-F15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इसका प्रक्षेपण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ISRO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श्रीहरिकोटा से 100वां प्रक्षेपण होगा।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1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भी कथन सही नहीं है।</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सेना ने कोलकाता के फोर्ट विलियम का नाम बदलकर 'विजय दुर्ग' कर दिया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फोर्ट विलियम के अंदर किचनर हाउस का नाम बदलकर मानेकशॉ हाउस कर दिया गया है, और सेंट जॉर्ज गेट का नाम अब शिवाजी गेट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कथन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कथन गलत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6. निम्नलिखित कथनों पर विचार करें जो भारत की राष्ट्रीय स्वास्थ्य मिशन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NHM)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तहत प्रगति 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ने राष्ट्रीय स्वास्थ्य नीति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NHP)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तहत प्रति 1 लाख जीवित जन्मों पर 100 मौतों 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MMR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लक्ष्य हासिल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1990 से 2020 के बीच भारत में शिशु मृत्यु दर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IMR)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69% की गिरावट आई।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कुल प्रजनन दर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TFR) 1992-93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2019-21 के बीच 3.4 से घटकर 2.5 हो गई।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स्वास्थ्य खर्च में जेब से होने वाला व्यय 2004-05 में 69.4% से घटकर 2021-22 में 39.4% हो गया है, जबकि सरकारी स्वास्थ्य व्यय बढ़कर 22.5% से 48% हो गया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और 4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7. भारत सरकार ने आयुर्वेद दिवस कब मनाने का निर्णय लिया?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अगस्त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सितंबर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नवंबर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अक्टूबर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8CA21AC-A34B-F00A-4EA5-CD034BBBA48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E149802-A1CC-A7A9-A1CE-6FD5BE414B9A}"/>
              </a:ext>
            </a:extLst>
          </p:cNvPr>
          <p:cNvSpPr txBox="1"/>
          <p:nvPr/>
        </p:nvSpPr>
        <p:spPr>
          <a:xfrm>
            <a:off x="3471643" y="565635"/>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74. Consider the following statements regarding the NVS-02 Satellite: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It is the second satellite in the NVS series, and part of India’s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NavIC</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Its launch from the GSLV-F15 will mark the 100th launch from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Sriharikota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by ISRO.</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Statement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Statement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Statement 1 and Statement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75.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Indian Army has renamed Fort William in Kolkata to 'Vijay Durg.’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Inside Fort William, the name of Kitchener House has been changed to Manekshaw House, and the South Gate, previously known as St. George Gate, is now named Shivaji Gate.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Statement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Statement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Statements are incorrect.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76.  Which of the following statements are related to India's progress under the National Health Mission (NHM)?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India achieved the MMR target of 100 deaths per 1 lakh live births under the National Health Policy (NHP).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Between 1990 and 2020, India saw a 69% reduction in infant mortality rate (IMR).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India’s total fertility rate (TFR) decreased from 3.4 to 2.5 between 1992-93 and 2019-21.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Out-of-pocket health expenditure in India decreased from 69.4% in 2004-05 to 39.4% in 2021-22, while government health expenditure increased from 22.5% to 48%.</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3 and 4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2, and 4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and 4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77. When did the Government of India designate Ayurveda Day to be celebrated?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15th August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23rd September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1st November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12th October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767719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ADE64-942B-9455-3017-F85B9D1094B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4415366-B45D-75E3-5F10-563DC7521D2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8A6FBA9-794F-B384-B84C-FE5DC0B3E67B}"/>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8. निम्नलिखित में से किस अंतरराष्ट्रीय संगठन ने आपराधिक संपत्तियों का पता लगाने और उन्हें पुनः प्राप्त करने में मदद के लिए अपना पहला सिल्वर नोटिस जारी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राष्ट्र मादक पदार्थों और अपराध कार्यालय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UNODC)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यूरोपोल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INTERPOL</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वित्तीय क्रियावली कार्य बल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FATF)</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9. 18वां प्रवासी भारतीय दिवस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PBD) 2025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कहाँ आयोजित किया गया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मुंबई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भुवनेश्वर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बेंगलुरु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0. भारत का पहला राज्य कौन बना, जिसने विधानसभा में सांकेतिक भाषा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Sign language)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शुरू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महाराष्ट्र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पंजाब</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गुजरात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नौसेना ने हाल ही में किस जहाज को महाराष्ट्र पर्यटन विकास निगम को सौंपा है ताकि उसे भारत के पहले अंडरवाटर म्यूजियम और कृत्रिम चट्टान में परिवर्तित किया जा सके?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INS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INS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विक्रमादित्य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INS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INS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सिंधुघोष</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 त्रिवेणी एल्बम के लिए ग्रैमी अवार्ड किस कलाकार ने जीता?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चंद्रिका तंदन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मृत्युञ्जय महापात्रा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शुभा मुदगल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शंकर महादेवन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3. 97वें ऑस्कर पुरस्कार 2025 में निम्नलिखित में से कौन 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97वें ऑस्कर पुरस्कार 2025 का आयोजन 2 मार्च 2025 को लॉस एंजिल्स में हुआ।</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सर्वश्रेष्ठ फिल्म का पुरस्कार ‘अनोरा’ को और सर्वश्रेष्ठ निर्देशक का पुरस्कार सीन बेकर को उनकी फिल्म ‘अनोरा’ के लिए मिला।</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1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कथन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कथन गलत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EE8B39B4-19B1-0C8D-FB78-C6881233C8C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77663E0-6F49-AC72-3115-F5AF8DCF50EF}"/>
              </a:ext>
            </a:extLst>
          </p:cNvPr>
          <p:cNvSpPr txBox="1"/>
          <p:nvPr/>
        </p:nvSpPr>
        <p:spPr>
          <a:xfrm>
            <a:off x="3471643" y="565635"/>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78. Which international organization has issued its first-ever Silver Notice to help trace and recover criminal assets?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United Nations Office on Drugs and Crime (UNODC)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Europol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INTERPOL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Financial Action Task Force (FATF)</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79. Where was the 18th Pravasi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Bharatiya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Divas (PBD) 2025 held?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Delhi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Mumbai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Bhubaneswar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Bengaluru</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80. Which state became the first in India to introduce sign language in the assembly?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Maharashtra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Uttar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Punjab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Gujarat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81. Which ship has the Indian Navy recently handed over to the Maharashtra Tourism Development Corporation (MTDC) to be converted into India's first underwater museum and artificial reef?</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INS Viraat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INS Vikramaditya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Guldar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INS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Sindhughosh</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82. Which artist won the Grammy Award for the album Triveni?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Chandrika Tandon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Mrutyunjay Mohapatra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Shubha Mudgal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Shankar Mahadevan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83. Which of the following statements is true about the 97th Academy Awards (Oscars)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97th Academy Awards were held on March 2, 2025, in Los Angeles.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Best Picture award went to ‘Anora’, and the Best Director award went to Sean Baker for the film ‘Anora’.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Both statements are true.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statement 1 is true.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statement 2 is true.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statements are false</a:t>
            </a:r>
          </a:p>
        </p:txBody>
      </p:sp>
    </p:spTree>
    <p:extLst>
      <p:ext uri="{BB962C8B-B14F-4D97-AF65-F5344CB8AC3E}">
        <p14:creationId xmlns:p14="http://schemas.microsoft.com/office/powerpoint/2010/main" val="593588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79A37-9B09-803E-A034-24DBE8FF516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E720440-41F5-388B-F55B-963123CD674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DC10B43-1CC0-DC79-817B-F949D0CBE564}"/>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सीबीडी के 16वें कॉन्फ्रेंस ऑफ पार्टीज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COP16)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कैली फंड को किस क्षेत्र में योगदान के लिए लॉन्च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जलवायु परिवर्तन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 विविधता संरक्षण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आर्थिक विकास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 और स्वास्थ्य</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5. अमेरिकी राष्ट्रपति डोनाल्ड ट्रंप ने 9 फरवरी, 2025 को 'गल्फ ऑफ मैक्सिको' का नाम बदलकर किस नाम से बदलने की घोषणा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गल्फ ऑफ अमेरिका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गल्फ ऑफ न्यूयॉर्क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पनामा की खाड़ी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गल्फ ऑफ कैरेबियन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बजट 2025-26 के संबंध में निम्नलिखित कथनों का परीक्षण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वित्तीय वर्ष 2025-26 के लिए बिहार का कुल बजट व्यय ₹3,16,895 करोड़ है, जो पिछले वर्ष के बजट की तुलना में 13.69% की वृद्धि दर्शाता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2025-26 के बजट में, पूंजीगत व्यय कुल व्यय का 79.52%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महिला सशक्तिकरण पहलों का उनके संबंधित विवरणों से मिलान करें:</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स्तंभ अ</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स्तंभ ब</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महिला हाथ</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प्रत्येक जिले में महिलाओं के लिए समर्पित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सुविधाएँ स्थापित की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गुलाबी बसें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महिलाओं की बाज़ार गतिविधियों को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सहयोग देने के लिए पटना में एक बाज़ार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स्थापित किया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गुलाबी शौचालय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प्रमुख शहरी क्षेत्रों में इन बसों का संचालन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महिला चालकों और परिचालकों द्वारा किया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कन्या विवाह मंडप</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पहल प्रत्येक पंचायत में आर्थिक रूप से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कमजोर परिवारों को अपनी बेटियों की शादी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आयोजित करने में मदद करेगी।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1-b, 2-c, 3-a, 4-d                b) 1-c, 2-b, 3-d, 4-a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1-d, 2-b, 3-c, 4-a               d) 1-a, 2-c, 3-b, 4-d</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 विभिन्न पहलों के बारे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'तरकारी सुधा' आउटलेट्स सभी प्रखंडों में ताजे सब्ज़ियाँ सीधे उपभोक्ताओं तक पहुँचाने के लिए स्थापित किए जा रहे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4-लेन सड़क परियोजना का उद्देश्य पटना को सभी जिला मुख्यालयों से जोड़ना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p:txBody>
      </p:sp>
      <p:sp>
        <p:nvSpPr>
          <p:cNvPr id="3" name="Rectangle 2">
            <a:extLst>
              <a:ext uri="{FF2B5EF4-FFF2-40B4-BE49-F238E27FC236}">
                <a16:creationId xmlns:a16="http://schemas.microsoft.com/office/drawing/2014/main" id="{453B66FE-D2F5-0BBC-64D3-E512997408B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C844EA5-AE35-7E63-7503-61DA09E28EFD}"/>
              </a:ext>
            </a:extLst>
          </p:cNvPr>
          <p:cNvSpPr txBox="1"/>
          <p:nvPr/>
        </p:nvSpPr>
        <p:spPr>
          <a:xfrm>
            <a:off x="3471643" y="565635"/>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84. At the 16th Conference of the Parties (COP16) of the CBD held in Rome, Italy, the Kali Fund was launched for contribution in which field?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Climate change       (B) Biodiversity conservation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Economic development (D) Education and health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85. On February 9, 2025, U.S. President Donald Trump announced the renaming of the 'Gulf of Mexico' to which of the following names?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Gulf of America           (B) Gulf of New York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Panama Bay                  (D) Gulf of Caribbean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86. Consider the following statements regarding the Bihar Budget for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Bihar’s total budget expenditure for the financial year 2025-26 stands at ₹3,16,895 crore, which marks an increase of 13.69% compared to the previous year’s budget.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In the 2025-26 budget, capital expenditure accounts for 79.52% of the total expenditure.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87. Match the women's empowerment initiatives with their respective descriptions: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Column A                      Column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Mahila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Haath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 Dedicated facilities for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women will be set up in every district.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Pink Buses	       b) A market will be established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in Patna to support women’s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market activities.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Pink Toilets	        c) These buses will be run by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female drivers and conductors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in key urban areas.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Kanya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Vivah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Mandap   d) The initiative will help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economically weaker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families in each panchayat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organize weddings for their daughters.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1-b, 2-c, 3-a, 4-d               b) 1-c, 2-b, 3-d, 4-a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1-d, 2-b, 3-c, 4-a               d) 1-a, 2-c, 3-b, 4-d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88. Consider the following two statements regarding various initiatives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Tarkari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Sudha' outlets are being established in all blocks to offer fresh vegetables directly to consumers.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4-lane road project is planned to connect Patna with all district headquarters.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p:txBody>
      </p:sp>
    </p:spTree>
    <p:extLst>
      <p:ext uri="{BB962C8B-B14F-4D97-AF65-F5344CB8AC3E}">
        <p14:creationId xmlns:p14="http://schemas.microsoft.com/office/powerpoint/2010/main" val="505786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B8527-FFC2-AFBB-A685-AC75DE54522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21F91E9-1F75-3041-ABF3-1AC3F01401B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4C115D6-4EF6-D864-0691-1BF34D64511A}"/>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सिकंदरा प्रखंड, जमुई में कुंडघाट जलाशय सिंचाई योजना किस नदी पर लागू की जाएगी?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 नदी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बहुआर नदी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नदी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 नदी</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आर्थिक सर्वेक्षण 2024-25 के बारे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आर्थिक सर्वेक्षण 2024-25 का प्रस्तुतिकरण सम्राट चौधरी, वित्त मंत्री और उपमुख्यमंत्री द्वारा 28 फरवरी 2025 को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आर्थिक सर्वेक्षण 2024-25 राज्य का 21वां आर्थिक सर्वेक्षण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में निम्नलिखित में से किस ज़िले में बिजली की खपत सबसे ज़्यादा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गया, मुज़फ़्फ़रपुर</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शिवहर, अरवल, शेखपुरा</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मुज़फ़्फ़रपुर, सीवान, पटना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अरवल, पटना, गया</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वर्ष 2025-26 तक नवीकरणीय ऊर्जा के लिए बिहार का लक्ष्य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 ऊर्जा का 25%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 ऊर्जा का 30%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 ऊर्जा का 35%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 ऊर्जा का 40%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38वें राष्ट्रीय खेल 2025 के संबंध में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ने 25 वर्षों के बाद उत्तराखंड में आयोजित 38वें राष्ट्रीय खेल 2025 में अपना पहला स्वर्ण पदक जीता।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महिलाओं की ट्रिपल लॉन बॉल्स प्रतियोगिता में खुशबू कुमारी, निकहत खातून और पायल प्रीति ने स्वर्ण पदक जीता, जबकि महाराष्ट्र ने पहला और हरियाणा ने दूसरा स्थान हासिल किया।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9E52EE0-098C-26CA-4878-7D1E3666DEA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B8CFCAF-DC47-EBCA-F8A0-F5177BD59EEE}"/>
              </a:ext>
            </a:extLst>
          </p:cNvPr>
          <p:cNvSpPr txBox="1"/>
          <p:nvPr/>
        </p:nvSpPr>
        <p:spPr>
          <a:xfrm>
            <a:off x="3471643" y="565635"/>
            <a:ext cx="3010858" cy="8725466"/>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89. On which river will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Kundghat</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Reservoir Irrigation Scheme be implemented in Sikandra block,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Jamui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Ganga River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Bahuar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River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Kosi River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Sone River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90. Review the following statements regarding the Bihar Economic Survey 2024-25: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Bihar Economic Survey 2024-25 was presented by Samrat Chowdhury, the Finance Minister and Deputy Chief Minister, on 28th February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Bihar Economic Survey 2024-25 marked the 21st edition of the state's economic surveys.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91.Which of the following districts have the highest electricity consumption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Patna, Gaya, Muzaffarpur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Shivhar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Arwal</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Shekhpura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Muzaffarpur, Siwan, Patna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Arwal</a:t>
            </a:r>
            <a:r>
              <a:rPr lang="en-GB" sz="1100" dirty="0">
                <a:latin typeface="Adobe Devanagari" panose="02040503050201020203" pitchFamily="18" charset="0"/>
                <a:ea typeface="Nirmala UI" panose="020B0502040204020203" pitchFamily="34" charset="0"/>
                <a:cs typeface="Adobe Devanagari" panose="02040503050201020203" pitchFamily="18" charset="0"/>
              </a:rPr>
              <a:t>, Patna, Gaya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92. What is Bihar’s goal for renewable energy by the year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25% of total energy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30% of total energy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35% of total energy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40% of total energy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93. Consider the following statements regarding the 38th National Games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Bihar won its first gold medal after 25 years at the 38th National Games 2025, which were hosted in Uttarakhand.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In the women's triple lawn bowls competition, Khushboo Kumari, Nikhat Khatun, and Payal Preeti claimed the gold medal, while Maharashtra secured first place, and Haryana finished in second.</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709400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B9FB4-E681-E362-DDA1-2BF0247F09B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4F76F09-8684-D0AF-5157-F800F0331C7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93495D9-5C88-CA84-25F8-F94EDCB5F3DB}"/>
              </a:ext>
            </a:extLst>
          </p:cNvPr>
          <p:cNvSpPr txBox="1"/>
          <p:nvPr/>
        </p:nvSpPr>
        <p:spPr>
          <a:xfrm>
            <a:off x="375499" y="559229"/>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के निम्नलिखित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टैग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एप्लिक (खतवा) कार्य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सुजनी कढ़ाई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सिक्की घास के उत्पाद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 की पत्थर कला</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दिए गए कोड में से सही उत्तर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कोसी-मेची अंतर-राज्यीय संपर्क परियोजना के बारे में निम्नलिखित कथनों की समीक्षा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परियोजना का उद्देश्य खरीफ मौसम के दौरान अररिया, पूर्णिया, किशनगंज और कटिहार जिलों में 2,10,516 हेक्टेयर भूमि को अतिरिक्त सिंचाई प्रदान करना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 कोसी मुख्य नहर (ईकेएमसी), जो मूल रूप से भारत और नेपाल के बीच 1954 की संयुक्त कोसी परियोजना का हिस्सा थी, का जीर्णोद्धार किया जाएगा और इसे मेची नदी तक विस्तारित किया जाएगा।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96. </a:t>
            </a:r>
            <a:r>
              <a:rPr lang="en-IN" sz="1200" b="1" dirty="0" err="1">
                <a:latin typeface="Adobe Devanagari" panose="02040503050201020203" pitchFamily="18" charset="0"/>
                <a:cs typeface="Adobe Devanagari" panose="02040503050201020203" pitchFamily="18" charset="0"/>
              </a:rPr>
              <a:t>आर्थिक</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सर्वेक्षण</a:t>
            </a:r>
            <a:r>
              <a:rPr lang="en-IN" sz="1200" b="1" dirty="0">
                <a:latin typeface="Adobe Devanagari" panose="02040503050201020203" pitchFamily="18" charset="0"/>
                <a:cs typeface="Adobe Devanagari" panose="02040503050201020203" pitchFamily="18" charset="0"/>
              </a:rPr>
              <a:t> 2024-25 </a:t>
            </a:r>
            <a:r>
              <a:rPr lang="en-IN" sz="1200" b="1" dirty="0" err="1">
                <a:latin typeface="Adobe Devanagari" panose="02040503050201020203" pitchFamily="18" charset="0"/>
                <a:cs typeface="Adobe Devanagari" panose="02040503050201020203" pitchFamily="18" charset="0"/>
              </a:rPr>
              <a:t>के</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अनुसार</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भार</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की</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वास्तविक</a:t>
            </a:r>
            <a:r>
              <a:rPr lang="en-IN" sz="1200" b="1" dirty="0">
                <a:latin typeface="Adobe Devanagari" panose="02040503050201020203" pitchFamily="18" charset="0"/>
                <a:cs typeface="Adobe Devanagari" panose="02040503050201020203" pitchFamily="18" charset="0"/>
              </a:rPr>
              <a:t> GDP </a:t>
            </a:r>
            <a:r>
              <a:rPr lang="en-IN" sz="1200" b="1" dirty="0" err="1">
                <a:latin typeface="Adobe Devanagari" panose="02040503050201020203" pitchFamily="18" charset="0"/>
                <a:cs typeface="Adobe Devanagari" panose="02040503050201020203" pitchFamily="18" charset="0"/>
              </a:rPr>
              <a:t>और</a:t>
            </a:r>
            <a:r>
              <a:rPr lang="en-IN" sz="1200" b="1" dirty="0">
                <a:latin typeface="Adobe Devanagari" panose="02040503050201020203" pitchFamily="18" charset="0"/>
                <a:cs typeface="Adobe Devanagari" panose="02040503050201020203" pitchFamily="18" charset="0"/>
              </a:rPr>
              <a:t> GVA </a:t>
            </a:r>
            <a:r>
              <a:rPr lang="en-IN" sz="1200" b="1" dirty="0" err="1">
                <a:latin typeface="Adobe Devanagari" panose="02040503050201020203" pitchFamily="18" charset="0"/>
                <a:cs typeface="Adobe Devanagari" panose="02040503050201020203" pitchFamily="18" charset="0"/>
              </a:rPr>
              <a:t>वृद्धि</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दर</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के</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बारे</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में</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निम्नलिखित</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में</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से</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कौन-से</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कथन</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सही</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हैं</a:t>
            </a:r>
            <a:r>
              <a:rPr lang="en-IN" sz="1200" b="1" dirty="0">
                <a:latin typeface="Adobe Devanagari" panose="02040503050201020203" pitchFamily="18" charset="0"/>
                <a:cs typeface="Adobe Devanagari" panose="02040503050201020203" pitchFamily="18" charset="0"/>
              </a:rPr>
              <a:t>?</a:t>
            </a:r>
            <a:endParaRPr lang="en-IN" sz="1200" dirty="0">
              <a:latin typeface="Adobe Devanagari" panose="02040503050201020203" pitchFamily="18" charset="0"/>
              <a:cs typeface="Adobe Devanagari" panose="02040503050201020203" pitchFamily="18" charset="0"/>
            </a:endParaRPr>
          </a:p>
          <a:p>
            <a:pPr lvl="0"/>
            <a:r>
              <a:rPr lang="en-IN" sz="1200" dirty="0">
                <a:latin typeface="Adobe Devanagari" panose="02040503050201020203" pitchFamily="18" charset="0"/>
                <a:cs typeface="Adobe Devanagari" panose="02040503050201020203" pitchFamily="18" charset="0"/>
              </a:rPr>
              <a:t>1. 2024-25 </a:t>
            </a:r>
            <a:r>
              <a:rPr lang="en-IN" sz="1200" dirty="0" err="1">
                <a:latin typeface="Adobe Devanagari" panose="02040503050201020203" pitchFamily="18" charset="0"/>
                <a:cs typeface="Adobe Devanagari" panose="02040503050201020203" pitchFamily="18" charset="0"/>
              </a:rPr>
              <a:t>में</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भारत</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वास्तविक</a:t>
            </a:r>
            <a:r>
              <a:rPr lang="en-IN" sz="1200" dirty="0">
                <a:latin typeface="Adobe Devanagari" panose="02040503050201020203" pitchFamily="18" charset="0"/>
                <a:cs typeface="Adobe Devanagari" panose="02040503050201020203" pitchFamily="18" charset="0"/>
              </a:rPr>
              <a:t> GDP </a:t>
            </a:r>
            <a:r>
              <a:rPr lang="en-IN" sz="1200" dirty="0" err="1">
                <a:latin typeface="Adobe Devanagari" panose="02040503050201020203" pitchFamily="18" charset="0"/>
                <a:cs typeface="Adobe Devanagari" panose="02040503050201020203" pitchFamily="18" charset="0"/>
              </a:rPr>
              <a:t>वृद्धि</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दर</a:t>
            </a:r>
            <a:r>
              <a:rPr lang="en-IN" sz="1200" dirty="0">
                <a:latin typeface="Adobe Devanagari" panose="02040503050201020203" pitchFamily="18" charset="0"/>
                <a:cs typeface="Adobe Devanagari" panose="02040503050201020203" pitchFamily="18" charset="0"/>
              </a:rPr>
              <a:t> 6.4% </a:t>
            </a:r>
            <a:r>
              <a:rPr lang="en-IN" sz="1200" dirty="0" err="1">
                <a:latin typeface="Adobe Devanagari" panose="02040503050201020203" pitchFamily="18" charset="0"/>
                <a:cs typeface="Adobe Devanagari" panose="02040503050201020203" pitchFamily="18" charset="0"/>
              </a:rPr>
              <a:t>रहने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उम्मीद</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p>
          <a:p>
            <a:pPr lvl="0"/>
            <a:r>
              <a:rPr lang="en-IN" sz="1200" dirty="0">
                <a:latin typeface="Adobe Devanagari" panose="02040503050201020203" pitchFamily="18" charset="0"/>
                <a:cs typeface="Adobe Devanagari" panose="02040503050201020203" pitchFamily="18" charset="0"/>
              </a:rPr>
              <a:t>2. 2026 </a:t>
            </a:r>
            <a:r>
              <a:rPr lang="en-IN" sz="1200" dirty="0" err="1">
                <a:latin typeface="Adobe Devanagari" panose="02040503050201020203" pitchFamily="18" charset="0"/>
                <a:cs typeface="Adobe Devanagari" panose="02040503050201020203" pitchFamily="18" charset="0"/>
              </a:rPr>
              <a:t>में</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भारत</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वास्तविक</a:t>
            </a:r>
            <a:r>
              <a:rPr lang="en-IN" sz="1200" dirty="0">
                <a:latin typeface="Adobe Devanagari" panose="02040503050201020203" pitchFamily="18" charset="0"/>
                <a:cs typeface="Adobe Devanagari" panose="02040503050201020203" pitchFamily="18" charset="0"/>
              </a:rPr>
              <a:t> GDP </a:t>
            </a:r>
            <a:r>
              <a:rPr lang="en-IN" sz="1200" dirty="0" err="1">
                <a:latin typeface="Adobe Devanagari" panose="02040503050201020203" pitchFamily="18" charset="0"/>
                <a:cs typeface="Adobe Devanagari" panose="02040503050201020203" pitchFamily="18" charset="0"/>
              </a:rPr>
              <a:t>वृद्धि</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दर</a:t>
            </a:r>
            <a:r>
              <a:rPr lang="en-IN" sz="1200" dirty="0">
                <a:latin typeface="Adobe Devanagari" panose="02040503050201020203" pitchFamily="18" charset="0"/>
                <a:cs typeface="Adobe Devanagari" panose="02040503050201020203" pitchFamily="18" charset="0"/>
              </a:rPr>
              <a:t> 6.3% </a:t>
            </a:r>
            <a:r>
              <a:rPr lang="en-IN" sz="1200" dirty="0" err="1">
                <a:latin typeface="Adobe Devanagari" panose="02040503050201020203" pitchFamily="18" charset="0"/>
                <a:cs typeface="Adobe Devanagari" panose="02040503050201020203" pitchFamily="18" charset="0"/>
              </a:rPr>
              <a:t>से</a:t>
            </a:r>
            <a:r>
              <a:rPr lang="en-IN" sz="1200" dirty="0">
                <a:latin typeface="Adobe Devanagari" panose="02040503050201020203" pitchFamily="18" charset="0"/>
                <a:cs typeface="Adobe Devanagari" panose="02040503050201020203" pitchFamily="18" charset="0"/>
              </a:rPr>
              <a:t> 6.8%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बीच</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रहने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अनुमान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p>
          <a:p>
            <a:pPr lvl="0"/>
            <a:r>
              <a:rPr lang="en-IN" sz="1200" dirty="0">
                <a:latin typeface="Adobe Devanagari" panose="02040503050201020203" pitchFamily="18" charset="0"/>
                <a:cs typeface="Adobe Devanagari" panose="02040503050201020203" pitchFamily="18" charset="0"/>
              </a:rPr>
              <a:t>3. 2025 </a:t>
            </a:r>
            <a:r>
              <a:rPr lang="en-IN" sz="1200" dirty="0" err="1">
                <a:latin typeface="Adobe Devanagari" panose="02040503050201020203" pitchFamily="18" charset="0"/>
                <a:cs typeface="Adobe Devanagari" panose="02040503050201020203" pitchFamily="18" charset="0"/>
              </a:rPr>
              <a:t>में</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भारत</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GVA </a:t>
            </a:r>
            <a:r>
              <a:rPr lang="en-IN" sz="1200" dirty="0" err="1">
                <a:latin typeface="Adobe Devanagari" panose="02040503050201020203" pitchFamily="18" charset="0"/>
                <a:cs typeface="Adobe Devanagari" panose="02040503050201020203" pitchFamily="18" charset="0"/>
              </a:rPr>
              <a:t>वृद्धि</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दर</a:t>
            </a:r>
            <a:r>
              <a:rPr lang="en-IN" sz="1200" dirty="0">
                <a:latin typeface="Adobe Devanagari" panose="02040503050201020203" pitchFamily="18" charset="0"/>
                <a:cs typeface="Adobe Devanagari" panose="02040503050201020203" pitchFamily="18" charset="0"/>
              </a:rPr>
              <a:t> 6.8% </a:t>
            </a:r>
            <a:r>
              <a:rPr lang="en-IN" sz="1200" dirty="0" err="1">
                <a:latin typeface="Adobe Devanagari" panose="02040503050201020203" pitchFamily="18" charset="0"/>
                <a:cs typeface="Adobe Devanagari" panose="02040503050201020203" pitchFamily="18" charset="0"/>
              </a:rPr>
              <a:t>रहने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अनुमान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p>
          <a:p>
            <a:r>
              <a:rPr lang="en-IN" sz="1200" b="1" dirty="0" err="1">
                <a:latin typeface="Adobe Devanagari" panose="02040503050201020203" pitchFamily="18" charset="0"/>
                <a:cs typeface="Adobe Devanagari" panose="02040503050201020203" pitchFamily="18" charset="0"/>
              </a:rPr>
              <a:t>विकल्प</a:t>
            </a:r>
            <a:r>
              <a:rPr lang="en-IN" sz="1200" b="1" dirty="0">
                <a:latin typeface="Adobe Devanagari" panose="02040503050201020203" pitchFamily="18" charset="0"/>
                <a:cs typeface="Adobe Devanagari" panose="02040503050201020203" pitchFamily="18" charset="0"/>
              </a:rPr>
              <a:t>:</a:t>
            </a:r>
            <a:endParaRPr lang="en-IN" sz="1200" dirty="0">
              <a:latin typeface="Adobe Devanagari" panose="02040503050201020203" pitchFamily="18" charset="0"/>
              <a:cs typeface="Adobe Devanagari" panose="02040503050201020203" pitchFamily="18" charset="0"/>
            </a:endParaRPr>
          </a:p>
          <a:p>
            <a:r>
              <a:rPr lang="en-IN" sz="1200" dirty="0">
                <a:latin typeface="Adobe Devanagari" panose="02040503050201020203" pitchFamily="18" charset="0"/>
                <a:cs typeface="Adobe Devanagari" panose="02040503050201020203" pitchFamily="18" charset="0"/>
              </a:rPr>
              <a:t>a) </a:t>
            </a:r>
            <a:r>
              <a:rPr lang="en-IN" sz="1200" dirty="0" err="1">
                <a:latin typeface="Adobe Devanagari" panose="02040503050201020203" pitchFamily="18" charset="0"/>
                <a:cs typeface="Adobe Devanagari" panose="02040503050201020203" pitchFamily="18" charset="0"/>
              </a:rPr>
              <a:t>केवल</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कथन</a:t>
            </a:r>
            <a:r>
              <a:rPr lang="en-IN" sz="1200" dirty="0">
                <a:latin typeface="Adobe Devanagari" panose="02040503050201020203" pitchFamily="18" charset="0"/>
                <a:cs typeface="Adobe Devanagari" panose="02040503050201020203" pitchFamily="18" charset="0"/>
              </a:rPr>
              <a:t> 1 </a:t>
            </a:r>
            <a:r>
              <a:rPr lang="en-IN" sz="1200" dirty="0" err="1">
                <a:latin typeface="Adobe Devanagari" panose="02040503050201020203" pitchFamily="18" charset="0"/>
                <a:cs typeface="Adobe Devanagari" panose="02040503050201020203" pitchFamily="18" charset="0"/>
              </a:rPr>
              <a:t>और</a:t>
            </a:r>
            <a:r>
              <a:rPr lang="en-IN" sz="1200" dirty="0">
                <a:latin typeface="Adobe Devanagari" panose="02040503050201020203" pitchFamily="18" charset="0"/>
                <a:cs typeface="Adobe Devanagari" panose="02040503050201020203" pitchFamily="18" charset="0"/>
              </a:rPr>
              <a:t> 2 </a:t>
            </a:r>
            <a:r>
              <a:rPr lang="en-IN" sz="1200" dirty="0" err="1">
                <a:latin typeface="Adobe Devanagari" panose="02040503050201020203" pitchFamily="18" charset="0"/>
                <a:cs typeface="Adobe Devanagari" panose="02040503050201020203" pitchFamily="18" charset="0"/>
              </a:rPr>
              <a:t>सही</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br>
              <a:rPr lang="en-IN" sz="1200" dirty="0">
                <a:latin typeface="Adobe Devanagari" panose="02040503050201020203" pitchFamily="18" charset="0"/>
                <a:cs typeface="Adobe Devanagari" panose="02040503050201020203" pitchFamily="18" charset="0"/>
              </a:rPr>
            </a:br>
            <a:r>
              <a:rPr lang="en-IN" sz="1200" dirty="0">
                <a:latin typeface="Adobe Devanagari" panose="02040503050201020203" pitchFamily="18" charset="0"/>
                <a:cs typeface="Adobe Devanagari" panose="02040503050201020203" pitchFamily="18" charset="0"/>
              </a:rPr>
              <a:t>b) </a:t>
            </a:r>
            <a:r>
              <a:rPr lang="en-IN" sz="1200" dirty="0" err="1">
                <a:latin typeface="Adobe Devanagari" panose="02040503050201020203" pitchFamily="18" charset="0"/>
                <a:cs typeface="Adobe Devanagari" panose="02040503050201020203" pitchFamily="18" charset="0"/>
              </a:rPr>
              <a:t>केवल</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कथन</a:t>
            </a:r>
            <a:r>
              <a:rPr lang="en-IN" sz="1200" dirty="0">
                <a:latin typeface="Adobe Devanagari" panose="02040503050201020203" pitchFamily="18" charset="0"/>
                <a:cs typeface="Adobe Devanagari" panose="02040503050201020203" pitchFamily="18" charset="0"/>
              </a:rPr>
              <a:t> 2 </a:t>
            </a:r>
            <a:r>
              <a:rPr lang="en-IN" sz="1200" dirty="0" err="1">
                <a:latin typeface="Adobe Devanagari" panose="02040503050201020203" pitchFamily="18" charset="0"/>
                <a:cs typeface="Adobe Devanagari" panose="02040503050201020203" pitchFamily="18" charset="0"/>
              </a:rPr>
              <a:t>और</a:t>
            </a:r>
            <a:r>
              <a:rPr lang="en-IN" sz="1200" dirty="0">
                <a:latin typeface="Adobe Devanagari" panose="02040503050201020203" pitchFamily="18" charset="0"/>
                <a:cs typeface="Adobe Devanagari" panose="02040503050201020203" pitchFamily="18" charset="0"/>
              </a:rPr>
              <a:t> 3 </a:t>
            </a:r>
            <a:r>
              <a:rPr lang="en-IN" sz="1200" dirty="0" err="1">
                <a:latin typeface="Adobe Devanagari" panose="02040503050201020203" pitchFamily="18" charset="0"/>
                <a:cs typeface="Adobe Devanagari" panose="02040503050201020203" pitchFamily="18" charset="0"/>
              </a:rPr>
              <a:t>सही</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br>
              <a:rPr lang="en-IN" sz="1200" dirty="0">
                <a:latin typeface="Adobe Devanagari" panose="02040503050201020203" pitchFamily="18" charset="0"/>
                <a:cs typeface="Adobe Devanagari" panose="02040503050201020203" pitchFamily="18" charset="0"/>
              </a:rPr>
            </a:br>
            <a:r>
              <a:rPr lang="en-IN" sz="1200" dirty="0">
                <a:latin typeface="Adobe Devanagari" panose="02040503050201020203" pitchFamily="18" charset="0"/>
                <a:cs typeface="Adobe Devanagari" panose="02040503050201020203" pitchFamily="18" charset="0"/>
              </a:rPr>
              <a:t>c) </a:t>
            </a:r>
            <a:r>
              <a:rPr lang="en-IN" sz="1200" dirty="0" err="1">
                <a:latin typeface="Adobe Devanagari" panose="02040503050201020203" pitchFamily="18" charset="0"/>
                <a:cs typeface="Adobe Devanagari" panose="02040503050201020203" pitchFamily="18" charset="0"/>
              </a:rPr>
              <a:t>केवल</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कथन</a:t>
            </a:r>
            <a:r>
              <a:rPr lang="en-IN" sz="1200" dirty="0">
                <a:latin typeface="Adobe Devanagari" panose="02040503050201020203" pitchFamily="18" charset="0"/>
                <a:cs typeface="Adobe Devanagari" panose="02040503050201020203" pitchFamily="18" charset="0"/>
              </a:rPr>
              <a:t> 1 </a:t>
            </a:r>
            <a:r>
              <a:rPr lang="en-IN" sz="1200" dirty="0" err="1">
                <a:latin typeface="Adobe Devanagari" panose="02040503050201020203" pitchFamily="18" charset="0"/>
                <a:cs typeface="Adobe Devanagari" panose="02040503050201020203" pitchFamily="18" charset="0"/>
              </a:rPr>
              <a:t>सही</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br>
              <a:rPr lang="en-IN" sz="1200" dirty="0">
                <a:latin typeface="Adobe Devanagari" panose="02040503050201020203" pitchFamily="18" charset="0"/>
                <a:cs typeface="Adobe Devanagari" panose="02040503050201020203" pitchFamily="18" charset="0"/>
              </a:rPr>
            </a:br>
            <a:r>
              <a:rPr lang="en-IN" sz="1200" dirty="0">
                <a:latin typeface="Adobe Devanagari" panose="02040503050201020203" pitchFamily="18" charset="0"/>
                <a:cs typeface="Adobe Devanagari" panose="02040503050201020203" pitchFamily="18" charset="0"/>
              </a:rPr>
              <a:t>d) </a:t>
            </a:r>
            <a:r>
              <a:rPr lang="en-IN" sz="1200" dirty="0" err="1">
                <a:latin typeface="Adobe Devanagari" panose="02040503050201020203" pitchFamily="18" charset="0"/>
                <a:cs typeface="Adobe Devanagari" panose="02040503050201020203" pitchFamily="18" charset="0"/>
              </a:rPr>
              <a:t>सभी</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कथन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सही</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कौन-सा कथन भारतीय विनिर्माण क्षेत्र के बारे में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विनिर्माण क्षेत्र वैश्विक हिस्सेदारी में 2.8 प्रतिशत है, जबकि चीन की हिस्सेदारी 28.8 प्रतिशत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चीन के बाद दुनिया का तीसरा सबसे बड़ा सीमेंट उत्पादक देश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इलेक्ट्रॉनिक्स बाजार वैश्विक बाजार का 4 प्रतिशत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कपड़ा उद्योग के विनिर्माण जीवीए में लगभग 11 प्रतिशत का योगदान देता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3 और 4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4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कथन सही हैं।</a:t>
            </a:r>
          </a:p>
        </p:txBody>
      </p:sp>
      <p:sp>
        <p:nvSpPr>
          <p:cNvPr id="3" name="Rectangle 2">
            <a:extLst>
              <a:ext uri="{FF2B5EF4-FFF2-40B4-BE49-F238E27FC236}">
                <a16:creationId xmlns:a16="http://schemas.microsoft.com/office/drawing/2014/main" id="{0BC44B3E-1B16-B39C-7EC4-C6D8CCA8F0F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38F4DC5-37CD-29CA-7556-6EB0B4103793}"/>
              </a:ext>
            </a:extLst>
          </p:cNvPr>
          <p:cNvSpPr txBox="1"/>
          <p:nvPr/>
        </p:nvSpPr>
        <p:spPr>
          <a:xfrm>
            <a:off x="3471643" y="565635"/>
            <a:ext cx="3010858"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94. Consider the following GI tags from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Applique (Khatwa) Work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Sujni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Embroidery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Sikki Grass Products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Stone Art of Gaya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answer from given codes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only 		b) 1, 2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3 and 4 only		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95. Review the following statements about the Kosi-</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Mechi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Inter-State Connectivity Project: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project aims to provide additional irrigation to 2,10,516 hectares of land in the districts of Araria, Purnia, Kishanganj, and Katihar during the Kharif season.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Eastern Kosi Main Canal (EKMC), initially part of the 1954 Joint Kosi Project between India and Nepal, will be renovated and extended to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Mechi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River.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96. Which of the following statements are correct regarding the GDP and GVA growth rates for India as per the 2024-25 estimates?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real GDP growth rate for India in 2024-25 is expected to be 6.4%.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real GDP growth rate for India in 2026 is expected to range between 6.3% and 6.8%.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GVA growth rate for India in 2025 is expected to be 6.8%.</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statements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statements 2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statement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statements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97. Which of the following statements are correct about India's manufacturing sector?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India's manufacturing sector holds 2.8% of the global share, while China holds 28.8%.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India is the third-largest cement producer in the world, after China.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India's electronics market accounts for 4% of the global market.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The textile industry contributes approximately 11% to India's manufacturing GVA.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statements 1, 3, and 4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statements 2, 3, and 4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statements 1, 2, and 4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statements are correct.</a:t>
            </a:r>
          </a:p>
        </p:txBody>
      </p:sp>
    </p:spTree>
    <p:extLst>
      <p:ext uri="{BB962C8B-B14F-4D97-AF65-F5344CB8AC3E}">
        <p14:creationId xmlns:p14="http://schemas.microsoft.com/office/powerpoint/2010/main" val="1822921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2C9CE-CEFC-F752-E577-3F20112386A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FC9C471-878F-67FF-92A0-36F87F6840B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98CD1C5-F083-044B-5C69-A0CE8C05C7C2}"/>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2022-23 में बिहार के लिए पीएलएफएस रिपोर्ट के अनुसार श्रमशक्ति सहभागिता दर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LFPR)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श्रमिक जनसंख्या अनुपात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WPR)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कितने प्रतिशत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श्रमशक्ति सहभागिता दर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LFPR): 55%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श्रमिक जनसंख्या अनुपात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WPR): 53.2%</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क्रमश: 55% और 53.2%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क्रमश: 53.2% और 55%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क्रमश: 50% और 52%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क्रमश: 60% और 58%</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भारत सरकार द्वारा लॉन्च की गई बायो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E3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नीति का मुख्य उद्देश्य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 प्रदर्शन वाले जैव विनिर्माण को बढ़ावा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 विनिर्माण केन्द्रों और बायोफाउंड्रीज की स्थापना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'जीवनशैली के लिए पर्यावरण' कार्यक्रम से तालमेल रखना।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पुनर्योजी जैव अर्थव्यवस्था मॉडल का विकास करना।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"स्क्यू इंफ्लेशन" से क्या अभिप्राय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वस्तुओं की कीमत में लगातार वृद्धि।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विशेष वस्तु या वस्तुओं के एक छोटे समूह की कीमत में लगातार वृद्धि।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विशिष्ट समूह की वस्तुओं की कीमत में एक छोटे समय अवधि में वृद्धि।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वस्तुओं की कीमतों में समय के साथ उतार-चढ़ाव।</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बैंकों और गैर-बैंकिंग वित्तीय कंपनियों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NBFCs)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बीच मुख्य अंतर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 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NBFCs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ही ग्राहकों को उनके खातों से पैसे निकालने की अनुमति देती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NBFCs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कृषि और उद्योग क्षेत्रों में लोन देती हैं, जबकि बैंक किसी भी क्षेत्र में लोन दे सकती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 अपने ग्राहकों को पैसे निकालने की अनुमति देती हैं, जबकि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NBFCs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अपने ग्राहकों को पैसे निकालने की अनुमति नहीं देतीं।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 केवल अचल संपत्ति क्षेत्रों में उधारी देती हैं, जबकि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NBFCs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भी क्षेत्र में लोन दे सकती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मिश्रित अर्थव्यवस्था की विशेषताएँ क्या हैं?</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निजी क्षेत्र ही अर्थव्यवस्था में योगदान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सरकार आर्थिक निर्णयों में कोई भूमिका नहीं निभाती।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निजी और सार्वजनिक क्षेत्र योगदान करते हैं, और बाजार तंत्र और सरकारी योजना दोनों का अर्थव्यवस्था में भूमिका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सरकारी स्वामित्व होता है, और कोई निजी क्षेत्र नहीं होता।</a:t>
            </a:r>
          </a:p>
        </p:txBody>
      </p:sp>
      <p:sp>
        <p:nvSpPr>
          <p:cNvPr id="3" name="Rectangle 2">
            <a:extLst>
              <a:ext uri="{FF2B5EF4-FFF2-40B4-BE49-F238E27FC236}">
                <a16:creationId xmlns:a16="http://schemas.microsoft.com/office/drawing/2014/main" id="{B01CD863-BE74-E2B1-1E0E-E9D4419BD147}"/>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4470087-E968-F20E-9ED9-2A5AB304B159}"/>
              </a:ext>
            </a:extLst>
          </p:cNvPr>
          <p:cNvSpPr txBox="1"/>
          <p:nvPr/>
        </p:nvSpPr>
        <p:spPr>
          <a:xfrm>
            <a:off x="3471643" y="565635"/>
            <a:ext cx="3010858" cy="9202519"/>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98. According to the PLFS report for 2022-23, what were the Labor Force Participation Rate (LFPR) and Worker Population Ratio (WPR) for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Labor Force Participation Rate (LFPR): 55%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Worker Population Ratio (WPR): 53.2%</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55% and 53.2% respectively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53.2% and 55% respectively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50% and 52% respectively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60% and 58% respectively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99. Which of the following is the primary objective of the BioE3 policy launched by the Government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To promote high-performance biomanufacturing.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To establish biomanufacturing hubs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biofoundries</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To align with the 'Lifestyle for Environment' program.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To develop a regenerative bioeconomy model.</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are correct.         b) 2 and 3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2, and 3 are correct.    d) All of the above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100. What does "skew inflation" refer to?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Continuous increase in the price of all commodities.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Continuous increase in the price of a particular commodity or a small group of commodities.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Price rise of a specific group of commodities over a short period of time.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Price fluctuations of commodities over time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101. What is the main difference between banks and non-banking financial companies (NBFCs)?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Both banks and NBFCs allow customers to withdraw money from their accounts.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NBFCs lend only to agriculture and industrial sectors, while banks can lend to any sector.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Banks allow customers to withdraw money from their accounts, whereas NBFCs do not.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Banks only lend to the real estate sector, while NBFCs can lend to any sector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102. What are the characteristics of a mixed economy?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the private sector contributes to the economy.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The government plays no role in economic decisions.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private and public sectors contribute, and both market mechanism and government planning play a role in economic decisions.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government ownership is present, and there is no private sector.</a:t>
            </a:r>
          </a:p>
        </p:txBody>
      </p:sp>
    </p:spTree>
    <p:extLst>
      <p:ext uri="{BB962C8B-B14F-4D97-AF65-F5344CB8AC3E}">
        <p14:creationId xmlns:p14="http://schemas.microsoft.com/office/powerpoint/2010/main" val="3012442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C101B-2AB0-77FC-6B7B-8F5ED279BD0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DF7D7FC-C354-923A-044E-FF3DC089E3C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257AC9D-3DB5-CE0A-3A78-C390B1B564AE}"/>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शुद्ध राष्ट्रीय उत्पाद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Net National Product)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बाजार मूल्य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Market Price)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उत्पादक लागत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Factor Cost)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बदलने के लिए क्या करना चाहिए?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अप्रत्यक्ष कर को जोड़ा जाना चाहिए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सब्सिडी को घटाना चाहिए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अप्रत्यक्ष कर – सब्सिडी) को घटाना चाहिए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अप्रत्यक्ष कर – सब्सिडी) को जोड़ना चाहिए</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1991 की नई आर्थिक नीति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NEP)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प्रमुख उद्देश्य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आयात प्रतिस्थापन पर ध्यान केंद्रित करना और एक बंद अर्थव्यवस्था बनाए रखना।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लाइसेंस नीति को समाप्त करना और निजी क्षेत्र की वृद्धि को बढ़ावा 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सरकारी नियंत्रण वाले उद्योगों को बढ़ावा देना और विदेशी निवेश को घटाना।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विदेशी पूंजी को प्रतिबंधित करना और वैश्विक प्रतिस्पर्धात्मकता को कम करना।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105. 'The General Theory of Employment, Interest and Money'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पुस्तक किसने लिखी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ऐडम स्मिथ</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डेविड रिकार्डो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जे.एम. कीन्स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मिल्टन फ्रीडमैन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06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नाबार्ड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NABARD)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बारे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स्थापना 1982 में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संपूर्ण ग्रामीण वित्तीय प्रणाली के समन्वय के लिए एक शिखर संस्था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107. GDP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डिफ्लेटर क्या मापता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वर्तमान मूल्य और स्थिर मूल्य पर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बीच अंतर।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आधार वर्ष और वर्तमान वर्ष के बीच मुद्रास्फीति के कारण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वृद्धि की मात्रा।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स्थिर मूल्य पर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संदर्भ में वर्तमान मूल्य पर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वर्तमान मूल्य पर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स्थिर मूल्य पर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विभाजित कर 100 से गुणा किया जाता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08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नौकरियों के संक्रमण के दौरान किस प्रकार की बेरोजगारी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संरचनात्मक बेरोजगारी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चक्रीय बेरोजगारी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घर्षणात्मक बेरोजगारी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a:latin typeface="Adobe Devanagari" panose="02040503050201020203" pitchFamily="18" charset="0"/>
                <a:ea typeface="Nirmala UI" panose="020B0502040204020203" pitchFamily="34" charset="0"/>
                <a:cs typeface="Adobe Devanagari" panose="02040503050201020203" pitchFamily="18" charset="0"/>
              </a:rPr>
              <a:t>छद्म बेरोजगारी</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EA0CF693-3685-7E5E-7342-542D8FB0AA7A}"/>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AA96D6E-B62E-E950-066C-14800DE59C32}"/>
              </a:ext>
            </a:extLst>
          </p:cNvPr>
          <p:cNvSpPr txBox="1"/>
          <p:nvPr/>
        </p:nvSpPr>
        <p:spPr>
          <a:xfrm>
            <a:off x="3471643" y="565635"/>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103. To convert Net National Product at Market Price (NNP at MP) to Net National Product at Factor Cost (NNP at FC), what has to be done?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Indirect tax has to be added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Subsidy has to be subtracted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(Indirect tax – subsidy) has to be subtracted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(Indirect tax – subsidy) has to be added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104. What were the key objectives of the New Economic Policy (NEP) of 1991?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Focusing on import substitution and maintaining a closed economy.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Dismantling the License Policy and facilitating private sector growth.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Promoting government-controlled industries and reducing foreign investment.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Restricting foreign capital and reducing global competitiveness.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105. Who wrote the book "The General Theory of Employment, Interest and Money"?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Adam Smith                (B) David Ricardo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J.M. Keynes	               (D) Milton Friedman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106. Consider the following statements regarding NABARD: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It was established in the year 1982.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It is an apex institution for coordinating the entire rural financial system.</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107. What does the GDP deflator measure?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difference between GDP at current prices and GDP at constant prices.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amount of increase in GDP due to inflation between the base year and the current year.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GDP at constant prices in relation to GDP at current prices.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GDP at current prices divided by the GDP at constant prices, multiplied by 100.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108. Which type of unemployment is associated with the transition of jobs?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Structural unemployment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Cyclical unemployment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Frictional unemployment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Disguised unemployment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035196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9FB96-7E2B-D34C-69BC-9B19C4B6A9E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6E059BB-2278-DDF7-AF31-AE94C4F80FE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3C89D8B-A979-C140-78DC-B42D9D40DCDE}"/>
              </a:ext>
            </a:extLst>
          </p:cNvPr>
          <p:cNvSpPr txBox="1"/>
          <p:nvPr/>
        </p:nvSpPr>
        <p:spPr>
          <a:xfrm>
            <a:off x="375499"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09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अशोक ने अपने शिलालेखों में मुख्य रूप से किस भाषा का उपयोग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संस्कृत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फारसी</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नहरों के बारे में जानकारी देने वाला पहला अभिलेख कौन 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नासिक अभिलेख</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हाथीगुम्फा अभिलेख</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जूनागढ़ अभिलेख</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प्रयाग स्तम्भलेख</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पुस्तकों का उनके लेखकों के साथ मिलान कीजिए: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पुस्तक</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लेखक</a:t>
            </a:r>
          </a:p>
          <a:p>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सौंदरानंद		1. कालिदास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कामसूत्र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दंडी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अभिज्ञानशाकुंतलम	3. अश्वघोष</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iv.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दसकुमारचरित		4. वात्सायन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दिये गए कूट का प्रयोग कर सही उत्तर चुनिए: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- 3, ii - 4, iii - 1, iv - 2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- 2, ii - 3, iii - 4, iv - 1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- 3, ii - 2, iii - 1, iv - 4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- 1, ii - 2, iii - 3, iv - 4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पाँचवीं सदी के तमिल महाकाव्य शिलप्पादिकारम में किस नदी की स्तुति की गई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गोदावरी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सरस्वती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राजा राममोहन राय ने 1821 ई. में कौन सा बांग्ला साप्ताहिक समाचार पत्र प्रकाशित किया, जिसका उद्देश्य सती प्रथा के उन्मूलन के लिए जनमत बनाना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मिरातुल-अखबार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संवाद कौमुदी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वेदांत कॉलेज पत्रिका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समाचार पत्र</a:t>
            </a:r>
          </a:p>
          <a:p>
            <a:endParaRPr lang="en-IN" sz="1200" b="1"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114. </a:t>
            </a:r>
            <a:r>
              <a:rPr lang="en-IN" sz="1200" b="1" dirty="0" err="1">
                <a:latin typeface="Adobe Devanagari" panose="02040503050201020203" pitchFamily="18" charset="0"/>
                <a:cs typeface="Adobe Devanagari" panose="02040503050201020203" pitchFamily="18" charset="0"/>
              </a:rPr>
              <a:t>यजुर्वेद</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के</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संदर्भ</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में</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निम्नलिखित</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में</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से</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कौन</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सा</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कथन</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सही</a:t>
            </a:r>
            <a:r>
              <a:rPr lang="en-IN" sz="1200" b="1" dirty="0">
                <a:latin typeface="Adobe Devanagari" panose="02040503050201020203" pitchFamily="18" charset="0"/>
                <a:cs typeface="Adobe Devanagari" panose="02040503050201020203" pitchFamily="18" charset="0"/>
              </a:rPr>
              <a:t> </a:t>
            </a:r>
            <a:r>
              <a:rPr lang="en-IN" sz="1200" b="1" dirty="0" err="1">
                <a:latin typeface="Adobe Devanagari" panose="02040503050201020203" pitchFamily="18" charset="0"/>
                <a:cs typeface="Adobe Devanagari" panose="02040503050201020203" pitchFamily="18" charset="0"/>
              </a:rPr>
              <a:t>है</a:t>
            </a:r>
            <a:r>
              <a:rPr lang="en-IN" sz="1200" b="1" dirty="0">
                <a:latin typeface="Adobe Devanagari" panose="02040503050201020203" pitchFamily="18" charset="0"/>
                <a:cs typeface="Adobe Devanagari" panose="02040503050201020203" pitchFamily="18" charset="0"/>
              </a:rPr>
              <a:t>?</a:t>
            </a:r>
            <a:endParaRPr lang="en-IN" sz="1200" dirty="0">
              <a:latin typeface="Adobe Devanagari" panose="02040503050201020203" pitchFamily="18" charset="0"/>
              <a:cs typeface="Adobe Devanagari" panose="02040503050201020203" pitchFamily="18" charset="0"/>
            </a:endParaRPr>
          </a:p>
          <a:p>
            <a:r>
              <a:rPr lang="en-IN" sz="1200" dirty="0">
                <a:latin typeface="Adobe Devanagari" panose="02040503050201020203" pitchFamily="18" charset="0"/>
                <a:cs typeface="Adobe Devanagari" panose="02040503050201020203" pitchFamily="18" charset="0"/>
              </a:rPr>
              <a:t>A) </a:t>
            </a:r>
            <a:r>
              <a:rPr lang="en-IN" sz="1200" dirty="0" err="1">
                <a:latin typeface="Adobe Devanagari" panose="02040503050201020203" pitchFamily="18" charset="0"/>
                <a:cs typeface="Adobe Devanagari" panose="02040503050201020203" pitchFamily="18" charset="0"/>
              </a:rPr>
              <a:t>यजुर्वेद</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एक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पुरोहितों</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लिए</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पुस्तिका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जिसमें</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वैदिक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बलियों</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प्रदर्शन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लिए</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मंत्रों</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और</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निर्देशों</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संग्रह</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होता</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p>
          <a:p>
            <a:r>
              <a:rPr lang="en-IN" sz="1200" dirty="0">
                <a:latin typeface="Adobe Devanagari" panose="02040503050201020203" pitchFamily="18" charset="0"/>
                <a:cs typeface="Adobe Devanagari" panose="02040503050201020203" pitchFamily="18" charset="0"/>
              </a:rPr>
              <a:t>B) </a:t>
            </a:r>
            <a:r>
              <a:rPr lang="en-IN" sz="1200" dirty="0" err="1">
                <a:latin typeface="Adobe Devanagari" panose="02040503050201020203" pitchFamily="18" charset="0"/>
                <a:cs typeface="Adobe Devanagari" panose="02040503050201020203" pitchFamily="18" charset="0"/>
              </a:rPr>
              <a:t>यजुर्वेद</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तीन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प्रमुख</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संस्करणों</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में</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बांटा</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गया</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शुक्ल</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कृष्ण</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और</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श्याम</a:t>
            </a:r>
            <a:r>
              <a:rPr lang="en-IN" sz="1200" dirty="0">
                <a:latin typeface="Adobe Devanagari" panose="02040503050201020203" pitchFamily="18" charset="0"/>
                <a:cs typeface="Adobe Devanagari" panose="02040503050201020203" pitchFamily="18" charset="0"/>
              </a:rPr>
              <a:t>।</a:t>
            </a:r>
            <a:br>
              <a:rPr lang="en-IN" sz="1200" dirty="0">
                <a:latin typeface="Adobe Devanagari" panose="02040503050201020203" pitchFamily="18" charset="0"/>
                <a:cs typeface="Adobe Devanagari" panose="02040503050201020203" pitchFamily="18" charset="0"/>
              </a:rPr>
            </a:br>
            <a:r>
              <a:rPr lang="en-IN" sz="1200" dirty="0">
                <a:latin typeface="Adobe Devanagari" panose="02040503050201020203" pitchFamily="18" charset="0"/>
                <a:cs typeface="Adobe Devanagari" panose="02040503050201020203" pitchFamily="18" charset="0"/>
              </a:rPr>
              <a:t>C) </a:t>
            </a:r>
            <a:r>
              <a:rPr lang="en-IN" sz="1200" dirty="0" err="1">
                <a:latin typeface="Adobe Devanagari" panose="02040503050201020203" pitchFamily="18" charset="0"/>
                <a:cs typeface="Adobe Devanagari" panose="02040503050201020203" pitchFamily="18" charset="0"/>
              </a:rPr>
              <a:t>यजुर्वेद</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में</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सोना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चांदी</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और</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तांबे</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जैसी</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धातुओं</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उल्लेख</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किया</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गया</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br>
              <a:rPr lang="en-IN" sz="1200" dirty="0">
                <a:latin typeface="Adobe Devanagari" panose="02040503050201020203" pitchFamily="18" charset="0"/>
                <a:cs typeface="Adobe Devanagari" panose="02040503050201020203" pitchFamily="18" charset="0"/>
              </a:rPr>
            </a:br>
            <a:r>
              <a:rPr lang="en-IN" sz="1200" dirty="0">
                <a:latin typeface="Adobe Devanagari" panose="02040503050201020203" pitchFamily="18" charset="0"/>
                <a:cs typeface="Adobe Devanagari" panose="02040503050201020203" pitchFamily="18" charset="0"/>
              </a:rPr>
              <a:t>D) </a:t>
            </a:r>
            <a:r>
              <a:rPr lang="en-IN" sz="1200" dirty="0" err="1">
                <a:latin typeface="Adobe Devanagari" panose="02040503050201020203" pitchFamily="18" charset="0"/>
                <a:cs typeface="Adobe Devanagari" panose="02040503050201020203" pitchFamily="18" charset="0"/>
              </a:rPr>
              <a:t>यजुर्वेद</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में</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कोई</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बलि</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अनुष्ठानों</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का</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उल्लेख</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नहीं</a:t>
            </a:r>
            <a:r>
              <a:rPr lang="en-IN" sz="1200" dirty="0">
                <a:latin typeface="Adobe Devanagari" panose="02040503050201020203" pitchFamily="18" charset="0"/>
                <a:cs typeface="Adobe Devanagari" panose="02040503050201020203" pitchFamily="18" charset="0"/>
              </a:rPr>
              <a:t> </a:t>
            </a:r>
            <a:r>
              <a:rPr lang="en-IN" sz="1200" dirty="0" err="1">
                <a:latin typeface="Adobe Devanagari" panose="02040503050201020203" pitchFamily="18" charset="0"/>
                <a:cs typeface="Adobe Devanagari" panose="02040503050201020203" pitchFamily="18" charset="0"/>
              </a:rPr>
              <a:t>है</a:t>
            </a:r>
            <a:r>
              <a:rPr lang="en-IN" sz="1200" dirty="0">
                <a:latin typeface="Adobe Devanagari" panose="02040503050201020203" pitchFamily="18" charset="0"/>
                <a:cs typeface="Adobe Devanagari" panose="02040503050201020203" pitchFamily="18" charset="0"/>
              </a:rPr>
              <a:t>।</a:t>
            </a:r>
          </a:p>
        </p:txBody>
      </p:sp>
      <p:sp>
        <p:nvSpPr>
          <p:cNvPr id="3" name="Rectangle 2">
            <a:extLst>
              <a:ext uri="{FF2B5EF4-FFF2-40B4-BE49-F238E27FC236}">
                <a16:creationId xmlns:a16="http://schemas.microsoft.com/office/drawing/2014/main" id="{11626E50-1700-F52F-050B-EE99AC5F110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35E9ACA-0A10-4A4B-4D1A-703973FB9050}"/>
              </a:ext>
            </a:extLst>
          </p:cNvPr>
          <p:cNvSpPr txBox="1"/>
          <p:nvPr/>
        </p:nvSpPr>
        <p:spPr>
          <a:xfrm>
            <a:off x="3471643" y="565635"/>
            <a:ext cx="3010858" cy="9402574"/>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109.Which language did Ashoka primarily use in his inscriptions?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Sanskrit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Prakrit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Pali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Persian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110. Which is the first inscription that provides information about canals?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Nasik inscription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Hathigumpha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inscription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Junagadh inscription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Prayag pillar inscription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111. Match the following books with their respective authors: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Books				Authors</a:t>
            </a:r>
          </a:p>
          <a:p>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Saundarananda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 Kalidasa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 Kamasutra		             2. Dandi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iii.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Abhijnanashakuntalam</a:t>
            </a:r>
            <a:r>
              <a:rPr lang="en-GB" sz="1100" dirty="0">
                <a:latin typeface="Adobe Devanagari" panose="02040503050201020203" pitchFamily="18" charset="0"/>
                <a:ea typeface="Nirmala UI" panose="020B0502040204020203" pitchFamily="34" charset="0"/>
                <a:cs typeface="Adobe Devanagari" panose="02040503050201020203" pitchFamily="18" charset="0"/>
              </a:rPr>
              <a:t>            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Ashvagosa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iv.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Dashakumaracharita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4. Vatsayana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option from the codes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- 3, ii - 4, iii - 1, iv - 2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- 2, ii - 3, iii - 4, iv - 1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- 3, ii - 2, iii - 1, iv - 4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- 1, ii - 2, iii - 3, iv - 4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112. Which river is praised in the Tamil epic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Silappadhikaram</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of the 5th century?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Kaveri                     (B) Godavari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Saraswati                (D) Ganga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113.Which Bengali weekly newspaper did Raja Ram Mohan Roy publish in 1821, with the objective of creating public opinion for the abolition of the Sati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Mirat-ul-Akhbar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Samvad</a:t>
            </a:r>
            <a:r>
              <a:rPr lang="en-GB" sz="1100" dirty="0">
                <a:latin typeface="Adobe Devanagari" panose="02040503050201020203" pitchFamily="18" charset="0"/>
                <a:ea typeface="Nirmala UI" panose="020B0502040204020203" pitchFamily="34" charset="0"/>
                <a:cs typeface="Adobe Devanagari" panose="02040503050201020203" pitchFamily="18" charset="0"/>
              </a:rPr>
              <a:t> Kaumudi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Vedanta College Journal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Indian Newspaper</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114. Which of the following statements is correct in the context of the Yajurveda?</a:t>
            </a:r>
          </a:p>
          <a:p>
            <a:r>
              <a:rPr lang="en-GB" sz="1100" dirty="0">
                <a:latin typeface="Adobe Devanagari" panose="02040503050201020203" pitchFamily="18" charset="0"/>
                <a:cs typeface="Adobe Devanagari" panose="02040503050201020203" pitchFamily="18" charset="0"/>
              </a:rPr>
              <a:t>A) The Yajurveda is a manual for priests, containing a collection of mantras and instructions for performing Vedic sacrifices.</a:t>
            </a:r>
          </a:p>
          <a:p>
            <a:r>
              <a:rPr lang="en-GB" sz="1100" dirty="0">
                <a:latin typeface="Adobe Devanagari" panose="02040503050201020203" pitchFamily="18" charset="0"/>
                <a:cs typeface="Adobe Devanagari" panose="02040503050201020203" pitchFamily="18" charset="0"/>
              </a:rPr>
              <a:t>B) The Yajurveda is divided into three major versions: Shukla, Krishna, and Shyam.</a:t>
            </a:r>
          </a:p>
          <a:p>
            <a:r>
              <a:rPr lang="en-GB" sz="1100" dirty="0">
                <a:latin typeface="Adobe Devanagari" panose="02040503050201020203" pitchFamily="18" charset="0"/>
                <a:cs typeface="Adobe Devanagari" panose="02040503050201020203" pitchFamily="18" charset="0"/>
              </a:rPr>
              <a:t>C) The Yajurveda mentions metals such as gold, silver, and copper.</a:t>
            </a:r>
          </a:p>
          <a:p>
            <a:r>
              <a:rPr lang="en-GB" sz="1100" dirty="0">
                <a:latin typeface="Adobe Devanagari" panose="02040503050201020203" pitchFamily="18" charset="0"/>
                <a:cs typeface="Adobe Devanagari" panose="02040503050201020203" pitchFamily="18" charset="0"/>
              </a:rPr>
              <a:t>D) The Yajurveda does not mention any sacrificial rituals.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848321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3167F-FB46-DD11-AA54-DE7E0CF6C32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758517B-D819-381B-72D0-DD487790382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0B21180-348D-2204-A56B-5DB5BD4C25E3}"/>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प्राचीन भारत के सोलह महाजनपदों की सूची निम्नलिखित में से किस ग्रंथ में दी गई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अंगुत्तरा निकाय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भगवती सूत्र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उपनिषद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दीघ निकाय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कूट से सही उत्तर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4</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शिला अभिलेखों को उनके विवरणों के साथ मिलाइए:</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शिला अभिलेख</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विवरण: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1.शिला अभिलेख 1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 बलि पर प्रतिबंध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2.शिला अभिलेख 4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 महामत्तों की नियुक्ति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3.शिला अभिलेख 5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अशोक की कंधमाल (कलिंग) पर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विजय का उल्लेख</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शिला अभिलेख 13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पशुओं के प्रति अहिंसा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नीचे दिए गए कूट का प्रयोग कर सही उत्तर चुनिए: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 4 2 3              B. 2 3 4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3 4 1 2              D. 2 1 4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सोहगौरा ताम्र पत्र अभिलेख में किसका उल्लेख किया गया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अकाल के समय अनाज संग्रह के लिए कोष्ठागारों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kosthagaras</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स्थापना।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मौर्यकाल में मंदिरों का निर्माण।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अशोक की कंधमाल (कलिंग) पर विजय।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चंद्रगुप्त मौर्य द्वारा नए प्रशासनिक प्रणाली का परिचय।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वेद साहित्य में बृहस्पति को किस रूप में पूजा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देवताओं के गुरु (गुरु) और पुरोहित (पुरोहित) के रूप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देवताओं के राजा के रूप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 और आकाशीय बिजली के देवता के रूप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ब्रह्मांड के सृष्टिकर्ता के रूप 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भारत की यात्रा करने वाले निम्नलिखित यात्रियों को उनके दौरे के कालक्रम में व्यवस्थित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फाहियान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इ-त्सिंग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मेगस्थनीज</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हुआन त्सांग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कूट का उपयोग कर सही उत्तर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4-3-2-1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3-1-4-2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3-2-1-4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1-2-3-4</a:t>
            </a:r>
          </a:p>
        </p:txBody>
      </p:sp>
      <p:sp>
        <p:nvSpPr>
          <p:cNvPr id="3" name="Rectangle 2">
            <a:extLst>
              <a:ext uri="{FF2B5EF4-FFF2-40B4-BE49-F238E27FC236}">
                <a16:creationId xmlns:a16="http://schemas.microsoft.com/office/drawing/2014/main" id="{6DA2C14C-44D1-E5E7-D32D-A95571510BC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DB9E5C4-9265-9EBD-CC8B-87132F1F3762}"/>
              </a:ext>
            </a:extLst>
          </p:cNvPr>
          <p:cNvSpPr txBox="1"/>
          <p:nvPr/>
        </p:nvSpPr>
        <p:spPr>
          <a:xfrm>
            <a:off x="3471643" y="565635"/>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115. The list of the sixteen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Mahajanapadas</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of ancient India is mentioned in which of the following texts?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Anguttara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Nikaya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Bhagavati Sutra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Upanishads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Digha Nikaya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from the code given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2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Only 3,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116. Match the following Major Rock Edicts with their descriptions: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Major Rock Edicts	         Descriptions: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Rock Edict I	   A) Prohibition of animal sacrifice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Rock Edict IV	   B) Appointment of Dhamma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Mahamattas</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Rock Edict V	 C) Mentions Ashoka’s victory over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Kalinga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Rock Edict XIII    D) Non-violence to animals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from the code given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4 2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3 4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3 4 1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 1 4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117. What does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Sohgaura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copper plate inscription mention?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establishment of granaries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kosthagaras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for famine relief.</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construction of temples during the Mauryan period.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victory of Ashoka over Kalinga.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introduction of a new administrative system by Chandragupta Maurya.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118. In Vedic literature, Brihaspati is revered 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preceptor (Guru) and priest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Purohita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of the gods.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king of gods.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god of rain and thunder.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creator of the universe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119.Arrange the following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travelers</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to India in chronological order of their visit: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Fa-Hien                     2. I-Tsing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Megasthenes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4.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Hieun</a:t>
            </a:r>
            <a:r>
              <a:rPr lang="en-GB" sz="1100" dirty="0">
                <a:latin typeface="Adobe Devanagari" panose="02040503050201020203" pitchFamily="18" charset="0"/>
                <a:ea typeface="Nirmala UI" panose="020B0502040204020203" pitchFamily="34" charset="0"/>
                <a:cs typeface="Adobe Devanagari" panose="02040503050201020203" pitchFamily="18" charset="0"/>
              </a:rPr>
              <a:t>-Tsang</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codes given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4-3-2-1                B. 3-1-4-2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3-2-1-4                D. 1-2-3-4</a:t>
            </a:r>
          </a:p>
        </p:txBody>
      </p:sp>
    </p:spTree>
    <p:extLst>
      <p:ext uri="{BB962C8B-B14F-4D97-AF65-F5344CB8AC3E}">
        <p14:creationId xmlns:p14="http://schemas.microsoft.com/office/powerpoint/2010/main" val="3869789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40982-E14B-7C1B-3D22-9F7AB0D4BDF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B00CA80-18AD-9026-1D50-EBC7724CEC6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EB30703-9A15-C212-41C2-CDEA6154F9A6}"/>
              </a:ext>
            </a:extLst>
          </p:cNvPr>
          <p:cNvSpPr txBox="1"/>
          <p:nvPr/>
        </p:nvSpPr>
        <p:spPr>
          <a:xfrm>
            <a:off x="375499" y="559229"/>
            <a:ext cx="3010858" cy="8771632"/>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"यह अफगानी तूफान की पूँछ थी" — यह प्रसिद्ध टिप्पणी किसने और किस ऐतिहासिक घटना के संदर्भ में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ऑकलैंड द्वारा पहले अफगान युद्ध की असफलता के बाद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डलहौजी द्वारा पंजाब विजय के समय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जनरल चार्ल्स नेपियर द्वारा 1843 ई. में सिंध विजय के बाद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वेलेजली द्वारा मैसूर युद्ध के बाद</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आयोगों को उनके द्वारा की गई सिफारिशों से मिलाइए: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आयोग</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सिफारिश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वुड्स डेस्पैच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विश्वविद्यालयों को स्वायत्तता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हंटर आयोग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प्राथमिक और माध्यमिक शिक्षा के लिए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संरचना और सुधार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रैले आयोग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शिक्षा को एक संविधान देना और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अंग्रेजी को शैक्षिक माध्यम बनाना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सैडलर विश्वविद्यालय आयोग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कलकत्ता विश्वविद्यालय की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स्थिति का मूल्यांकन और सुधार की सिफारिश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नीचे दिए गए कूट का प्रयोग कर सही उत्तर चुनिए: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A-3, B-2, C-1,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A-1, B-3, C-4, D-2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A-2, B-1,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A-3, B-4, C-2, D-1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रॉबर्ट क्लाइव बंगाल के प्रथम गवर्नर जनरल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विलियम बेंटिक भारत के प्रथम गवर्नर जनरल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कौन-सा/से कथन सत्य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3. ऑल इंडिया स्टेट पीपुल्स कॉन्फ्रेंस का गठन कब हुआ?</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1924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1926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1927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1929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निम्नलिखित में से प्राचीन भारत के शासनकाल के दौरान गौतम बुद्ध ने अपना पहला धर्मचक्र परिवर्तन निम्न में से कहां प्रारंभ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राजगृह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कुशीनगर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सारनाथ</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श्रावस्ती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अलाउद्दीन खिलजी का गुलाम सेनापति था जिसने देवगिरी के रामचंद्र के विरुद्ध युद्ध में उसकी सेनापति का नेतृत्व किया था?</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जफर खान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मलिक काफूर</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नुसरत खान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अमीर खुसरो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CFFE384A-53B0-1E29-3831-235CBE195DF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B28210C-5905-71FF-F853-313E0D7F9C2E}"/>
              </a:ext>
            </a:extLst>
          </p:cNvPr>
          <p:cNvSpPr txBox="1"/>
          <p:nvPr/>
        </p:nvSpPr>
        <p:spPr>
          <a:xfrm>
            <a:off x="3471643" y="565635"/>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120. "That was the tail of the Afghan storm" — This famous remark was made by whom and in reference to which historical event?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Lord Auckland after the failure of the First Afghan War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Lord Dalhousie during the Punjab conquest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General Charles Napier after the Sindh conquest in 1843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Lord Wellesley after the Mysore War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121. Match the following commissions with the recommendations they made: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Commissions	        Recommendation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Woods Dispatch              A) Giving autonomy to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universities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Hunter Commission	B) Structure and reforms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for primary and secondary education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Raleigh Commission      C) Giving a constitution to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Indian education and making  English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the medium of instruction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Saddle University Commission	 D) Evaluating the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status of Calcutta University and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recommending reforms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from the code given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A-3, B-2, C-1, D-4              B) A-1, B-3, C-4, D-2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A-2, B-1, C-3, D-4              D) A-3, B-4, C-2, D-1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122.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Robert Clive was the first Governor-General of Bengal.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William Bentinck was the first Governor-General of India.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123. When was the All India State People's Conference formed?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In 1924                 (b) In 1926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 1927                 (d) In 1929</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124. Where did Gautama Buddha begin his first turning of the Dharma wheel during ancient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Rajgriha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Kushinagar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Sarnath                   D) Shravasti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125. Who was the slave general of Alauddin Khilji who led the army against Ramachandra of Devagiri?</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Zafar Khan</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B) Malik Kafur</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C) Nusrat Khan</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D) Amir Khusro</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370202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239EC-AE74-9D91-1198-3005B0FB23C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5493A1E-D843-9340-26E2-42092B57041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DD3B784-4F93-4596-0799-EE347272A1E7}"/>
              </a:ext>
            </a:extLst>
          </p:cNvPr>
          <p:cNvSpPr txBox="1"/>
          <p:nvPr/>
        </p:nvSpPr>
        <p:spPr>
          <a:xfrm>
            <a:off x="375499" y="559229"/>
            <a:ext cx="3010858" cy="8586966"/>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 उनके द्वारा की गई संधियों से मिलाइए: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कर्नाटक युद्ध)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प्रथम कर्नाटक युद्ध (1746–48)	1.पेरिस की संधि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(1763)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द्वितीय कर्नाटक युद्ध (1749–54)	2.ऐक्स-ला-शेपेल की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 (1748)</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तृतीय कर्नाटक युद्ध (1756–63)	3.पांडिचेरी की संधि</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(1754)</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A-2, B-3, C-1                   (b) A-1, B-2, C-3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A-3, B-1, C-2                   (d) A-2, B-1, C-3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7. निम्नलिखित में से प्रसिद्ध "द बुद्धा एवं हिज धम्मा" पुस्तक के लेखक कौन हैं, जो 1957 में इसके लेखक की मृत्यु के बाद प्रकाशित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मोतीलाल नेहरू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भीमराव अंबेडकर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सुभाष चंद्र बोस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जवाहरलाल नेहरू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8. निम्नलिखित में से हाल ही में विकसित बिहार का पहला आर्टिफिशियल इंटेलिजेंस आधारित सुपर कंप्यूटर का नाम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वर्धमान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परम बुद्ध</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आर्यभट्ट</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9. निम्नलिखित में से किस सत्याग्रह आंदोलन में गांधीजी ने सीधे तौर पर भाग नहीं लिया?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राजकोट सत्याग्रह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असहयोग आंदोलन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खेड़ा सत्याग्रह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वायकोम सत्याग्रह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किस वर्ष सर्वप्रथम बिहार में भूमि सुधार और जमींदारी उन्मूलन का प्रयास किया गया?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1942                   B) 1948</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1945                   D) 1950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 2025 में बिहार के गणतंत्र दिवस की झांकी का मुख्य विषय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कृषिगत प्रगति को उजागर करना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आधुनिक बुनियादी ढांचे को प्रदर्शित करना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सांस्कृतिक उत्सवों का प्रदर्शन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मूर्ति विरासत को दर्शाना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बंगाल का विभाजन ब्रिटिश सरकार द्वारा कब औपचारिक रूप से लागू किया गया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अक्टूबर 1905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जुलाई 1905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अगस्त 1905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जनवरी 1905</a:t>
            </a:r>
          </a:p>
        </p:txBody>
      </p:sp>
      <p:sp>
        <p:nvSpPr>
          <p:cNvPr id="3" name="Rectangle 2">
            <a:extLst>
              <a:ext uri="{FF2B5EF4-FFF2-40B4-BE49-F238E27FC236}">
                <a16:creationId xmlns:a16="http://schemas.microsoft.com/office/drawing/2014/main" id="{48CDB027-A2D7-BBD3-91D6-C485A0AE93D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AA3C24D-C3E4-85FB-C2FB-6CBEB9670103}"/>
              </a:ext>
            </a:extLst>
          </p:cNvPr>
          <p:cNvSpPr txBox="1"/>
          <p:nvPr/>
        </p:nvSpPr>
        <p:spPr>
          <a:xfrm>
            <a:off x="3471643" y="565635"/>
            <a:ext cx="3010858" cy="8217634"/>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126. Match the following:</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Column I (Carnatic Wars)          Column II (Treaties)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First Carnatic War (1746–48)	 1. Treaty of Paris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(1763)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Second Carnatic War (1749–54)	  2. Treaty of Aix-</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la-Chapelle (1748)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Third Carnatic War (1756–63)	3. Treaty of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Pondicherry (1754)</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A-2, B-3, C-1                    (b) A-1, B-2, C-3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A-3, B-1, C-2                    (d) A-2, B-1, C-3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127.Who is the author of the famous book "The Buddha and His Dhamma," which was published after the author's death in 1957?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Motilal Nehru                     B) B.R. Ambedkar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Subhas Chandra Bose        D) Jawaharlal Nehru</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128. What is the name of the first AI-based supercomputer developed in Bihar recently?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Vardhman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Sumeida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Param Buddha       D) Aryabhata</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129. In which of the following Satyagraha movements did Gandhi not directly participate?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Rajkot Satyagraha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Non-Cooperation Movement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Kheda Satyagraha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Vaikom</a:t>
            </a:r>
            <a:r>
              <a:rPr lang="en-GB" sz="1100" dirty="0">
                <a:latin typeface="Adobe Devanagari" panose="02040503050201020203" pitchFamily="18" charset="0"/>
                <a:ea typeface="Nirmala UI" panose="020B0502040204020203" pitchFamily="34" charset="0"/>
                <a:cs typeface="Adobe Devanagari" panose="02040503050201020203" pitchFamily="18" charset="0"/>
              </a:rPr>
              <a:t> Satyagraha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130. In which year was the first attempt made for land reform and abolition of Zamindari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1942                  B) 1948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1945                  D) 1950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131. What was the main theme of Bihar's Republic Day tableau in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Highlighting Bihar's agricultural progress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Showcasing Bihar's modern infrastructure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Displaying Bihar's cultural festivals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Showcasing Bihar's sculpture heritage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132. When was the partition of Bengal officially implemented by the British government?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16 October 1905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19 July 1905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15 August 1905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January 1905</a:t>
            </a:r>
          </a:p>
        </p:txBody>
      </p:sp>
    </p:spTree>
    <p:extLst>
      <p:ext uri="{BB962C8B-B14F-4D97-AF65-F5344CB8AC3E}">
        <p14:creationId xmlns:p14="http://schemas.microsoft.com/office/powerpoint/2010/main" val="3797785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C12C7-B99E-7F6B-17C5-CF5F81A0E06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32F6498-5933-7739-3E72-47BD65E54B5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5953A85-23B9-44E8-6ED8-CE480B6BF0DD}"/>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चंपारण कृषि समिति (जिसे औपचारिक रूप से चंपारण कृषि जांच समिति कहा जाता है) की अध्यक्षता किसने की थी और इसमें कौन-कौन से प्रमुख सदस्य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अध्यक्षता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F.G. Sly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की थी, और महात्मा गांधी और हरिहर प्रसाद नारायण सिंह इसके सदस्य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अध्यक्षता महात्मा गांधी ने की थी, 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F.G. Sly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हरिहर प्रसाद नारायण सिंह इसके सदस्य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अध्यक्षता हरिहर प्रसाद नारायण सिंह ने की थी, और महात्मा गांधी 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F.G. Sly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सदस्य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अध्यक्षता महात्मा गांधी ने की थी, 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F.G. Sly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राजेंद्र प्रसाद इसके सदस्य थे।</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निम्नलिखित मे से किसने 1920 के दशक में आत्म-सम्मान आंदोलन का नेतृत्व किया, जिसमें मंदिरों में जाति आधारित प्रतिबंधों को हटाने की मांग की गई?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 नारायण 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सहादरण अय्यपन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ई.वी. रामास्वामी नायकर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 बी.आर. आंबेडकर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कौन-सी घटना/तथ्य लॉर्ड कर्जन के वायसराय के रूप में कार्यकाल के दौरान घटित नहीं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पुणे के नाटु बंधुओं को बिना मुकदमा चलाए देश से निर्वासित कर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ऑफिसियल सिक्रेट एक्ट में संशोधन कर उसे पुनः नए रूप में लागू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विश्वविद्यालय अधिनियम लागू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कलकत्ता कॉरपोरेशन एक्ट द्वारा कलकत्ता निगम के सदस्यों की संख्या में कमी कर देना।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6. ‘सरकार के सीमित संसाधनों के मद्देनजर पाश्चात्य विज्ञान एवं साहित्य की शिक्षा के लिए माध्यम के रूप में अंग्रेजी भाषा ही सर्वोत्तम हैं।’ उपरोक्त वक्तव्य का स्रोत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चार्टर एक्ट, 1813 ई०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मैकाले का स्मरण पत्र, 1835</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चार्ल्स वुड का डिस्पैच, 1854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 नीति पर सरकारी प्रस्ताव, 1913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7. गांधी जी द्वारा फरवरी 1922 ई० में असहयोग आंदोलन वापस लेने का निम्नलिखित में से कौन-सा कारण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चौरी-चौरा नामक स्थान पर आंदोलन का हिंसक हो 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आंदोलन को चले हुए लगभग दो साल हो गए और आंदोलन धीरे-धीरे उबाऊ होने लगा।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 दौरान खिलाफत का मुद्दा अप्रसांगिक हो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0BBC1FDD-16C0-2AA6-C329-9B72F0B931A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A040DB4-3A59-E34C-37CC-B8BF8DC82500}"/>
              </a:ext>
            </a:extLst>
          </p:cNvPr>
          <p:cNvSpPr txBox="1"/>
          <p:nvPr/>
        </p:nvSpPr>
        <p:spPr>
          <a:xfrm>
            <a:off x="3471643" y="565635"/>
            <a:ext cx="3010858" cy="8556188"/>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133. Who chaired the Champaran Agrarian Committee, and who were the key members included in 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Chaired by F.G. Sly, with Mahatma Gandhi and Harihar Prasad Narayan Singh as members.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Chaired by Mahatma Gandhi, with F.G. Sly and Harihar Prasad Narayan Singh as members.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Chaired by Harihar Prasad Narayan Singh, with Mahatma Gandhi and F.G. Sly as members.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Chaired by Mahatma Gandhi, with F.G. Sly and Rajendra Prasad as members.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134. Who led the Self-Respect Movement in the 1920s, advocating for the removal of caste-based restrictions in temples?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Sree Narayana Guru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Sahadaran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Ayyappan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E.V. Ramaswamy Naicker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Dr. B.R. Ambedkar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135. Which of the following events/facts did not occur during Lord Curzon's tenure as Viceroy?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Deportation of the Nattu brothers of Pune without trial.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Amendment of the Official Secrets Act and its re-enactment.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Enactment of the Indian Universities Act.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Reduction of the number of members of the Calcutta Corporation by the Calcutta Corporation Act.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136. ‘In view of the limited resources of the government, the English language is the best medium for imparting education in Western science and literature.’ The source of the above statement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Charter Act, 1813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Lord Macaulay’s Minute, 1835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Charles Wood’s Dispatch, 1854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Government Proposal on Education Policy, 1913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137. What was the reason for Mahatma Gandhi to call off the Non-Cooperation Movement in February 1922?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movement turned violent at Chauri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Chaura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movement had been going on for almost two years and was becoming boring.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Khilafat issue had become irrelevant at that time.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123258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6659-2461-0B09-7AB4-C6ACC78A81F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0AAB7F2-8D35-7BBF-5FC5-45EE0674499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D1D572D-51DA-0773-7CC1-D131A192FDD4}"/>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8. निम्नलिखित में से कौन-सा तत्व साइमन कमीशन की अनुशंसा में शामिल नहीं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 में उत्तरदायी सरकार की स्थापना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केन्द्रीय विधानमंडल का पुनर्गठन किया 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 में उत्तरदायी सरकार का गठन किया 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 की कानून तथा व्यवस्था प्रांतों में निहित किया जाए</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9. 1946 में कैबिनेट मिशन के दौरान निम्नलिखित ब्रिटिश अधिकारियों को उनके संबंधित पदों से मिलाएं: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पैथिक लॉरेंस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मिशन के अध्यक्ष (भारत के लिए राज्य सचिव)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स्टैफ़ोर्ड क्रिप्स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व्यापार बोर्ड के अध्यक्ष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अलेक्जेंडर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एडमिरल्टी के प्रथम लॉर्ड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1-A, 2-B, 3-C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1-B, 2-A, 3-C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1-C, 2-A, 3-B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1-A, 2-C, 3-B</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घटनाएं महात्मा गांधी के दक्षिण अफ्रीका में संघर्ष 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1893 ई. में व्यापारी दादा अब्दुल्ला द्वारा महात्मा गांधी को बैरिस्टर के रूप में दक्षिण अफ्रीका बुलाया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गांधी जी को रंगभेद के कारण 1900 ई. में मेरिन्सबर्ग रेलवे स्टेशन पर ट्रेन से बाहर उतार दिया गया।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एक पासे के अलग-अलग फलकों पर छः संख्याएँ 21, 22, 23, 24, 25 और 26 लिखी हैं। इस पासे की तीन स्थितियाँ चित्र में दर्शाई गई हैं। 24 के विपरीत फलक पर संख्या ज्ञात कीजिए।</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(A) 26                  (B) 25 </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(C) 22                  (D) 21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दी गई आकृति में कितने त्रिभुज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(A) 21             (B) 20 </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(C) 18             (D) 19</a:t>
            </a:r>
          </a:p>
        </p:txBody>
      </p:sp>
      <p:sp>
        <p:nvSpPr>
          <p:cNvPr id="3" name="Rectangle 2">
            <a:extLst>
              <a:ext uri="{FF2B5EF4-FFF2-40B4-BE49-F238E27FC236}">
                <a16:creationId xmlns:a16="http://schemas.microsoft.com/office/drawing/2014/main" id="{2B90CAD0-F934-310D-B9AC-865335C34E3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D153F54-F14E-4498-4D2C-20940B5A5B19}"/>
              </a:ext>
            </a:extLst>
          </p:cNvPr>
          <p:cNvSpPr txBox="1"/>
          <p:nvPr/>
        </p:nvSpPr>
        <p:spPr>
          <a:xfrm>
            <a:off x="3471643" y="565635"/>
            <a:ext cx="3010858"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138. Which of the following was not included in the recommendations of the Simon Commission?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Establishment of responsible government in provinces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Reorganization of the central legislature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Formation of a responsible government at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center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Entrusting law and order matters to the provinces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139. Match the following British officials with their respective positions during the Cabinet Mission in 1946: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Pathick</a:t>
            </a:r>
            <a:r>
              <a:rPr lang="en-GB" sz="1100" dirty="0">
                <a:latin typeface="Adobe Devanagari" panose="02040503050201020203" pitchFamily="18" charset="0"/>
                <a:ea typeface="Nirmala UI" panose="020B0502040204020203" pitchFamily="34" charset="0"/>
                <a:cs typeface="Adobe Devanagari" panose="02040503050201020203" pitchFamily="18" charset="0"/>
              </a:rPr>
              <a:t> Lawrence - A. Mission Chairman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(Secretary of State for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Stafford Cripps - B. President of the Board of Trade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A.V. Alexander - C. First Lord of the Admiralty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1-A, 2-B, 3-C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1-B, 2-A, 3-C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1-C, 2-A, 3-B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1-A, 2-C, 3-B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140. Which of the following events are related to Mahatma Gandhi's struggle in South Africa?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In 1893, businessman Dada Abdullah called Mahatma Gandhi to South Africa as a barrister.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Gandhi was thrown out of a train at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Merinsburg</a:t>
            </a:r>
            <a:r>
              <a:rPr lang="en-GB" sz="1100" dirty="0">
                <a:latin typeface="Adobe Devanagari" panose="02040503050201020203" pitchFamily="18" charset="0"/>
                <a:ea typeface="Nirmala UI" panose="020B0502040204020203" pitchFamily="34" charset="0"/>
                <a:cs typeface="Adobe Devanagari" panose="02040503050201020203" pitchFamily="18" charset="0"/>
              </a:rPr>
              <a:t> railway station due to racial discrimination in 1900.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of the above              (d)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141. A die has six faces with the numbers 21, 22, 23, 24, 25, and 26 written on them. Three positions of this die are shown in the image. Find the number on the face opposite to 24.</a:t>
            </a: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(A) 26                (B) 25 </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(C) 22                 (D) 21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142. How many triangles are there in the given figure?</a:t>
            </a: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(A) 21             (B) 20 </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(C) 18             (D) 19</a:t>
            </a:r>
          </a:p>
        </p:txBody>
      </p:sp>
      <p:pic>
        <p:nvPicPr>
          <p:cNvPr id="4" name="image9.png">
            <a:extLst>
              <a:ext uri="{FF2B5EF4-FFF2-40B4-BE49-F238E27FC236}">
                <a16:creationId xmlns:a16="http://schemas.microsoft.com/office/drawing/2014/main" id="{2476D390-A9FF-A42A-7B63-65E25788857C}"/>
              </a:ext>
            </a:extLst>
          </p:cNvPr>
          <p:cNvPicPr/>
          <p:nvPr/>
        </p:nvPicPr>
        <p:blipFill>
          <a:blip r:embed="rId2"/>
          <a:srcRect/>
          <a:stretch>
            <a:fillRect/>
          </a:stretch>
        </p:blipFill>
        <p:spPr>
          <a:xfrm>
            <a:off x="727760" y="6438352"/>
            <a:ext cx="1672541" cy="516832"/>
          </a:xfrm>
          <a:prstGeom prst="rect">
            <a:avLst/>
          </a:prstGeom>
          <a:ln/>
        </p:spPr>
      </p:pic>
      <p:pic>
        <p:nvPicPr>
          <p:cNvPr id="5" name="image9.png">
            <a:extLst>
              <a:ext uri="{FF2B5EF4-FFF2-40B4-BE49-F238E27FC236}">
                <a16:creationId xmlns:a16="http://schemas.microsoft.com/office/drawing/2014/main" id="{F2840DC9-9C1A-6F80-ECED-FD72408EB936}"/>
              </a:ext>
            </a:extLst>
          </p:cNvPr>
          <p:cNvPicPr/>
          <p:nvPr/>
        </p:nvPicPr>
        <p:blipFill>
          <a:blip r:embed="rId2"/>
          <a:srcRect/>
          <a:stretch>
            <a:fillRect/>
          </a:stretch>
        </p:blipFill>
        <p:spPr>
          <a:xfrm>
            <a:off x="4152900" y="6696768"/>
            <a:ext cx="1636867" cy="504132"/>
          </a:xfrm>
          <a:prstGeom prst="rect">
            <a:avLst/>
          </a:prstGeom>
          <a:ln/>
        </p:spPr>
      </p:pic>
      <p:pic>
        <p:nvPicPr>
          <p:cNvPr id="7" name="image2.png">
            <a:extLst>
              <a:ext uri="{FF2B5EF4-FFF2-40B4-BE49-F238E27FC236}">
                <a16:creationId xmlns:a16="http://schemas.microsoft.com/office/drawing/2014/main" id="{A08ED3DE-3BE9-7F85-4CED-45C0100F43EF}"/>
              </a:ext>
            </a:extLst>
          </p:cNvPr>
          <p:cNvPicPr/>
          <p:nvPr/>
        </p:nvPicPr>
        <p:blipFill>
          <a:blip r:embed="rId3"/>
          <a:srcRect/>
          <a:stretch>
            <a:fillRect/>
          </a:stretch>
        </p:blipFill>
        <p:spPr>
          <a:xfrm>
            <a:off x="1024280" y="7992927"/>
            <a:ext cx="1020233" cy="848189"/>
          </a:xfrm>
          <a:prstGeom prst="rect">
            <a:avLst/>
          </a:prstGeom>
          <a:ln/>
        </p:spPr>
      </p:pic>
      <p:pic>
        <p:nvPicPr>
          <p:cNvPr id="8" name="image2.png">
            <a:extLst>
              <a:ext uri="{FF2B5EF4-FFF2-40B4-BE49-F238E27FC236}">
                <a16:creationId xmlns:a16="http://schemas.microsoft.com/office/drawing/2014/main" id="{DE610920-8F56-03FF-2D74-AF28E5719D21}"/>
              </a:ext>
            </a:extLst>
          </p:cNvPr>
          <p:cNvPicPr/>
          <p:nvPr/>
        </p:nvPicPr>
        <p:blipFill>
          <a:blip r:embed="rId3"/>
          <a:srcRect/>
          <a:stretch>
            <a:fillRect/>
          </a:stretch>
        </p:blipFill>
        <p:spPr>
          <a:xfrm>
            <a:off x="4152900" y="8069127"/>
            <a:ext cx="1020233" cy="848189"/>
          </a:xfrm>
          <a:prstGeom prst="rect">
            <a:avLst/>
          </a:prstGeom>
          <a:ln/>
        </p:spPr>
      </p:pic>
    </p:spTree>
    <p:extLst>
      <p:ext uri="{BB962C8B-B14F-4D97-AF65-F5344CB8AC3E}">
        <p14:creationId xmlns:p14="http://schemas.microsoft.com/office/powerpoint/2010/main" val="3146397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6DF70-3F5B-428B-3290-952AF6B54C9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5927EB8-1F69-8E90-1C0D-418B9EECE7A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E8A43A4-CBA2-DB44-2282-12740D7B768B}"/>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निश्चित कोड भाषा 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what where how’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aa dd ff’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रूप में लिखा जाता है;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where there that’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dd </a:t>
            </a:r>
            <a:r>
              <a:rPr lang="en-IN" sz="1200" b="1" dirty="0" err="1">
                <a:latin typeface="Adobe Devanagari" panose="02040503050201020203" pitchFamily="18" charset="0"/>
                <a:ea typeface="Nirmala UI" panose="020B0502040204020203" pitchFamily="34" charset="0"/>
                <a:cs typeface="Adobe Devanagari" panose="02040503050201020203" pitchFamily="18" charset="0"/>
              </a:rPr>
              <a:t>zz</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pp’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रूप में लिखा जाता है और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which what here’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ff kk </a:t>
            </a:r>
            <a:r>
              <a:rPr lang="en-IN" sz="1200" b="1" dirty="0" err="1">
                <a:latin typeface="Adobe Devanagari" panose="02040503050201020203" pitchFamily="18" charset="0"/>
                <a:ea typeface="Nirmala UI" panose="020B0502040204020203" pitchFamily="34" charset="0"/>
                <a:cs typeface="Adobe Devanagari" panose="02040503050201020203" pitchFamily="18" charset="0"/>
              </a:rPr>
              <a:t>ll</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रूप में लिखा जाता है। उस भाषा 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how’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कैसे लिखा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kk</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zz</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ff</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तीन कथन दिए गए हैं, जिनके बाद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क्रमांकित तीन निष्कर्ष दिए गए हैं। कथनों को सत्य मानते हुए, भले ही वे सामान्य रूप से ज्ञात तथ्यों से भिन्न प्रतीत होते हों, निर्णय लें कि कौन सा निष्कर्ष कथनों का तार्किक रूप से अनुसरण करता है।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कथन: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कुछ आँसू बूँदें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कुछ बूँदें धाराएँ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धाराएँ नदियाँ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निष्कर्ष:</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आँसू कभी भी नदियाँ नहीं हो सकते।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कुछ बूँदें नदियाँ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आँसू का धारा होना एक संभावना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निष्कर्ष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अनुसरण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निष्कर्ष अनुसरण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निष्कर्ष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अनुसरण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निष्कर्ष अनुसरण करते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 पद दी गई श्रृंखला में प्रश्न चिह्न (?) को प्रतिस्थापित करेगा?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YZUW, ?, QTQU, MQOT, INMS</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UWSV</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UWVS</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USWV</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WUSV</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समीकरण में ‘?’ के स्थान पर क्या आएगा, यदि ‘+’ और ‘–’ को परस्पर बदल दिया जाए तथा ‘×’ और ‘÷’ को परस्पर बदल दिया जाए? 5 – 4 ÷ 9 + 80 × 10 =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31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33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35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30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k'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मान हो सकता है ताकि संख्या 217924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k 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विभाज्य हो?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2                     (B) 6</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0                     (D) 4</a:t>
            </a:r>
          </a:p>
        </p:txBody>
      </p:sp>
      <p:sp>
        <p:nvSpPr>
          <p:cNvPr id="3" name="Rectangle 2">
            <a:extLst>
              <a:ext uri="{FF2B5EF4-FFF2-40B4-BE49-F238E27FC236}">
                <a16:creationId xmlns:a16="http://schemas.microsoft.com/office/drawing/2014/main" id="{D63773A4-DDBC-2CFA-0D54-429F7B4E382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634301F-5829-FADE-8942-D3CEFED1FFB0}"/>
              </a:ext>
            </a:extLst>
          </p:cNvPr>
          <p:cNvSpPr txBox="1"/>
          <p:nvPr/>
        </p:nvSpPr>
        <p:spPr>
          <a:xfrm>
            <a:off x="3471643" y="565635"/>
            <a:ext cx="3010858" cy="8894743"/>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143. In a certain code language, 'what where how' is written as 'aa dd ff'; 'where there that' is written as 'dd </a:t>
            </a:r>
            <a:r>
              <a:rPr lang="en-GB" sz="1100" b="1" dirty="0" err="1">
                <a:latin typeface="Adobe Devanagari" panose="02040503050201020203" pitchFamily="18" charset="0"/>
                <a:cs typeface="Adobe Devanagari" panose="02040503050201020203" pitchFamily="18" charset="0"/>
              </a:rPr>
              <a:t>zz</a:t>
            </a:r>
            <a:r>
              <a:rPr lang="en-GB" sz="1100" b="1" dirty="0">
                <a:latin typeface="Adobe Devanagari" panose="02040503050201020203" pitchFamily="18" charset="0"/>
                <a:cs typeface="Adobe Devanagari" panose="02040503050201020203" pitchFamily="18" charset="0"/>
              </a:rPr>
              <a:t> pp' and 'which what here' is written as 'ff kk </a:t>
            </a:r>
            <a:r>
              <a:rPr lang="en-GB" sz="1100" b="1" dirty="0" err="1">
                <a:latin typeface="Adobe Devanagari" panose="02040503050201020203" pitchFamily="18" charset="0"/>
                <a:cs typeface="Adobe Devanagari" panose="02040503050201020203" pitchFamily="18" charset="0"/>
              </a:rPr>
              <a:t>ll</a:t>
            </a:r>
            <a:r>
              <a:rPr lang="en-GB" sz="1100" b="1" dirty="0">
                <a:latin typeface="Adobe Devanagari" panose="02040503050201020203" pitchFamily="18" charset="0"/>
                <a:cs typeface="Adobe Devanagari" panose="02040503050201020203" pitchFamily="18" charset="0"/>
              </a:rPr>
              <a:t>'. How is 'how' written in that language?</a:t>
            </a:r>
          </a:p>
          <a:p>
            <a:r>
              <a:rPr lang="en-GB" sz="1100" dirty="0">
                <a:latin typeface="Adobe Devanagari" panose="02040503050201020203" pitchFamily="18" charset="0"/>
                <a:cs typeface="Adobe Devanagari" panose="02040503050201020203" pitchFamily="18" charset="0"/>
              </a:rPr>
              <a:t>(A) aa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kk</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zz</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ff</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144. Three statements are given, followed by three conclusions </a:t>
            </a:r>
            <a:r>
              <a:rPr lang="en-GB" sz="1100" b="1" dirty="0" err="1">
                <a:latin typeface="Adobe Devanagari" panose="02040503050201020203" pitchFamily="18" charset="0"/>
                <a:cs typeface="Adobe Devanagari" panose="02040503050201020203" pitchFamily="18" charset="0"/>
              </a:rPr>
              <a:t>labeled</a:t>
            </a:r>
            <a:r>
              <a:rPr lang="en-GB" sz="1100" b="1" dirty="0">
                <a:latin typeface="Adobe Devanagari" panose="02040503050201020203" pitchFamily="18" charset="0"/>
                <a:cs typeface="Adobe Devanagari" panose="02040503050201020203" pitchFamily="18" charset="0"/>
              </a:rPr>
              <a:t> I, II, and III. Considering the statements to be true, even if they seem different from commonly known facts, decide which conclusion logically follows from the statements.</a:t>
            </a:r>
          </a:p>
          <a:p>
            <a:r>
              <a:rPr lang="en-GB" sz="1100" b="1" dirty="0">
                <a:latin typeface="Adobe Devanagari" panose="02040503050201020203" pitchFamily="18" charset="0"/>
                <a:cs typeface="Adobe Devanagari" panose="02040503050201020203" pitchFamily="18" charset="0"/>
              </a:rPr>
              <a:t>Statements:</a:t>
            </a:r>
          </a:p>
          <a:p>
            <a:r>
              <a:rPr lang="en-GB" sz="1100" dirty="0">
                <a:latin typeface="Adobe Devanagari" panose="02040503050201020203" pitchFamily="18" charset="0"/>
                <a:cs typeface="Adobe Devanagari" panose="02040503050201020203" pitchFamily="18" charset="0"/>
              </a:rPr>
              <a:t>Some tears are droplets.</a:t>
            </a:r>
          </a:p>
          <a:p>
            <a:r>
              <a:rPr lang="en-GB" sz="1100" dirty="0">
                <a:latin typeface="Adobe Devanagari" panose="02040503050201020203" pitchFamily="18" charset="0"/>
                <a:cs typeface="Adobe Devanagari" panose="02040503050201020203" pitchFamily="18" charset="0"/>
              </a:rPr>
              <a:t>Some droplets are streams.</a:t>
            </a:r>
          </a:p>
          <a:p>
            <a:r>
              <a:rPr lang="en-GB" sz="1100" dirty="0">
                <a:latin typeface="Adobe Devanagari" panose="02040503050201020203" pitchFamily="18" charset="0"/>
                <a:cs typeface="Adobe Devanagari" panose="02040503050201020203" pitchFamily="18" charset="0"/>
              </a:rPr>
              <a:t>All streams are rivers.</a:t>
            </a:r>
          </a:p>
          <a:p>
            <a:r>
              <a:rPr lang="en-GB" sz="1100" b="1" dirty="0">
                <a:latin typeface="Adobe Devanagari" panose="02040503050201020203" pitchFamily="18" charset="0"/>
                <a:cs typeface="Adobe Devanagari" panose="02040503050201020203" pitchFamily="18" charset="0"/>
              </a:rPr>
              <a:t>Conclusions: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 All tears can never be rivers.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II. Some droplets are rivers.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III. All tears possibly being streams is a possibility.</a:t>
            </a:r>
          </a:p>
          <a:p>
            <a:r>
              <a:rPr lang="en-GB" sz="1100" dirty="0">
                <a:latin typeface="Adobe Devanagari" panose="02040503050201020203" pitchFamily="18" charset="0"/>
                <a:cs typeface="Adobe Devanagari" panose="02040503050201020203" pitchFamily="18" charset="0"/>
              </a:rPr>
              <a:t>(A) Only conclusion I follows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Both conclusions II and III follow</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Only conclusion III follows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Both conclusions I and II follow</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145. Which of the following terms will replace the question mark (?) in the given series? YZUW, ?, QTQU, MQOT, INMS</a:t>
            </a:r>
          </a:p>
          <a:p>
            <a:r>
              <a:rPr lang="en-GB" sz="1100" dirty="0">
                <a:latin typeface="Adobe Devanagari" panose="02040503050201020203" pitchFamily="18" charset="0"/>
                <a:cs typeface="Adobe Devanagari" panose="02040503050201020203" pitchFamily="18" charset="0"/>
              </a:rPr>
              <a:t>(A) UWSV</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UWVS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USWV</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WUSV</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146. What will replace the '?' in the following equation if the '+' and '–' signs are interchanged and the '×' and '÷' signs are interchanged?</a:t>
            </a:r>
          </a:p>
          <a:p>
            <a:r>
              <a:rPr lang="en-GB" sz="1100" b="1" dirty="0">
                <a:latin typeface="Adobe Devanagari" panose="02040503050201020203" pitchFamily="18" charset="0"/>
                <a:cs typeface="Adobe Devanagari" panose="02040503050201020203" pitchFamily="18" charset="0"/>
              </a:rPr>
              <a:t>5 – 4 ÷ 9 + 80 × 10 = ?</a:t>
            </a:r>
          </a:p>
          <a:p>
            <a:r>
              <a:rPr lang="en-GB" sz="1100" dirty="0">
                <a:latin typeface="Adobe Devanagari" panose="02040503050201020203" pitchFamily="18" charset="0"/>
                <a:cs typeface="Adobe Devanagari" panose="02040503050201020203" pitchFamily="18" charset="0"/>
              </a:rPr>
              <a:t>(A) 31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33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35</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30</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147. Which of the following values of 'k' will make the number 217924k6 divisible by 6?</a:t>
            </a:r>
          </a:p>
          <a:p>
            <a:r>
              <a:rPr lang="en-GB" sz="1100" dirty="0">
                <a:latin typeface="Adobe Devanagari" panose="02040503050201020203" pitchFamily="18" charset="0"/>
                <a:cs typeface="Adobe Devanagari" panose="02040503050201020203" pitchFamily="18" charset="0"/>
              </a:rPr>
              <a:t>(A)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6</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0</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4</a:t>
            </a:r>
          </a:p>
        </p:txBody>
      </p:sp>
    </p:spTree>
    <p:extLst>
      <p:ext uri="{BB962C8B-B14F-4D97-AF65-F5344CB8AC3E}">
        <p14:creationId xmlns:p14="http://schemas.microsoft.com/office/powerpoint/2010/main" val="2739036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EA610-0576-5885-4E09-4C066ABDA4D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9D8B798-FDC8-4FD9-E866-08B6B77394B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9CBE5CE-0DB1-6F97-23DD-55D9F91D9DAE}"/>
              </a:ext>
            </a:extLst>
          </p:cNvPr>
          <p:cNvSpPr txBox="1"/>
          <p:nvPr/>
        </p:nvSpPr>
        <p:spPr>
          <a:xfrm>
            <a:off x="375499" y="559229"/>
            <a:ext cx="3010858" cy="378565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यदि किसी समबाहु त्रिभुज की दो भुजाओं का योग 16 सेमी है, तो तीसरी भुजा ज्ञात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नहीं पाया जा सकता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वह समूह चुनें जो अन्य से अलग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17, 37, 47, 97</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31, 41, 53, 67</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71, 73, 79, 83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83, 89, 91, 97</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150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85 × 87 × 89 × 91 × 95 × 96 को 100 से विभाजित करने पर शेषफल क्या होगा?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0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4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E2FE61A2-4B57-86C6-5CCF-7F204759358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2CCE628-A542-2FD2-4017-4A0B5259857D}"/>
              </a:ext>
            </a:extLst>
          </p:cNvPr>
          <p:cNvSpPr txBox="1"/>
          <p:nvPr/>
        </p:nvSpPr>
        <p:spPr>
          <a:xfrm>
            <a:off x="3471643" y="565635"/>
            <a:ext cx="3010858" cy="3647152"/>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148. If the sum of two sides of an equilateral triangle is 16 cm, what is the length of the third side?</a:t>
            </a:r>
          </a:p>
          <a:p>
            <a:r>
              <a:rPr lang="en-GB" sz="1100" dirty="0">
                <a:latin typeface="Adobe Devanagari" panose="02040503050201020203" pitchFamily="18" charset="0"/>
                <a:cs typeface="Adobe Devanagari" panose="02040503050201020203" pitchFamily="18" charset="0"/>
              </a:rPr>
              <a:t>(A) Cannot be determined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16 cm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4 cm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8 cm</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149. Choose the group that is different from the others:</a:t>
            </a:r>
          </a:p>
          <a:p>
            <a:r>
              <a:rPr lang="en-GB" sz="1100" dirty="0">
                <a:latin typeface="Adobe Devanagari" panose="02040503050201020203" pitchFamily="18" charset="0"/>
                <a:cs typeface="Adobe Devanagari" panose="02040503050201020203" pitchFamily="18" charset="0"/>
              </a:rPr>
              <a:t>(A) 17, 37, 47, 97</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31, 41, 53, 67</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71, 73, 79, 83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83, 89, 91, 97</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150. What will be the remainder when 85 × 87 × 89 × 91 × 95 × 96 is divided by 100?</a:t>
            </a:r>
          </a:p>
          <a:p>
            <a:r>
              <a:rPr lang="en-GB" sz="1100" dirty="0">
                <a:latin typeface="Adobe Devanagari" panose="02040503050201020203" pitchFamily="18" charset="0"/>
                <a:cs typeface="Adobe Devanagari" panose="02040503050201020203" pitchFamily="18" charset="0"/>
              </a:rPr>
              <a:t>(A) 0</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4</a:t>
            </a:r>
          </a:p>
          <a:p>
            <a:endParaRPr lang="en-GB" sz="11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4195265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31</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3234013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28327</TotalTime>
  <Words>18771</Words>
  <Application>Microsoft Office PowerPoint</Application>
  <PresentationFormat>A4 Paper (210x297 mm)</PresentationFormat>
  <Paragraphs>1986</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Adobe Devanagari</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1802</cp:revision>
  <dcterms:created xsi:type="dcterms:W3CDTF">2024-10-24T08:06:48Z</dcterms:created>
  <dcterms:modified xsi:type="dcterms:W3CDTF">2025-08-19T14:52:19Z</dcterms:modified>
</cp:coreProperties>
</file>