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9"/>
  </p:notesMasterIdLst>
  <p:sldIdLst>
    <p:sldId id="643" r:id="rId2"/>
    <p:sldId id="646" r:id="rId3"/>
    <p:sldId id="580" r:id="rId4"/>
    <p:sldId id="470" r:id="rId5"/>
    <p:sldId id="569" r:id="rId6"/>
    <p:sldId id="559" r:id="rId7"/>
    <p:sldId id="570" r:id="rId8"/>
    <p:sldId id="571" r:id="rId9"/>
    <p:sldId id="560" r:id="rId10"/>
    <p:sldId id="561" r:id="rId11"/>
    <p:sldId id="572" r:id="rId12"/>
    <p:sldId id="562" r:id="rId13"/>
    <p:sldId id="573" r:id="rId14"/>
    <p:sldId id="563" r:id="rId15"/>
    <p:sldId id="574" r:id="rId16"/>
    <p:sldId id="564" r:id="rId17"/>
    <p:sldId id="575" r:id="rId18"/>
    <p:sldId id="565" r:id="rId19"/>
    <p:sldId id="576" r:id="rId20"/>
    <p:sldId id="566" r:id="rId21"/>
    <p:sldId id="577" r:id="rId22"/>
    <p:sldId id="567" r:id="rId23"/>
    <p:sldId id="578" r:id="rId24"/>
    <p:sldId id="568" r:id="rId25"/>
    <p:sldId id="579" r:id="rId26"/>
    <p:sldId id="555" r:id="rId27"/>
    <p:sldId id="647" r:id="rId2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00" autoAdjust="0"/>
    <p:restoredTop sz="94660"/>
  </p:normalViewPr>
  <p:slideViewPr>
    <p:cSldViewPr snapToGrid="0">
      <p:cViewPr>
        <p:scale>
          <a:sx n="96" d="100"/>
          <a:sy n="96" d="100"/>
        </p:scale>
        <p:origin x="1352" y="-26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FREE TEST-2 (FULL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
        <p:nvSpPr>
          <p:cNvPr id="3" name="TextBox 2">
            <a:extLst>
              <a:ext uri="{FF2B5EF4-FFF2-40B4-BE49-F238E27FC236}">
                <a16:creationId xmlns:a16="http://schemas.microsoft.com/office/drawing/2014/main" id="{160D203D-82DE-A701-69F5-AC1E08818D02}"/>
              </a:ext>
            </a:extLst>
          </p:cNvPr>
          <p:cNvSpPr txBox="1"/>
          <p:nvPr/>
        </p:nvSpPr>
        <p:spPr>
          <a:xfrm>
            <a:off x="889366" y="296970"/>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29 JUNE 2025</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977173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C2AC-B750-518D-3789-AF493ADABAED}"/>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540BDF58-830D-A3B7-330F-CB940EB2C3C2}"/>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3C711AB5-34CC-6CC7-6AEB-1E636BF2A078}"/>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62CF2803-BECC-82D2-0776-6998593BEDD5}"/>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E8A7A1B7-A695-0BA8-7B21-653FE5DCD972}"/>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76AF0B3F-A2EC-6297-A1E3-F9C87E131EFD}"/>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32D87A60-E96D-29D2-751B-8BA30B06FB78}"/>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C1A86417-3625-625A-503C-1BFEA311EEB4}"/>
              </a:ext>
            </a:extLst>
          </p:cNvPr>
          <p:cNvSpPr txBox="1"/>
          <p:nvPr/>
        </p:nvSpPr>
        <p:spPr>
          <a:xfrm>
            <a:off x="938254" y="8342685"/>
            <a:ext cx="331546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983D2983-4C9F-3537-9BD3-A061E681FC3B}"/>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4A4AA16F-DE82-360B-0FF7-91348BFB211F}"/>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D2F574A8-9771-0306-8E35-E0AA39384D19}"/>
              </a:ext>
            </a:extLst>
          </p:cNvPr>
          <p:cNvSpPr txBox="1"/>
          <p:nvPr/>
        </p:nvSpPr>
        <p:spPr>
          <a:xfrm>
            <a:off x="2617145" y="2223164"/>
            <a:ext cx="1743832" cy="261610"/>
          </a:xfrm>
          <a:prstGeom prst="rect">
            <a:avLst/>
          </a:prstGeom>
          <a:noFill/>
        </p:spPr>
        <p:txBody>
          <a:bodyPr wrap="square">
            <a:spAutoFit/>
          </a:bodyPr>
          <a:lstStyle/>
          <a:p>
            <a:r>
              <a:rPr lang="en-IN" sz="1050" b="1" dirty="0">
                <a:solidFill>
                  <a:schemeClr val="bg1"/>
                </a:solidFill>
              </a:rPr>
              <a:t>IMPORTANT INSTRUCTIONS</a:t>
            </a:r>
            <a:endParaRPr lang="en-GB" sz="1050" b="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0EB491F3-5E34-208B-BAA8-1FA18BDC705E}"/>
              </a:ext>
            </a:extLst>
          </p:cNvPr>
          <p:cNvSpPr txBox="1"/>
          <p:nvPr/>
        </p:nvSpPr>
        <p:spPr>
          <a:xfrm>
            <a:off x="1634891" y="8770437"/>
            <a:ext cx="3729653"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hi-IN" sz="900" b="1" dirty="0">
                <a:latin typeface="Nirmala UI" panose="020B0502040204020203" pitchFamily="34" charset="0"/>
                <a:ea typeface="Nirmala UI" panose="020B0502040204020203" pitchFamily="34" charset="0"/>
                <a:cs typeface="Nirmala UI" panose="020B0502040204020203" pitchFamily="34" charset="0"/>
              </a:rPr>
              <a:t>ध्यान दें</a:t>
            </a:r>
            <a:r>
              <a:rPr lang="en-IN" sz="900" b="1" dirty="0">
                <a:latin typeface="Nirmala UI" panose="020B0502040204020203" pitchFamily="34" charset="0"/>
                <a:ea typeface="Nirmala UI" panose="020B0502040204020203" pitchFamily="34" charset="0"/>
                <a:cs typeface="Nirmala UI" panose="020B0502040204020203" pitchFamily="34" charset="0"/>
              </a:rPr>
              <a:t>:</a:t>
            </a:r>
            <a:r>
              <a:rPr lang="hi-IN" sz="900" b="1" dirty="0">
                <a:latin typeface="Nirmala UI" panose="020B0502040204020203" pitchFamily="34" charset="0"/>
                <a:ea typeface="Nirmala UI" panose="020B0502040204020203" pitchFamily="34" charset="0"/>
                <a:cs typeface="Nirmala UI" panose="020B0502040204020203" pitchFamily="34" charset="0"/>
              </a:rPr>
              <a:t> अनुदेशों का हिन्दी रूपांतर इस पुस्तिका के अंतिम पृष्ठ पर छपा है।</a:t>
            </a:r>
            <a:endParaRPr lang="en-GB" sz="900" dirty="0">
              <a:latin typeface="Nirmala UI" panose="020B0502040204020203" pitchFamily="34" charset="0"/>
              <a:ea typeface="Nirmala UI" panose="020B0502040204020203" pitchFamily="34" charset="0"/>
              <a:cs typeface="Nirmala UI" panose="020B0502040204020203" pitchFamily="34" charset="0"/>
            </a:endParaRPr>
          </a:p>
        </p:txBody>
      </p:sp>
      <p:cxnSp>
        <p:nvCxnSpPr>
          <p:cNvPr id="61" name="Straight Connector 60">
            <a:extLst>
              <a:ext uri="{FF2B5EF4-FFF2-40B4-BE49-F238E27FC236}">
                <a16:creationId xmlns:a16="http://schemas.microsoft.com/office/drawing/2014/main" id="{634DF9AD-6756-5542-9FD2-D7680B0BFC20}"/>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CCF24FF0-C9D2-8ED8-0B3B-85E99FED38E9}"/>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77C990CD-C00D-6992-F88E-114FF5B9587D}"/>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EB725DD1-9741-FB67-C6EC-061D35432BE9}"/>
              </a:ext>
            </a:extLst>
          </p:cNvPr>
          <p:cNvSpPr txBox="1"/>
          <p:nvPr/>
        </p:nvSpPr>
        <p:spPr>
          <a:xfrm>
            <a:off x="2208626" y="1440169"/>
            <a:ext cx="2622784"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600" b="1" dirty="0">
                <a:latin typeface="Arial Black" panose="020B0A04020102020204" pitchFamily="34" charset="0"/>
                <a:ea typeface="Nirmala UI" panose="020B0502040204020203" pitchFamily="34" charset="0"/>
                <a:cs typeface="Nirmala UI" panose="020B0502040204020203" pitchFamily="34" charset="0"/>
              </a:rPr>
              <a:t>Full Length TEST- 2</a:t>
            </a:r>
            <a:endParaRPr lang="en-GB" sz="16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BCCC2CD8-6EBA-938F-0CBF-43644F1C87C4}"/>
              </a:ext>
            </a:extLst>
          </p:cNvPr>
          <p:cNvSpPr txBox="1"/>
          <p:nvPr/>
        </p:nvSpPr>
        <p:spPr>
          <a:xfrm>
            <a:off x="2660893" y="173735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46A0ACFD-3A47-F824-A608-D4F3DD767324}"/>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D5CC99FE-4ED3-F0EF-5AE3-593FC94CD2FD}"/>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B97FF4DE-4213-02CB-4E5D-811098AA2027}"/>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568F7089-BE90-B5C8-ED31-3F9848071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D0EADD7E-8782-C5F4-4327-920DCA233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005CD7E-F64D-82DF-A0D3-B9798F198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2D30000B-6F10-D8F1-18BF-3F5DC4D45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C1F2D7F-57F3-2A8B-4A7F-9D97C3ED622F}"/>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F985F577-92CC-857B-C977-65D8A1168E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2342143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83963" y="478367"/>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आर्थिक सिद्धांत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Giffen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वस्तु को निम्नलिखित में से कौन सा सबसे अच्छा वर्णित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कीमत में वृद्धि से मात्रा की मांग में वृद्धि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कीमत में गिरावट से मात्रा की मांग में गिरावट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कीमत में वृद्धि से मात्रा की मांग में कमी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कीमत में गिरावट से मात्रा की मांग में वृद्धि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"संविधान सभा कांग्रेस थी और कांग्रेस भारत थी" — यह कथन किसने कहा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ऑस्टिन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आर. एटली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विन्सटन चर्चिल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माउंटबेटन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अश्व अक्षांश आमतौर पर निम्नलिखित अक्षांशों के बीच पाए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70° के बीच</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80°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90° के बीच</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35° के बीच</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10° के बीच</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चिरांद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सारण</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जो पूरे भारत में हड्डी के उपकरण के लिए प्रसिद्ध था, का संबंध मुख्यतः किस युग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 पाषाण 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पाषाण काल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 पाषाण 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ग्रेट हिमालय की कोर मुख्य रूप से किससे बनी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ग्रेनाइट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पत्थर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Limestone)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बैसाल्ट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Basalt)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बलुआ पत्थर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Sandstone)</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इतिहास के संदर्भ में, प्रांतों से संविधान सभा के सदस्य कैसे चुने गए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 प्रांतों के लोगों द्वारा सीधे निर्वाचित हुए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तथा मुस्लिम लीग द्वारा नामित हुए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प्रांतीय विधान सभाओं द्वारा निर्वाचित हुए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 द्वारा, संवैधानिक मामलों में उनकी विशेषता के लिए चुने गए थे</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औद्योगिक उत्पादन सूचकांक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किसके  द्वारा जारी किया जाता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 आयोग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सांख्यिकी संस्थान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रिजर्व बैंक</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सांख्यिकी  कार्यालय</a:t>
            </a:r>
          </a:p>
        </p:txBody>
      </p:sp>
      <p:sp>
        <p:nvSpPr>
          <p:cNvPr id="15" name="TextBox 14">
            <a:extLst>
              <a:ext uri="{FF2B5EF4-FFF2-40B4-BE49-F238E27FC236}">
                <a16:creationId xmlns:a16="http://schemas.microsoft.com/office/drawing/2014/main" id="{03E552CC-0CEA-3F39-C2A1-74788EDCC5BF}"/>
              </a:ext>
            </a:extLst>
          </p:cNvPr>
          <p:cNvSpPr txBox="1"/>
          <p:nvPr/>
        </p:nvSpPr>
        <p:spPr>
          <a:xfrm>
            <a:off x="3548157" y="390473"/>
            <a:ext cx="2925880"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पर्वत श्रृंखलाएँ पुरानी वलित  पर्वतों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Old Fold Mountains)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उदाहरण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Ural)</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एपलिशियन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Appalachians)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Aravallis</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Andes)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Rockies)</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उत्तर कोड का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कर्नाट कुलभूषण की उपाधि धारण करने वाले नान्यदेव ने जब कर्नाट वंश की स्थापना की, तब पाल वंश का शासक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धर्मपाल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संघीय बजट 2025-26 का विषय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विकसित भारत @2047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इंडिया@100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सबका विकास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वसुधैव कुटुम्बकम्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संविधान के अनुसार, सुप्रीम कोर्ट का न्यायाधीश बनने के लिए निम्नलिखित में से कौन-सी योग्यताएँ अनिवार्य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भारत का नागरिक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किसी उच्च न्यायालय में कम से कम 5 वर्षों तक न्यायाधीश के रूप में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एक उच्च न्यायालय में कम से कम 10 वर्षों तक अधिवक्ता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advocate)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संसद द्वारा कानून के माध्यम से निर्धारित किसी न्यायिक पद पर नियुक्त किया गया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 संघीय बजट 2025-26 के अनुसार, राष्ट्रीय खाद्य प्रौद्योगिकी, उद्यमिता और प्रबंधन संस्थान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राज्य में स्थापित किया जाने का प्रस्ताव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अरुणाचल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बंगाल</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E4A11E97-DD96-0CA7-794A-948F922181AD}"/>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8616-8CD1-7ED0-3E27-1EB8A4E32FF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21CA9E9-6970-E21F-8F99-5BAD41C8AB35}"/>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6883395-CC03-C06D-EA72-ACC4609CB883}"/>
              </a:ext>
            </a:extLst>
          </p:cNvPr>
          <p:cNvSpPr txBox="1"/>
          <p:nvPr/>
        </p:nvSpPr>
        <p:spPr>
          <a:xfrm>
            <a:off x="383963" y="478367"/>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 Which of the following best describes a Giffen good in economic theory?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An increase in price leads to an increase in demand quantity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 decrease in price leads to a decrease in demand quantity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An increase in price leads to a decrease in demand quantity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 decrease in price leads to an increase in demand quantity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 "The Constituent Assembly was the Congress, and the Congress was India" — Who said this?</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Austin                                      (b) C. R. Attlee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Winston Churchill                (d) Lord Mountbatten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3. The "Horse Latitudes" are generally found between the following latitudes: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Between 60° and 70°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Between 80° and 90°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Between 30° and 35°</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Between 0° and 10°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 </a:t>
            </a:r>
            <a:r>
              <a:rPr lang="en-GB" sz="1100" b="1" dirty="0" err="1">
                <a:latin typeface="Adobe Devanagari" panose="02040503050201020203" pitchFamily="18" charset="0"/>
                <a:cs typeface="Adobe Devanagari" panose="02040503050201020203" pitchFamily="18" charset="0"/>
              </a:rPr>
              <a:t>Chirand</a:t>
            </a:r>
            <a:r>
              <a:rPr lang="en-GB" sz="1100" b="1" dirty="0">
                <a:latin typeface="Adobe Devanagari" panose="02040503050201020203" pitchFamily="18" charset="0"/>
                <a:cs typeface="Adobe Devanagari" panose="02040503050201020203" pitchFamily="18" charset="0"/>
              </a:rPr>
              <a:t> Saran, which was famous for bone tools throughout India, is primarily associated with which period?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Neolithic period                 B. Mesolithic period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Paleolithic</a:t>
            </a:r>
            <a:r>
              <a:rPr lang="en-GB" sz="1100" dirty="0">
                <a:latin typeface="Adobe Devanagari" panose="02040503050201020203" pitchFamily="18" charset="0"/>
                <a:cs typeface="Adobe Devanagari" panose="02040503050201020203" pitchFamily="18" charset="0"/>
              </a:rPr>
              <a:t> period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 The core of the Great Himalayas is primarily made up of:</a:t>
            </a:r>
            <a:br>
              <a:rPr lang="en-GB" sz="1100" b="1"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Granite                       B. Limestone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Basalt                          D. Sandstone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 In the context of Indian history, how were the members of the Constituent Assembly elected from the provinces?</a:t>
            </a:r>
            <a:br>
              <a:rPr lang="en-GB" sz="1100" b="1"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They were directly elected by the people of those provinces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They were nominated by the Indian National Congress and the Muslim League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They were elected by the Provincial Legislative Assemblies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They were selected by the government for their expertise in constitutional matters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 The Index of Industrial Production (IIP) is released by which of the following?</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Niti Aayog </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Indian Statistical Institute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Reserve Bank of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National Statistical Office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CCA6A8AD-BFEF-DB34-91CA-646C3C816920}"/>
              </a:ext>
            </a:extLst>
          </p:cNvPr>
          <p:cNvSpPr txBox="1"/>
          <p:nvPr/>
        </p:nvSpPr>
        <p:spPr>
          <a:xfrm>
            <a:off x="3548157" y="390473"/>
            <a:ext cx="2925880" cy="9064020"/>
          </a:xfrm>
          <a:prstGeom prst="rect">
            <a:avLst/>
          </a:prstGeom>
          <a:noFill/>
        </p:spPr>
        <p:txBody>
          <a:bodyPr wrap="square">
            <a:spAutoFit/>
          </a:bodyPr>
          <a:lstStyle/>
          <a:p>
            <a:r>
              <a:rPr lang="en-IN" sz="1100" b="1" dirty="0">
                <a:latin typeface="Adobe Devanagari" panose="02040503050201020203" pitchFamily="18" charset="0"/>
                <a:ea typeface="Nirmala UI" panose="020B0502040204020203" pitchFamily="34" charset="0"/>
                <a:cs typeface="Adobe Devanagari" panose="02040503050201020203" pitchFamily="18" charset="0"/>
              </a:rPr>
              <a:t>8. The Following Mountain ranges are example of Old Fold Mountain</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 Ural</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2. Appalachian</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3. Aravalli</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4. Andes</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5. Rocky</a:t>
            </a: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code:</a:t>
            </a:r>
          </a:p>
          <a:p>
            <a:r>
              <a:rPr lang="en-GB" sz="1100" dirty="0">
                <a:latin typeface="Adobe Devanagari" panose="02040503050201020203" pitchFamily="18" charset="0"/>
                <a:cs typeface="Adobe Devanagari" panose="02040503050201020203" pitchFamily="18" charset="0"/>
              </a:rPr>
              <a:t>A. Only 1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2,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2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p>
          <a:p>
            <a:endParaRPr lang="en-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 When </a:t>
            </a:r>
            <a:r>
              <a:rPr lang="en-GB" sz="1100" b="1" dirty="0" err="1">
                <a:latin typeface="Adobe Devanagari" panose="02040503050201020203" pitchFamily="18" charset="0"/>
                <a:cs typeface="Adobe Devanagari" panose="02040503050201020203" pitchFamily="18" charset="0"/>
              </a:rPr>
              <a:t>Nanyadeva</a:t>
            </a:r>
            <a:r>
              <a:rPr lang="en-GB" sz="1100" b="1" dirty="0">
                <a:latin typeface="Adobe Devanagari" panose="02040503050201020203" pitchFamily="18" charset="0"/>
                <a:cs typeface="Adobe Devanagari" panose="02040503050201020203" pitchFamily="18" charset="0"/>
              </a:rPr>
              <a:t>, who assumed the title of </a:t>
            </a:r>
            <a:r>
              <a:rPr lang="en-GB" sz="1100" b="1" dirty="0" err="1">
                <a:latin typeface="Adobe Devanagari" panose="02040503050201020203" pitchFamily="18" charset="0"/>
                <a:cs typeface="Adobe Devanagari" panose="02040503050201020203" pitchFamily="18" charset="0"/>
              </a:rPr>
              <a:t>Karnat</a:t>
            </a:r>
            <a:r>
              <a:rPr lang="en-GB" sz="1100" b="1" dirty="0">
                <a:latin typeface="Adobe Devanagari" panose="02040503050201020203" pitchFamily="18" charset="0"/>
                <a:cs typeface="Adobe Devanagari" panose="02040503050201020203" pitchFamily="18" charset="0"/>
              </a:rPr>
              <a:t> Kulbhushan, established the </a:t>
            </a:r>
            <a:r>
              <a:rPr lang="en-GB" sz="1100" b="1" dirty="0" err="1">
                <a:latin typeface="Adobe Devanagari" panose="02040503050201020203" pitchFamily="18" charset="0"/>
                <a:cs typeface="Adobe Devanagari" panose="02040503050201020203" pitchFamily="18" charset="0"/>
              </a:rPr>
              <a:t>Karnat</a:t>
            </a:r>
            <a:r>
              <a:rPr lang="en-GB" sz="1100" b="1" dirty="0">
                <a:latin typeface="Adobe Devanagari" panose="02040503050201020203" pitchFamily="18" charset="0"/>
                <a:cs typeface="Adobe Devanagari" panose="02040503050201020203" pitchFamily="18" charset="0"/>
              </a:rPr>
              <a:t> dynasty, the ruler of the Pala dynasty was:</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Devpal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Rampal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Gopal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Dharmapal</a:t>
            </a:r>
          </a:p>
          <a:p>
            <a:endParaRPr lang="en-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 What was the theme of the Union Budget 2025-26?</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Developed India @2047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India @100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Sabka Vikas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Vasudhaiva</a:t>
            </a:r>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Kutumbakam</a:t>
            </a:r>
            <a:endParaRPr lang="en-GB" sz="1100" dirty="0">
              <a:latin typeface="Adobe Devanagari" panose="02040503050201020203" pitchFamily="18" charset="0"/>
              <a:cs typeface="Adobe Devanagari" panose="02040503050201020203" pitchFamily="18" charset="0"/>
            </a:endParaRP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 According to the Constitution of India, which of the following qualifications are mandatory to become a judge of the Supreme Court?</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He/she should be a citizen of India.</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He/she should have worked as a judge in any High Court for at least 5 years.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He/she should have been an advocate in a High Court for at least 10 years.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He/she should have been appointed to a judicial position as prescribed by law through Parliament.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Choose the correct option: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2,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2, 3,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 According to the Union Budget 2025-26, in which state is the National Institute of Food Technology, Entrepreneurship, and Management (NIFTEM) proposed to be established?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Assam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Bihar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Arunachal Pradesh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West Bengal</a:t>
            </a:r>
            <a:endParaRPr lang="en-IN" sz="1100" b="1"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B11374E-6F98-77B9-98A9-B2FD6C2C102E}"/>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D7983D6E-06D5-2F68-0BD1-873266786D77}"/>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3225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C6EA-E62A-4571-F38B-DB7C8A6C06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0027893-CCE3-3C74-2C9E-F19E3F313098}"/>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254098E-DC22-D9A1-9683-A261E101A197}"/>
              </a:ext>
            </a:extLst>
          </p:cNvPr>
          <p:cNvSpPr txBox="1"/>
          <p:nvPr/>
        </p:nvSpPr>
        <p:spPr>
          <a:xfrm>
            <a:off x="383963" y="478367"/>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बजट 2025-26 के अनुसार किसान क्रेडिट कार्ड के लिए नया ऋण सीमा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लाख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लाख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10</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लाख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15</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लाख</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विश्व बैंक के 2024 के आंकड़ों के अनुसार, भारत ने 2024 में वैश्विक प्रेषण का कितना प्रतिशत प्राप्त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11.2%                           B. 10.4%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13 %                             D. 14.3 %</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राज्य विधानसभा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State Legislative Assembly)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किन-किन के निर्वाचन में भाग 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राष्ट्रपति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उपराष्ट्रपति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राज्यसभा के सदस्यों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विधान परिषद के सदस्यों 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I,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I, 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I,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में पंचायती राज संस्थाओं को प्रभावी रूप से कार्यान्वित करने के लिए 73वें संशोधन द्वारा निम्नलिखित में से कौन-से प्रावधान किए गए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प्रत्येक राज्य में पंचायतों के लिए स्वतंत्र वित्त आयोग की स्थापना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पंचायतों के लिए राज्य की योजना बनाने में भागीदारी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पंचायती राज संस्थाओं को कर लगाने का अधिकार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पंचायतों के सदस्यों के लिए न्यूनतम शैक्षणिक योग्यता निर्धारित करना अनिवार्य किया गया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संवैधानिक संशोधन पंचायती राज प्रणाली को संविधानिक दर्जा प्रदान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42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44</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73</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86</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‘क्रिटिकल मिनरल्स’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Critical Minerals)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संबंधित निम्नलिखित कथनों में से कौन सा कथन गलत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धातु या अधातु तत्व होते हैं जो आधुनिक प्रौद्योगिकियों के कार्य करने के लिए आवश्यक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ग्रेफाइट, लिथियम, और कोबाल्ट इस प्रकार के खनिजों के उदाहरण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टाइटेनियम खनिजों के महत्वपूर्ण भंडार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दुर्लभ पृथ्वी तत्वों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Rare Earth Elements)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कोई भंडार नहीं हैं।</a:t>
            </a:r>
          </a:p>
        </p:txBody>
      </p:sp>
      <p:sp>
        <p:nvSpPr>
          <p:cNvPr id="15" name="TextBox 14">
            <a:extLst>
              <a:ext uri="{FF2B5EF4-FFF2-40B4-BE49-F238E27FC236}">
                <a16:creationId xmlns:a16="http://schemas.microsoft.com/office/drawing/2014/main" id="{3072A670-78A5-B087-1246-EA1D6D4FD93B}"/>
              </a:ext>
            </a:extLst>
          </p:cNvPr>
          <p:cNvSpPr txBox="1"/>
          <p:nvPr/>
        </p:nvSpPr>
        <p:spPr>
          <a:xfrm>
            <a:off x="3521061" y="478367"/>
            <a:ext cx="3004083"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19. भारत में निम्नलिखित में से किस प्रकार का वन सर्वाधिक वृहद क्षेत्र में पाया जाता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पर्वतीय आद्र शीतोष्ण वन</a:t>
            </a:r>
            <a:br>
              <a:rPr lang="hi-IN" sz="1200" dirty="0">
                <a:latin typeface="Adobe Devanagari" panose="02040503050201020203" pitchFamily="18" charset="0"/>
                <a:ea typeface="Nirmala UI" panose="020B0502040204020203" pitchFamily="34" charset="0"/>
                <a:cs typeface="Adobe Devanagari" panose="02040503050201020203" pitchFamily="18" charset="0"/>
              </a:rPr>
            </a:b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उपोषण शुष्क सदाबहार वन</a:t>
            </a:r>
            <a:br>
              <a:rPr lang="hi-IN" sz="1200" dirty="0">
                <a:latin typeface="Adobe Devanagari" panose="02040503050201020203" pitchFamily="18" charset="0"/>
                <a:ea typeface="Nirmala UI" panose="020B0502040204020203" pitchFamily="34" charset="0"/>
                <a:cs typeface="Adobe Devanagari" panose="02040503050201020203" pitchFamily="18" charset="0"/>
              </a:rPr>
            </a:b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उपोषण कटिबंधीय आद्र पर्णपाती वन</a:t>
            </a:r>
            <a:br>
              <a:rPr lang="hi-IN" sz="1200" dirty="0">
                <a:latin typeface="Adobe Devanagari" panose="02040503050201020203" pitchFamily="18" charset="0"/>
                <a:ea typeface="Nirmala UI" panose="020B0502040204020203" pitchFamily="34" charset="0"/>
                <a:cs typeface="Adobe Devanagari" panose="02040503050201020203" pitchFamily="18" charset="0"/>
              </a:rPr>
            </a:b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उष्णकटिबंधीय आद्र सदाबहार व</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15(3) राज्य को महिलाओं और बच्चों के लिए विशेष प्रावधान बनाने की अनुमति देता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16(4) अनुसूचित जातियों और जनजातियों को सरकारी सेवाओं में आरक्षण की अनुमति देता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31 मौलिक अधिकार के रूप में संपत्ति के अधिकार की गारंटी देता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21</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अंतर्गत 6 से 14 वर्ष की आयु के बच्चों को निशुल्क और अनिवार्य शिक्षा का अधिकार प्राप्त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उपयुक्त कथनों में से कौन-से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किसने कहा था कि 'राष्ट्रपति का आपातकालीन अधिकार संविधान के साथ धोखा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एम. मुंशी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एन. 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एम. नंबियार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एम. एन. राय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विशेषताएँ महान भारतीय मरुस्थल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Great Indian Desert)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क्षेत्र की झीलों में खारा पानी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क्षेत्र की अधिकांश नदियाँ अस्थायी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ephemeral)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क्षेत्र आंतरिक जल निकासी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inland drainage)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क्षेत्र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चुनने के लिए नीचे दिए गए कोड्स का उपयोग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'खनिजों के भंडार' के रूप में जाना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Plains)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रेगिस्तान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Deserts)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पठार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Plateaus)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Forests)</a:t>
            </a:r>
          </a:p>
        </p:txBody>
      </p:sp>
      <p:sp>
        <p:nvSpPr>
          <p:cNvPr id="3" name="Rectangle 2">
            <a:extLst>
              <a:ext uri="{FF2B5EF4-FFF2-40B4-BE49-F238E27FC236}">
                <a16:creationId xmlns:a16="http://schemas.microsoft.com/office/drawing/2014/main" id="{7C06D738-B85A-C23F-2660-4C6C3ACA7496}"/>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47938181-D7E3-8765-3976-4F7C7AE0E43E}"/>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87875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91CF4-5FAA-87D5-DFE6-35C996E435C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1EE4356-010E-5B10-48DB-BEB796114B0B}"/>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13F9556-A8A7-42D9-B519-7BEB642EABF6}"/>
              </a:ext>
            </a:extLst>
          </p:cNvPr>
          <p:cNvSpPr txBox="1"/>
          <p:nvPr/>
        </p:nvSpPr>
        <p:spPr>
          <a:xfrm>
            <a:off x="383963" y="478367"/>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13. According to Budget 2025-26, what is the new loan limit for the Kisan Credit Card?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₹5 lakh                    B. ₹8 lakh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₹10 lakh                  D. ₹15 lakh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 According to World Bank's 2024 data, what percentage of global remittances did India receive in 2024?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11.2%                          B. 10.4%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13%                             D. 14.3%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15. The State Legislative Assembly participates in the election of which of the following?</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 President of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 Vice President of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III. Members of Rajya Sabha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IV. Members of State Legislative Council</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Choose the correct answer: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 II &amp; III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 III &amp; IV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 &amp; III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 II &amp; IV</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16. Which provisions were made under the 73rd Amendment to effectively implement Panchayati Raj institutions in India?</a:t>
            </a:r>
          </a:p>
          <a:p>
            <a:r>
              <a:rPr lang="en-GB" sz="1100" dirty="0">
                <a:latin typeface="Adobe Devanagari" panose="02040503050201020203" pitchFamily="18" charset="0"/>
                <a:cs typeface="Adobe Devanagari" panose="02040503050201020203" pitchFamily="18" charset="0"/>
              </a:rPr>
              <a:t>1. Establishment of an independent finance commission for Panchayats in each state.</a:t>
            </a:r>
          </a:p>
          <a:p>
            <a:r>
              <a:rPr lang="en-GB" sz="1100" dirty="0">
                <a:latin typeface="Adobe Devanagari" panose="02040503050201020203" pitchFamily="18" charset="0"/>
                <a:cs typeface="Adobe Devanagari" panose="02040503050201020203" pitchFamily="18" charset="0"/>
              </a:rPr>
              <a:t>2. Participation of Panchayats in state-level planning.</a:t>
            </a:r>
          </a:p>
          <a:p>
            <a:r>
              <a:rPr lang="en-GB" sz="1100" dirty="0">
                <a:latin typeface="Adobe Devanagari" panose="02040503050201020203" pitchFamily="18" charset="0"/>
                <a:cs typeface="Adobe Devanagari" panose="02040503050201020203" pitchFamily="18" charset="0"/>
              </a:rPr>
              <a:t>3. Right to levy taxes given to Panchayati Raj institutions.</a:t>
            </a:r>
          </a:p>
          <a:p>
            <a:r>
              <a:rPr lang="en-GB" sz="1100" dirty="0">
                <a:latin typeface="Adobe Devanagari" panose="02040503050201020203" pitchFamily="18" charset="0"/>
                <a:cs typeface="Adobe Devanagari" panose="02040503050201020203" pitchFamily="18" charset="0"/>
              </a:rPr>
              <a:t>4. It became mandatory to set minimum educational qualifications for Panchayat members.</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Choose the correct option: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2 &amp;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&amp;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2 &amp;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17. Which constitutional amendment grants constitutional status to the Panchayati Raj system?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42nd Constitutional Amendment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44th Constitutional Amendment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73rd Constitutional Amendment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86th Constitutional Amendment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18. Which of the following statements regarding 'Critical Minerals' is incorrect?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These are metals or non-metallic elements that are essential for the functioning of modern technologies.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Graphite, lithium, and cobalt are examples of such minerals.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India has significant reserves of titanium minerals.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India has no reserves of rare earth elements.</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A071BDB5-FD64-5838-78CA-CD9A665FC9F6}"/>
              </a:ext>
            </a:extLst>
          </p:cNvPr>
          <p:cNvSpPr txBox="1"/>
          <p:nvPr/>
        </p:nvSpPr>
        <p:spPr>
          <a:xfrm>
            <a:off x="3521061" y="478367"/>
            <a:ext cx="3004083" cy="8217634"/>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19. Which type of forest is found in the largest area in India?</a:t>
            </a:r>
          </a:p>
          <a:p>
            <a:r>
              <a:rPr lang="en-GB" sz="1100" dirty="0">
                <a:latin typeface="Adobe Devanagari" panose="02040503050201020203" pitchFamily="18" charset="0"/>
                <a:cs typeface="Adobe Devanagari" panose="02040503050201020203" pitchFamily="18" charset="0"/>
              </a:rPr>
              <a:t>(a) Mountain Moist Temperate Forest</a:t>
            </a:r>
          </a:p>
          <a:p>
            <a:r>
              <a:rPr lang="en-GB" sz="1100" dirty="0">
                <a:latin typeface="Adobe Devanagari" panose="02040503050201020203" pitchFamily="18" charset="0"/>
                <a:cs typeface="Adobe Devanagari" panose="02040503050201020203" pitchFamily="18" charset="0"/>
              </a:rPr>
              <a:t>(b) Tropical Dry Evergreen Forest</a:t>
            </a:r>
          </a:p>
          <a:p>
            <a:r>
              <a:rPr lang="en-GB" sz="1100" dirty="0">
                <a:latin typeface="Adobe Devanagari" panose="02040503050201020203" pitchFamily="18" charset="0"/>
                <a:cs typeface="Adobe Devanagari" panose="02040503050201020203" pitchFamily="18" charset="0"/>
              </a:rPr>
              <a:t>(c) Tropical Moist Deciduous Forest</a:t>
            </a:r>
          </a:p>
          <a:p>
            <a:r>
              <a:rPr lang="en-GB" sz="1100" dirty="0">
                <a:latin typeface="Adobe Devanagari" panose="02040503050201020203" pitchFamily="18" charset="0"/>
                <a:cs typeface="Adobe Devanagari" panose="02040503050201020203" pitchFamily="18" charset="0"/>
              </a:rPr>
              <a:t>(d) Tropical Evergreen Forest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20.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Article 15(3) allows the state to make special provisions for women and children.</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Article 16(4) allows reservation for Scheduled Castes and Scheduled Tribes in government services.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Article 31 guarantees the right to property as a fundamental right.</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Under Article 21A, children between the ages of 6 and 14 have the right to free and compulsory education.</a:t>
            </a:r>
          </a:p>
          <a:p>
            <a:r>
              <a:rPr lang="en-GB" sz="1100" b="1" dirty="0">
                <a:latin typeface="Adobe Devanagari" panose="02040503050201020203" pitchFamily="18" charset="0"/>
                <a:cs typeface="Adobe Devanagari" panose="02040503050201020203" pitchFamily="18" charset="0"/>
              </a:rPr>
              <a:t>Which of the following statements are correct?</a:t>
            </a:r>
          </a:p>
          <a:p>
            <a:r>
              <a:rPr lang="en-GB" sz="1100" dirty="0">
                <a:latin typeface="Adobe Devanagari" panose="02040503050201020203" pitchFamily="18" charset="0"/>
                <a:cs typeface="Adobe Devanagari" panose="02040503050201020203" pitchFamily="18" charset="0"/>
              </a:rPr>
              <a:t>(a) Only 1, 2,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2, 3,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21. Who said, "The President's emergency power is a fraud on the Constitution"?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K. M. Munshi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V. N. Rao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M. Nambiar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M. N. Roy</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22. Which of the following are features of the Great Indian Desert?</a:t>
            </a:r>
          </a:p>
          <a:p>
            <a:r>
              <a:rPr lang="en-GB" sz="1100" dirty="0">
                <a:latin typeface="Adobe Devanagari" panose="02040503050201020203" pitchFamily="18" charset="0"/>
                <a:cs typeface="Adobe Devanagari" panose="02040503050201020203" pitchFamily="18" charset="0"/>
              </a:rPr>
              <a:t>1. The lakes in this region have saline water.</a:t>
            </a:r>
          </a:p>
          <a:p>
            <a:r>
              <a:rPr lang="en-GB" sz="1100" dirty="0">
                <a:latin typeface="Adobe Devanagari" panose="02040503050201020203" pitchFamily="18" charset="0"/>
                <a:cs typeface="Adobe Devanagari" panose="02040503050201020203" pitchFamily="18" charset="0"/>
              </a:rPr>
              <a:t>2. Most of the rivers in this region are ephemeral.</a:t>
            </a:r>
          </a:p>
          <a:p>
            <a:r>
              <a:rPr lang="en-GB" sz="1100" dirty="0">
                <a:latin typeface="Adobe Devanagari" panose="02040503050201020203" pitchFamily="18" charset="0"/>
                <a:cs typeface="Adobe Devanagari" panose="02040503050201020203" pitchFamily="18" charset="0"/>
              </a:rPr>
              <a:t>3. This region is an inland drainage area.</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Use the codes below to choose the correct answer:</a:t>
            </a:r>
            <a:br>
              <a:rPr lang="en-GB" sz="1100" b="1"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1, 2, and 3</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23. Which of the following is known as the "storehouse of minerals"?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Plains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Deserts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Plateaus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Forests</a:t>
            </a:r>
          </a:p>
        </p:txBody>
      </p:sp>
      <p:sp>
        <p:nvSpPr>
          <p:cNvPr id="3" name="Rectangle 2">
            <a:extLst>
              <a:ext uri="{FF2B5EF4-FFF2-40B4-BE49-F238E27FC236}">
                <a16:creationId xmlns:a16="http://schemas.microsoft.com/office/drawing/2014/main" id="{AE261F3C-A994-E2F3-9501-9A5854DBF381}"/>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B867FEC9-77F5-4EF7-4B50-FDAC0377C382}"/>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15709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D694-54E3-1B9E-5D83-42FD3C2BB80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EE3D1E4-3431-8163-45A8-E18699ABF0F5}"/>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80C02A1-8A6F-1E6F-5638-97120BA4F187}"/>
              </a:ext>
            </a:extLst>
          </p:cNvPr>
          <p:cNvSpPr txBox="1"/>
          <p:nvPr/>
        </p:nvSpPr>
        <p:spPr>
          <a:xfrm>
            <a:off x="383963" y="478367"/>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मिलाएँ: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संविलयन स्थल)         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रुद्रप्रयाग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पिंडर और अलकनंदा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कर्णप्रयाग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अलकनंदा और धौलीगंगा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देवप्रयाग                     3. भागीरथी और अलकनंदा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विष्णुप्रयाग                  4. मंदाकिनी और अलकनंदा</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4   1   3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3   2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4   3   1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वज़ीर (प्रधानमंत्री)- राजस्व विभाग का प्रमुख 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आरिज़-ए-मुमालिक- सेना विभाग का प्रमुख 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क़ाज़ी-उल-क़ज़ात- दान विभाग का प्रभारी 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उपयुक्त विकल्प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सही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संगम काल में ब्राह्मणों के मांस भक्षण करने की परंपरा के संबंध में कौन-सा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ब्राह्मण केवल शाकाहारी होते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ब्राह्मणों को मदिरा सेवन की अनुमति नहीं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संगम कालीन ब्राह्मण मांस भक्षण करते थे और मधु पान करते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संगम काल में ब्राह्मणों को युद्ध में भाग लेने की अनुमति नहीं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27. निम्नलिखित में से कौन सा राज्य भारत के हीरे के लगभग 90% भंडार का मालिक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छत्तीसगढ़</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आंध्र प्रदेश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गुप्तकाल में 'क्षेत्र' किस प्रकार की भूमि को कहते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पशुओं के चरने योग्य भूमि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करने योग्य भूमि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वन्य भूमि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जंगली भूमि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गुप्त सम्राट समुद्रगुप्त की शिलालेख किसे समर्पित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धार्मिक नीतियों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सैन्य अभियानों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प्रशासनिक सुधारों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सांस्कृतिक योगदान 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60E7BA16-CADF-35F4-ADB0-CF5AA4B21B5B}"/>
              </a:ext>
            </a:extLst>
          </p:cNvPr>
          <p:cNvSpPr txBox="1"/>
          <p:nvPr/>
        </p:nvSpPr>
        <p:spPr>
          <a:xfrm>
            <a:off x="3521061" y="478367"/>
            <a:ext cx="3004083" cy="8402300"/>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30. निम्नलिखित यात्रियों को भारत आगमन के क्रम (सबसे पहले से सबसे बाद तक) में सही क्रम में लगाइए:</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ह्वेनसांग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अलबरूनी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फाह्यान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इत्सिंग</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विकल्प:</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C, A, D, 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C, D, A, 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C, A, B, D</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अलाउद्दीन खिलजी ने चित्तौड़ पर विजय प्राप्त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उसने किसानों से लगान वसूली की नई व्यवस्था शुरू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उसने अपने दरबार में तैमूर को प्रमुख सलाहकार बनाया।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सही हैं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"उसका वास्तविक नाम बहाउद्दीन था। वह इल्तुतमिश का गुलाम था। उसने तुर्कान-ए-चहलगानी (चालीसों का समूह) को नष्ट कर 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संदर्भ में किस शासक का उल्लेख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इल्तुतमिश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नासिरुद्दीन महमूद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बलबन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शम्सुद्दीन कैमूर्स</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में मुग़ल साम्राज्य की स्थापना किस निम्नलिखित युद्ध से जुड़ी हुई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लड़ाई (1526)</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खानवा की लड़ाई (1527)</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चौसा की लड़ाई (1539)</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तालिकोटा की लड़ाई (1565</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ओदन्तपुरी विश्वविद्यालय की स्थापना किसने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नानकदेव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तुतीनामा'  का लेखक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 खुसरो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जैनभद्र 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ज़ियाउद्दीन नख़्शबी( नक्शबी)</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अबुल फजल </a:t>
            </a:r>
          </a:p>
        </p:txBody>
      </p:sp>
      <p:sp>
        <p:nvSpPr>
          <p:cNvPr id="3" name="Rectangle 2">
            <a:extLst>
              <a:ext uri="{FF2B5EF4-FFF2-40B4-BE49-F238E27FC236}">
                <a16:creationId xmlns:a16="http://schemas.microsoft.com/office/drawing/2014/main" id="{A6739CED-A02B-07F3-6723-7ABBEAE4664E}"/>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Tree>
    <p:extLst>
      <p:ext uri="{BB962C8B-B14F-4D97-AF65-F5344CB8AC3E}">
        <p14:creationId xmlns:p14="http://schemas.microsoft.com/office/powerpoint/2010/main" val="1776724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D9461-4CDE-F812-08D2-5043B5E58E3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AB9C387-60E6-8C6E-D29A-2698C677129B}"/>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3457496-4BAD-65CB-6B62-7E3E0E416066}"/>
              </a:ext>
            </a:extLst>
          </p:cNvPr>
          <p:cNvSpPr txBox="1"/>
          <p:nvPr/>
        </p:nvSpPr>
        <p:spPr>
          <a:xfrm>
            <a:off x="383963" y="478367"/>
            <a:ext cx="3010858" cy="9233297"/>
          </a:xfrm>
          <a:prstGeom prst="rect">
            <a:avLst/>
          </a:prstGeom>
          <a:noFill/>
        </p:spPr>
        <p:txBody>
          <a:bodyPr wrap="square">
            <a:spAutoFit/>
          </a:bodyPr>
          <a:lstStyle/>
          <a:p>
            <a:r>
              <a:rPr lang="en-IN" sz="1100" b="1" dirty="0">
                <a:latin typeface="Adobe Devanagari" panose="02040503050201020203" pitchFamily="18" charset="0"/>
                <a:cs typeface="Adobe Devanagari" panose="02040503050201020203" pitchFamily="18" charset="0"/>
              </a:rPr>
              <a:t>24. Match List-I with List-II:</a:t>
            </a:r>
            <a:br>
              <a:rPr lang="en-IN" sz="1100" dirty="0">
                <a:latin typeface="Adobe Devanagari" panose="02040503050201020203" pitchFamily="18" charset="0"/>
                <a:cs typeface="Adobe Devanagari" panose="02040503050201020203" pitchFamily="18" charset="0"/>
              </a:rPr>
            </a:br>
            <a:r>
              <a:rPr lang="en-IN" sz="1100" b="1" dirty="0">
                <a:latin typeface="Adobe Devanagari" panose="02040503050201020203" pitchFamily="18" charset="0"/>
                <a:cs typeface="Adobe Devanagari" panose="02040503050201020203" pitchFamily="18" charset="0"/>
              </a:rPr>
              <a:t>List-I (Confluence Site)</a:t>
            </a:r>
            <a:r>
              <a:rPr lang="en-IN" sz="1100" dirty="0">
                <a:latin typeface="Adobe Devanagari" panose="02040503050201020203" pitchFamily="18" charset="0"/>
                <a:cs typeface="Adobe Devanagari" panose="02040503050201020203" pitchFamily="18" charset="0"/>
              </a:rPr>
              <a:t>                  </a:t>
            </a:r>
            <a:r>
              <a:rPr lang="en-IN" sz="1100" b="1" dirty="0">
                <a:latin typeface="Adobe Devanagari" panose="02040503050201020203" pitchFamily="18" charset="0"/>
                <a:cs typeface="Adobe Devanagari" panose="02040503050201020203" pitchFamily="18" charset="0"/>
              </a:rPr>
              <a:t>List-II (Rivers)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t>
            </a:r>
            <a:r>
              <a:rPr lang="en-IN" sz="1100" dirty="0" err="1">
                <a:latin typeface="Adobe Devanagari" panose="02040503050201020203" pitchFamily="18" charset="0"/>
                <a:cs typeface="Adobe Devanagari" panose="02040503050201020203" pitchFamily="18" charset="0"/>
              </a:rPr>
              <a:t>Rudraprayag</a:t>
            </a:r>
            <a:r>
              <a:rPr lang="en-IN" sz="1100" dirty="0">
                <a:latin typeface="Adobe Devanagari" panose="02040503050201020203" pitchFamily="18" charset="0"/>
                <a:cs typeface="Adobe Devanagari" panose="02040503050201020203" pitchFamily="18" charset="0"/>
              </a:rPr>
              <a:t>               1. Pinder and Alaknanda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a:t>
            </a:r>
            <a:r>
              <a:rPr lang="en-IN" sz="1100" dirty="0" err="1">
                <a:latin typeface="Adobe Devanagari" panose="02040503050201020203" pitchFamily="18" charset="0"/>
                <a:cs typeface="Adobe Devanagari" panose="02040503050201020203" pitchFamily="18" charset="0"/>
              </a:rPr>
              <a:t>Karnaprayag</a:t>
            </a:r>
            <a:r>
              <a:rPr lang="en-IN" sz="1100" dirty="0">
                <a:latin typeface="Adobe Devanagari" panose="02040503050201020203" pitchFamily="18" charset="0"/>
                <a:cs typeface="Adobe Devanagari" panose="02040503050201020203" pitchFamily="18" charset="0"/>
              </a:rPr>
              <a:t>              2. Alaknanda and </a:t>
            </a:r>
            <a:r>
              <a:rPr lang="en-IN" sz="1100" dirty="0" err="1">
                <a:latin typeface="Adobe Devanagari" panose="02040503050201020203" pitchFamily="18" charset="0"/>
                <a:cs typeface="Adobe Devanagari" panose="02040503050201020203" pitchFamily="18" charset="0"/>
              </a:rPr>
              <a:t>Dhauliganga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t>
            </a:r>
            <a:r>
              <a:rPr lang="en-IN" sz="1100" dirty="0" err="1">
                <a:latin typeface="Adobe Devanagari" panose="02040503050201020203" pitchFamily="18" charset="0"/>
                <a:cs typeface="Adobe Devanagari" panose="02040503050201020203" pitchFamily="18" charset="0"/>
              </a:rPr>
              <a:t>Devprayag</a:t>
            </a:r>
            <a:r>
              <a:rPr lang="en-IN" sz="1100" dirty="0">
                <a:latin typeface="Adobe Devanagari" panose="02040503050201020203" pitchFamily="18" charset="0"/>
                <a:cs typeface="Adobe Devanagari" panose="02040503050201020203" pitchFamily="18" charset="0"/>
              </a:rPr>
              <a:t>                  3. Bhagirathi and Alaknanda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a:t>
            </a:r>
            <a:r>
              <a:rPr lang="en-IN" sz="1100" dirty="0" err="1">
                <a:latin typeface="Adobe Devanagari" panose="02040503050201020203" pitchFamily="18" charset="0"/>
                <a:cs typeface="Adobe Devanagari" panose="02040503050201020203" pitchFamily="18" charset="0"/>
              </a:rPr>
              <a:t>Vishnuprayag</a:t>
            </a:r>
            <a:r>
              <a:rPr lang="en-IN" sz="1100" dirty="0">
                <a:latin typeface="Adobe Devanagari" panose="02040503050201020203" pitchFamily="18" charset="0"/>
                <a:cs typeface="Adobe Devanagari" panose="02040503050201020203" pitchFamily="18" charset="0"/>
              </a:rPr>
              <a:t>           4. Mandakini and Alaknanda</a:t>
            </a:r>
          </a:p>
          <a:p>
            <a:r>
              <a:rPr lang="en-IN" sz="1100" b="1" dirty="0">
                <a:latin typeface="Adobe Devanagari" panose="02040503050201020203" pitchFamily="18" charset="0"/>
                <a:cs typeface="Adobe Devanagari" panose="02040503050201020203" pitchFamily="18" charset="0"/>
              </a:rPr>
              <a:t>Choose the correct answer:</a:t>
            </a:r>
            <a:br>
              <a:rPr lang="en-IN" sz="1100" dirty="0">
                <a:latin typeface="Adobe Devanagari" panose="02040503050201020203" pitchFamily="18" charset="0"/>
                <a:cs typeface="Adobe Devanagari" panose="02040503050201020203" pitchFamily="18" charset="0"/>
              </a:rPr>
            </a:br>
            <a:r>
              <a:rPr lang="en-IN" sz="1100" b="1" dirty="0">
                <a:latin typeface="Adobe Devanagari" panose="02040503050201020203" pitchFamily="18" charset="0"/>
                <a:cs typeface="Adobe Devanagari" panose="02040503050201020203" pitchFamily="18" charset="0"/>
              </a:rPr>
              <a:t>       a   b   c   d</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4  1   3   2</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1  2   3   4</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1  3   2  4</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4  3   1   2</a:t>
            </a:r>
          </a:p>
          <a:p>
            <a:endParaRPr lang="en-IN" sz="1100" dirty="0">
              <a:latin typeface="Adobe Devanagari" panose="02040503050201020203" pitchFamily="18"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25. Consider the following statements:</a:t>
            </a:r>
          </a:p>
          <a:p>
            <a:r>
              <a:rPr lang="en-GB" sz="1100" dirty="0">
                <a:latin typeface="Adobe Devanagari" panose="02040503050201020203" pitchFamily="18" charset="0"/>
                <a:cs typeface="Adobe Devanagari" panose="02040503050201020203" pitchFamily="18" charset="0"/>
              </a:rPr>
              <a:t>1. The Wazir (Prime Minister) was the head of the Revenue Department.</a:t>
            </a:r>
          </a:p>
          <a:p>
            <a:r>
              <a:rPr lang="en-GB" sz="1100" dirty="0">
                <a:latin typeface="Adobe Devanagari" panose="02040503050201020203" pitchFamily="18" charset="0"/>
                <a:cs typeface="Adobe Devanagari" panose="02040503050201020203" pitchFamily="18" charset="0"/>
              </a:rPr>
              <a:t>2. Ariz-e-</a:t>
            </a:r>
            <a:r>
              <a:rPr lang="en-GB" sz="1100" dirty="0" err="1">
                <a:latin typeface="Adobe Devanagari" panose="02040503050201020203" pitchFamily="18" charset="0"/>
                <a:cs typeface="Adobe Devanagari" panose="02040503050201020203" pitchFamily="18" charset="0"/>
              </a:rPr>
              <a:t>Mumalik</a:t>
            </a:r>
            <a:r>
              <a:rPr lang="en-GB" sz="1100" dirty="0">
                <a:latin typeface="Adobe Devanagari" panose="02040503050201020203" pitchFamily="18" charset="0"/>
                <a:cs typeface="Adobe Devanagari" panose="02040503050201020203" pitchFamily="18" charset="0"/>
              </a:rPr>
              <a:t> was the head of the Army Department.</a:t>
            </a:r>
          </a:p>
          <a:p>
            <a:r>
              <a:rPr lang="en-GB" sz="1100" dirty="0">
                <a:latin typeface="Adobe Devanagari" panose="02040503050201020203" pitchFamily="18" charset="0"/>
                <a:cs typeface="Adobe Devanagari" panose="02040503050201020203" pitchFamily="18" charset="0"/>
              </a:rPr>
              <a:t>3. Qazi-ul-</a:t>
            </a:r>
            <a:r>
              <a:rPr lang="en-GB" sz="1100" dirty="0" err="1">
                <a:latin typeface="Adobe Devanagari" panose="02040503050201020203" pitchFamily="18" charset="0"/>
                <a:cs typeface="Adobe Devanagari" panose="02040503050201020203" pitchFamily="18" charset="0"/>
              </a:rPr>
              <a:t>Qazat</a:t>
            </a:r>
            <a:r>
              <a:rPr lang="en-GB" sz="1100" dirty="0">
                <a:latin typeface="Adobe Devanagari" panose="02040503050201020203" pitchFamily="18" charset="0"/>
                <a:cs typeface="Adobe Devanagari" panose="02040503050201020203" pitchFamily="18" charset="0"/>
              </a:rPr>
              <a:t> was in charge of the Charity Department.</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Choose the correct option: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and 2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 and 3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1 and 3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 are correct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26. Which statement is correct regarding the tradition of Brahmins eating meat during the Sangam period?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Brahmins were only vegetarians.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Brahmins were not allowed to drink alcohol.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Brahmins in the Sangam period ate meat and drank honey.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Brahmins were not allowed to participate in wars during the Sangam period.</a:t>
            </a:r>
          </a:p>
          <a:p>
            <a:endParaRPr lang="en-GB" sz="1100" dirty="0">
              <a:latin typeface="Adobe Devanagari" panose="02040503050201020203" pitchFamily="18"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27. Which state owns almost 90% of India's diamond reserves?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Chhattisgarh               B. Rajasthan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Andhra Pradesh         D. Madhya Pradesh</a:t>
            </a:r>
          </a:p>
          <a:p>
            <a:endParaRPr lang="en-IN"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28. In the Gupta period, what type of land was referred to as 'Kshetra'?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Land suitable for grazing animals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Land suitable for agriculture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Forest land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Wild land</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29. The inscriptions of Gupta Emperor Samudragupta are dedicated to: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His religious policies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His military campaigns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His administrative reforms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His cultural contributions</a:t>
            </a:r>
            <a:endParaRPr lang="en-IN" sz="1100" dirty="0">
              <a:latin typeface="Adobe Devanagari" panose="02040503050201020203" pitchFamily="18" charset="0"/>
              <a:cs typeface="Adobe Devanagari" panose="02040503050201020203" pitchFamily="18" charset="0"/>
            </a:endParaRPr>
          </a:p>
        </p:txBody>
      </p:sp>
      <p:sp>
        <p:nvSpPr>
          <p:cNvPr id="15" name="TextBox 14">
            <a:extLst>
              <a:ext uri="{FF2B5EF4-FFF2-40B4-BE49-F238E27FC236}">
                <a16:creationId xmlns:a16="http://schemas.microsoft.com/office/drawing/2014/main" id="{68363628-D6E7-F86B-BFCF-3445AAB7470C}"/>
              </a:ext>
            </a:extLst>
          </p:cNvPr>
          <p:cNvSpPr txBox="1"/>
          <p:nvPr/>
        </p:nvSpPr>
        <p:spPr>
          <a:xfrm>
            <a:off x="3521061" y="478367"/>
            <a:ext cx="3004083" cy="8386911"/>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30. Arrange the following </a:t>
            </a:r>
            <a:r>
              <a:rPr lang="en-GB" sz="1100" b="1" dirty="0" err="1">
                <a:latin typeface="Adobe Devanagari" panose="02040503050201020203" pitchFamily="18" charset="0"/>
                <a:cs typeface="Adobe Devanagari" panose="02040503050201020203" pitchFamily="18" charset="0"/>
              </a:rPr>
              <a:t>travelers</a:t>
            </a:r>
            <a:r>
              <a:rPr lang="en-GB" sz="1100" b="1" dirty="0">
                <a:latin typeface="Adobe Devanagari" panose="02040503050201020203" pitchFamily="18" charset="0"/>
                <a:cs typeface="Adobe Devanagari" panose="02040503050201020203" pitchFamily="18" charset="0"/>
              </a:rPr>
              <a:t> in the correct order of their arrival in India (from first to last):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Hiuen</a:t>
            </a:r>
            <a:r>
              <a:rPr lang="en-GB" sz="1100" dirty="0">
                <a:latin typeface="Adobe Devanagari" panose="02040503050201020203" pitchFamily="18" charset="0"/>
                <a:cs typeface="Adobe Devanagari" panose="02040503050201020203" pitchFamily="18" charset="0"/>
              </a:rPr>
              <a:t> Tsang             B) Al-Biruni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Fa-Hien                      D) I-Tsing</a:t>
            </a:r>
            <a:br>
              <a:rPr lang="en-GB" sz="1100" dirty="0">
                <a:latin typeface="Adobe Devanagari" panose="02040503050201020203" pitchFamily="18" charset="0"/>
                <a:cs typeface="Adobe Devanagari" panose="02040503050201020203" pitchFamily="18" charset="0"/>
              </a:rPr>
            </a:b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 A, D,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 B, C, 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C,  D, A,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C,  A, B, 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31. Consider the following statements:</a:t>
            </a:r>
          </a:p>
          <a:p>
            <a:r>
              <a:rPr lang="en-GB" sz="1100" dirty="0">
                <a:latin typeface="Adobe Devanagari" panose="02040503050201020203" pitchFamily="18" charset="0"/>
                <a:cs typeface="Adobe Devanagari" panose="02040503050201020203" pitchFamily="18" charset="0"/>
              </a:rPr>
              <a:t>1. Alauddin Khilji had conquered Chittor</a:t>
            </a:r>
          </a:p>
          <a:p>
            <a:r>
              <a:rPr lang="en-GB" sz="1100" dirty="0">
                <a:latin typeface="Adobe Devanagari" panose="02040503050201020203" pitchFamily="18" charset="0"/>
                <a:cs typeface="Adobe Devanagari" panose="02040503050201020203" pitchFamily="18" charset="0"/>
              </a:rPr>
              <a:t>2. He introduced a new system for collecting land revenue from farmers</a:t>
            </a:r>
          </a:p>
          <a:p>
            <a:r>
              <a:rPr lang="en-GB" sz="1100" dirty="0">
                <a:latin typeface="Adobe Devanagari" panose="02040503050201020203" pitchFamily="18" charset="0"/>
                <a:cs typeface="Adobe Devanagari" panose="02040503050201020203" pitchFamily="18" charset="0"/>
              </a:rPr>
              <a:t>3. He appointed Timur as a chief advisor in his court.</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Choose the correct option: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1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32. "His real name was </a:t>
            </a:r>
            <a:r>
              <a:rPr lang="en-GB" sz="1100" b="1" dirty="0" err="1">
                <a:latin typeface="Adobe Devanagari" panose="02040503050201020203" pitchFamily="18" charset="0"/>
                <a:cs typeface="Adobe Devanagari" panose="02040503050201020203" pitchFamily="18" charset="0"/>
              </a:rPr>
              <a:t>Bahuddin</a:t>
            </a:r>
            <a:r>
              <a:rPr lang="en-GB" sz="1100" b="1" dirty="0">
                <a:latin typeface="Adobe Devanagari" panose="02040503050201020203" pitchFamily="18" charset="0"/>
                <a:cs typeface="Adobe Devanagari" panose="02040503050201020203" pitchFamily="18" charset="0"/>
              </a:rPr>
              <a:t>. He was a slave of Iltutmish. He destroyed the </a:t>
            </a:r>
            <a:r>
              <a:rPr lang="en-GB" sz="1100" b="1" dirty="0" err="1">
                <a:latin typeface="Adobe Devanagari" panose="02040503050201020203" pitchFamily="18" charset="0"/>
                <a:cs typeface="Adobe Devanagari" panose="02040503050201020203" pitchFamily="18" charset="0"/>
              </a:rPr>
              <a:t>Chahalgani</a:t>
            </a:r>
            <a:r>
              <a:rPr lang="en-GB" sz="1100" b="1" dirty="0">
                <a:latin typeface="Adobe Devanagari" panose="02040503050201020203" pitchFamily="18" charset="0"/>
                <a:cs typeface="Adobe Devanagari" panose="02040503050201020203" pitchFamily="18" charset="0"/>
              </a:rPr>
              <a:t> (group of forty)."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Which ruler is referred to in the above context?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Iltutmish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Nasiruddin Mahmud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Balban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Shamsuddin </a:t>
            </a:r>
            <a:r>
              <a:rPr lang="en-GB" sz="1100" dirty="0" err="1">
                <a:latin typeface="Adobe Devanagari" panose="02040503050201020203" pitchFamily="18" charset="0"/>
                <a:cs typeface="Adobe Devanagari" panose="02040503050201020203" pitchFamily="18" charset="0"/>
              </a:rPr>
              <a:t>Qaimurs</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33. </a:t>
            </a:r>
            <a:r>
              <a:rPr lang="en-GB" sz="1100" b="1" dirty="0">
                <a:latin typeface="Adobe Devanagari" panose="02040503050201020203" pitchFamily="18" charset="0"/>
                <a:cs typeface="Adobe Devanagari" panose="02040503050201020203" pitchFamily="18" charset="0"/>
              </a:rPr>
              <a:t>The establishment of the Mughal Empire in India is associated with which of the following battles?</a:t>
            </a:r>
          </a:p>
          <a:p>
            <a:r>
              <a:rPr lang="en-GB" sz="1100" dirty="0">
                <a:latin typeface="Adobe Devanagari" panose="02040503050201020203" pitchFamily="18" charset="0"/>
                <a:cs typeface="Adobe Devanagari" panose="02040503050201020203" pitchFamily="18" charset="0"/>
              </a:rPr>
              <a:t>(A) Battle of Panipat (1526)</a:t>
            </a:r>
          </a:p>
          <a:p>
            <a:r>
              <a:rPr lang="en-GB" sz="1100" dirty="0">
                <a:latin typeface="Adobe Devanagari" panose="02040503050201020203" pitchFamily="18" charset="0"/>
                <a:cs typeface="Adobe Devanagari" panose="02040503050201020203" pitchFamily="18" charset="0"/>
              </a:rPr>
              <a:t>(B) Battle of </a:t>
            </a:r>
            <a:r>
              <a:rPr lang="en-GB" sz="1100" dirty="0" err="1">
                <a:latin typeface="Adobe Devanagari" panose="02040503050201020203" pitchFamily="18" charset="0"/>
                <a:cs typeface="Adobe Devanagari" panose="02040503050201020203" pitchFamily="18" charset="0"/>
              </a:rPr>
              <a:t>Khanwa</a:t>
            </a:r>
            <a:r>
              <a:rPr lang="en-GB" sz="1100" dirty="0">
                <a:latin typeface="Adobe Devanagari" panose="02040503050201020203" pitchFamily="18" charset="0"/>
                <a:cs typeface="Adobe Devanagari" panose="02040503050201020203" pitchFamily="18" charset="0"/>
              </a:rPr>
              <a:t> (1527)</a:t>
            </a:r>
          </a:p>
          <a:p>
            <a:r>
              <a:rPr lang="en-GB" sz="1100" dirty="0">
                <a:latin typeface="Adobe Devanagari" panose="02040503050201020203" pitchFamily="18" charset="0"/>
                <a:cs typeface="Adobe Devanagari" panose="02040503050201020203" pitchFamily="18" charset="0"/>
              </a:rPr>
              <a:t>(C) Battle of </a:t>
            </a:r>
            <a:r>
              <a:rPr lang="en-GB" sz="1100" dirty="0" err="1">
                <a:latin typeface="Adobe Devanagari" panose="02040503050201020203" pitchFamily="18" charset="0"/>
                <a:cs typeface="Adobe Devanagari" panose="02040503050201020203" pitchFamily="18" charset="0"/>
              </a:rPr>
              <a:t>Chausa</a:t>
            </a:r>
            <a:r>
              <a:rPr lang="en-GB" sz="1100" dirty="0">
                <a:latin typeface="Adobe Devanagari" panose="02040503050201020203" pitchFamily="18" charset="0"/>
                <a:cs typeface="Adobe Devanagari" panose="02040503050201020203" pitchFamily="18" charset="0"/>
              </a:rPr>
              <a:t> (1539)</a:t>
            </a:r>
          </a:p>
          <a:p>
            <a:r>
              <a:rPr lang="en-GB" sz="1100" dirty="0">
                <a:latin typeface="Adobe Devanagari" panose="02040503050201020203" pitchFamily="18" charset="0"/>
                <a:cs typeface="Adobe Devanagari" panose="02040503050201020203" pitchFamily="18" charset="0"/>
              </a:rPr>
              <a:t>(D) Battle of </a:t>
            </a:r>
            <a:r>
              <a:rPr lang="en-GB" sz="1100" dirty="0" err="1">
                <a:latin typeface="Adobe Devanagari" panose="02040503050201020203" pitchFamily="18" charset="0"/>
                <a:cs typeface="Adobe Devanagari" panose="02040503050201020203" pitchFamily="18" charset="0"/>
              </a:rPr>
              <a:t>Talikota</a:t>
            </a:r>
            <a:r>
              <a:rPr lang="en-GB" sz="1100" dirty="0">
                <a:latin typeface="Adobe Devanagari" panose="02040503050201020203" pitchFamily="18" charset="0"/>
                <a:cs typeface="Adobe Devanagari" panose="02040503050201020203" pitchFamily="18" charset="0"/>
              </a:rPr>
              <a:t> (1565)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34. Who established the </a:t>
            </a:r>
            <a:r>
              <a:rPr lang="en-IN" sz="1100" b="1" dirty="0" err="1">
                <a:latin typeface="Adobe Devanagari" panose="02040503050201020203" pitchFamily="18" charset="0"/>
                <a:cs typeface="Adobe Devanagari" panose="02040503050201020203" pitchFamily="18" charset="0"/>
              </a:rPr>
              <a:t>Odantapuri</a:t>
            </a:r>
            <a:r>
              <a:rPr lang="en-IN" sz="1100" b="1" dirty="0">
                <a:latin typeface="Adobe Devanagari" panose="02040503050201020203" pitchFamily="18" charset="0"/>
                <a:cs typeface="Adobe Devanagari" panose="02040503050201020203" pitchFamily="18" charset="0"/>
              </a:rPr>
              <a:t> University?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Dharmapala              </a:t>
            </a:r>
          </a:p>
          <a:p>
            <a:r>
              <a:rPr lang="en-IN" sz="1100" dirty="0">
                <a:latin typeface="Adobe Devanagari" panose="02040503050201020203" pitchFamily="18" charset="0"/>
                <a:cs typeface="Adobe Devanagari" panose="02040503050201020203" pitchFamily="18" charset="0"/>
              </a:rPr>
              <a:t>B) Gopala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Devapala                    </a:t>
            </a:r>
          </a:p>
          <a:p>
            <a:r>
              <a:rPr lang="en-IN" sz="1100" dirty="0">
                <a:latin typeface="Adobe Devanagari" panose="02040503050201020203" pitchFamily="18" charset="0"/>
                <a:cs typeface="Adobe Devanagari" panose="02040503050201020203" pitchFamily="18" charset="0"/>
              </a:rPr>
              <a:t>D) </a:t>
            </a:r>
            <a:r>
              <a:rPr lang="en-IN" sz="1100" dirty="0" err="1">
                <a:latin typeface="Adobe Devanagari" panose="02040503050201020203" pitchFamily="18" charset="0"/>
                <a:cs typeface="Adobe Devanagari" panose="02040503050201020203" pitchFamily="18" charset="0"/>
              </a:rPr>
              <a:t>Nanakdev</a:t>
            </a:r>
            <a:endParaRPr lang="en-IN" sz="1100" dirty="0">
              <a:latin typeface="Adobe Devanagari" panose="02040503050201020203" pitchFamily="18"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35. Who was the author of </a:t>
            </a:r>
            <a:r>
              <a:rPr lang="en-IN" sz="1100" b="1" i="1" dirty="0" err="1">
                <a:latin typeface="Adobe Devanagari" panose="02040503050201020203" pitchFamily="18" charset="0"/>
                <a:cs typeface="Adobe Devanagari" panose="02040503050201020203" pitchFamily="18" charset="0"/>
              </a:rPr>
              <a:t>Tutinama</a:t>
            </a:r>
            <a:r>
              <a:rPr lang="en-IN" sz="1100" b="1" dirty="0">
                <a:latin typeface="Adobe Devanagari" panose="02040503050201020203" pitchFamily="18" charset="0"/>
                <a:cs typeface="Adobe Devanagari" panose="02040503050201020203" pitchFamily="18" charset="0"/>
              </a:rPr>
              <a:t>?</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Amir Khusro</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a:t>
            </a:r>
            <a:r>
              <a:rPr lang="en-IN" sz="1100" dirty="0" err="1">
                <a:latin typeface="Adobe Devanagari" panose="02040503050201020203" pitchFamily="18" charset="0"/>
                <a:cs typeface="Adobe Devanagari" panose="02040503050201020203" pitchFamily="18" charset="0"/>
              </a:rPr>
              <a:t>Jainbhadra</a:t>
            </a:r>
            <a:r>
              <a:rPr lang="en-IN" sz="1100" dirty="0">
                <a:latin typeface="Adobe Devanagari" panose="02040503050201020203" pitchFamily="18" charset="0"/>
                <a:cs typeface="Adobe Devanagari" panose="02040503050201020203" pitchFamily="18" charset="0"/>
              </a:rPr>
              <a:t> Suri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Ziauddin </a:t>
            </a:r>
            <a:r>
              <a:rPr lang="en-IN" sz="1100" dirty="0" err="1">
                <a:latin typeface="Adobe Devanagari" panose="02040503050201020203" pitchFamily="18" charset="0"/>
                <a:cs typeface="Adobe Devanagari" panose="02040503050201020203" pitchFamily="18" charset="0"/>
              </a:rPr>
              <a:t>Nakhshabi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Abul Fazl</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B8571A0-FFBA-7C61-5E7B-AE0E4F0A616D}"/>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Tree>
    <p:extLst>
      <p:ext uri="{BB962C8B-B14F-4D97-AF65-F5344CB8AC3E}">
        <p14:creationId xmlns:p14="http://schemas.microsoft.com/office/powerpoint/2010/main" val="331217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6F960-70EB-4B31-F959-A011AC4C862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EF4917A-8781-36F1-4F9E-77195B47B318}"/>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32CC72F-360A-4A96-88A5-995E9CE143BA}"/>
              </a:ext>
            </a:extLst>
          </p:cNvPr>
          <p:cNvSpPr txBox="1"/>
          <p:nvPr/>
        </p:nvSpPr>
        <p:spPr>
          <a:xfrm>
            <a:off x="383963" y="478367"/>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36. शकों पर विजय के उपलक्ष्य में चंद्रगुप्त द्वितीय ने निम्न में से कौन-सी उपाधि धारण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चक्रवर्ती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महाराजाधिराज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विक्रमादित्य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सम्राट अश्वमेध</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37. मुगल शासकों में से किसने मनसबदारी सुधारों के अंतर्गत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"दु-अस्पाह सिह-अस्पाह"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Duaspah-Sihaspah</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प्रणाली की शुरुआत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38. विजयनगर साम्राज्य की स्थापना के समय दिल्ली में किस वंश का शासन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खिलजी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तुगलक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सैयद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 वंश</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मुगल सम्राट अकबर ने "कवि प्रिय" उपाधि किसे प्रदान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(अ) अब्दुर रहीम खान-ए-खाना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तानसेन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मुगल शासन के दौरान 'सरकार ' (जिला) स्तर पर कानून और व्यवस्था बनाए रखने के लिए निम्नलिखित में से कौन जिम्मेदार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फौजदार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काज़ी</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में विभिन्न यूरोपीय कंपनियों के आगमन के संबंध में निम्न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पुर्तगाली भारत आने वाले पहले यूरोपीय थे और उन्होंने 1498 में वास्को-डि-गामा के नेतृत्व में कालीकट पहुँचकर भारत में प्रवेश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डच ईस्ट इंडिया कंपनी की स्थापना पुर्तगालियों के भारत पहुँचने से पहले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फ्रांसीसी ईस्ट इंडिया कंपनी की स्थापना अंग्रेजों की ईस्ट इंडिया कंपनी से पहले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15" name="TextBox 14">
            <a:extLst>
              <a:ext uri="{FF2B5EF4-FFF2-40B4-BE49-F238E27FC236}">
                <a16:creationId xmlns:a16="http://schemas.microsoft.com/office/drawing/2014/main" id="{E0B04F77-59AA-310E-D414-2EDEA5ADE35F}"/>
              </a:ext>
            </a:extLst>
          </p:cNvPr>
          <p:cNvSpPr txBox="1"/>
          <p:nvPr/>
        </p:nvSpPr>
        <p:spPr>
          <a:xfrm>
            <a:off x="3521061" y="478367"/>
            <a:ext cx="3004083"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तुगलक काल के दौरान बिहार की राजधानी कहाँ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हाजीपुर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शरीफ</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'बाबरनामा' मूल रूप से किस भाषा में लिखा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उर्दू</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मिलान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मराठा अधिकारी)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संबंधित 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अमात्य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सैन्य कमांडर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वाक्यानवीस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गृह 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सुमंत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विदेश 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सर-ए-नौबत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 मंत्री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	c	b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d	b	c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c	b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	b	c	d</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23 दिसंबर 1912 को वायसराय लॉर्ड हार्डिंग के काफिले पर क्रांतिकारियों ने बम फेंका।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यह घटना कलकत्ता (कोलकाता) में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इस घटना में रासबिहारी बोस और सचिन्द्र सान्याल की प्रमुख भूमिका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इस घटना में आरोपियों पर अलीपुर षड्यंत्र 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Alipore Conspiracy Case)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नाम से मुकदमा चलाया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तथ्यात्मक रूप 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कांग्रेस खिलाफत स्वराज पार्टी के पहले सचिव के रूप में किसे चुना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चितरंजन दास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विट्ठलभाई पटेल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वल्लभभाई पटेल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मोतीलाल नेहरू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बनारस में एक संस्कृत कॉलेज की स्थापना जोनाथन डंकन (जो कि बनारस के ब्रिटिश रेज़िडेंट थे) के प्रयासों से की गई थी। यह कॉलेज किस वर्ष स्थापित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1781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1787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1791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1797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p:txBody>
      </p:sp>
      <p:sp>
        <p:nvSpPr>
          <p:cNvPr id="3" name="Rectangle 2">
            <a:extLst>
              <a:ext uri="{FF2B5EF4-FFF2-40B4-BE49-F238E27FC236}">
                <a16:creationId xmlns:a16="http://schemas.microsoft.com/office/drawing/2014/main" id="{84686CDE-EA31-F0A0-F75A-FCC15151FB1F}"/>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Tree>
    <p:extLst>
      <p:ext uri="{BB962C8B-B14F-4D97-AF65-F5344CB8AC3E}">
        <p14:creationId xmlns:p14="http://schemas.microsoft.com/office/powerpoint/2010/main" val="3167684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D1C85-C400-8A03-9659-D5789B657D5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9D20DFD-6CD2-1B15-21F2-F01B18810FD7}"/>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F6ECD72-B3AE-B3F9-CE3F-D025FAAAE922}"/>
              </a:ext>
            </a:extLst>
          </p:cNvPr>
          <p:cNvSpPr txBox="1"/>
          <p:nvPr/>
        </p:nvSpPr>
        <p:spPr>
          <a:xfrm>
            <a:off x="383963" y="478367"/>
            <a:ext cx="3010858" cy="8556188"/>
          </a:xfrm>
          <a:prstGeom prst="rect">
            <a:avLst/>
          </a:prstGeom>
          <a:noFill/>
        </p:spPr>
        <p:txBody>
          <a:bodyPr wrap="square">
            <a:spAutoFit/>
          </a:bodyPr>
          <a:lstStyle/>
          <a:p>
            <a:r>
              <a:rPr lang="en-IN" sz="1100" b="1" dirty="0">
                <a:latin typeface="Adobe Devanagari" panose="02040503050201020203" pitchFamily="18" charset="0"/>
                <a:cs typeface="Adobe Devanagari" panose="02040503050201020203" pitchFamily="18" charset="0"/>
              </a:rPr>
              <a:t>36. Which title did Chandragupta II adopt in recognition of his victory over the Shakas?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Chakravarti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a:t>
            </a:r>
            <a:r>
              <a:rPr lang="en-IN" sz="1100" dirty="0" err="1">
                <a:latin typeface="Adobe Devanagari" panose="02040503050201020203" pitchFamily="18" charset="0"/>
                <a:cs typeface="Adobe Devanagari" panose="02040503050201020203" pitchFamily="18" charset="0"/>
              </a:rPr>
              <a:t>Maharajadhiraj</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Vikramaditya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Samrat </a:t>
            </a:r>
            <a:r>
              <a:rPr lang="en-IN" sz="1100" dirty="0" err="1">
                <a:latin typeface="Adobe Devanagari" panose="02040503050201020203" pitchFamily="18" charset="0"/>
                <a:cs typeface="Adobe Devanagari" panose="02040503050201020203" pitchFamily="18" charset="0"/>
              </a:rPr>
              <a:t>Ashvamedh</a:t>
            </a:r>
            <a:endParaRPr lang="en-IN" sz="1100" dirty="0">
              <a:latin typeface="Adobe Devanagari" panose="02040503050201020203" pitchFamily="18"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37. Which Mughal ruler introduced the '</a:t>
            </a:r>
            <a:r>
              <a:rPr lang="en-IN" sz="1100" b="1" dirty="0" err="1">
                <a:latin typeface="Adobe Devanagari" panose="02040503050201020203" pitchFamily="18" charset="0"/>
                <a:cs typeface="Adobe Devanagari" panose="02040503050201020203" pitchFamily="18" charset="0"/>
              </a:rPr>
              <a:t>Duaspah-Sihaspah</a:t>
            </a:r>
            <a:r>
              <a:rPr lang="en-IN" sz="1100" b="1" dirty="0">
                <a:latin typeface="Adobe Devanagari" panose="02040503050201020203" pitchFamily="18" charset="0"/>
                <a:cs typeface="Adobe Devanagari" panose="02040503050201020203" pitchFamily="18" charset="0"/>
              </a:rPr>
              <a:t>' system under the </a:t>
            </a:r>
            <a:r>
              <a:rPr lang="en-IN" sz="1100" b="1" dirty="0" err="1">
                <a:latin typeface="Adobe Devanagari" panose="02040503050201020203" pitchFamily="18" charset="0"/>
                <a:cs typeface="Adobe Devanagari" panose="02040503050201020203" pitchFamily="18" charset="0"/>
              </a:rPr>
              <a:t>Mansabdari</a:t>
            </a:r>
            <a:r>
              <a:rPr lang="en-IN" sz="1100" b="1" dirty="0">
                <a:latin typeface="Adobe Devanagari" panose="02040503050201020203" pitchFamily="18" charset="0"/>
                <a:cs typeface="Adobe Devanagari" panose="02040503050201020203" pitchFamily="18" charset="0"/>
              </a:rPr>
              <a:t> reforms?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Akbar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Babur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Jahangir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Shah Jahan</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38. During the establishment of the Vijayanagar Empire, which dynasty was ruling in Delhi?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Khilji Dynasty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Tughlaq Dynasty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Sayyid Dynasty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Lodi Dynasty</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39. Which Mughal emperor awarded the title "Kavi Priya" (Poet's </a:t>
            </a:r>
            <a:r>
              <a:rPr lang="en-IN" sz="1100" b="1" dirty="0" err="1">
                <a:latin typeface="Adobe Devanagari" panose="02040503050201020203" pitchFamily="18" charset="0"/>
                <a:cs typeface="Adobe Devanagari" panose="02040503050201020203" pitchFamily="18" charset="0"/>
              </a:rPr>
              <a:t>Favorite</a:t>
            </a:r>
            <a:r>
              <a:rPr lang="en-IN" sz="1100" b="1" dirty="0">
                <a:latin typeface="Adobe Devanagari" panose="02040503050201020203" pitchFamily="18" charset="0"/>
                <a:cs typeface="Adobe Devanagari" panose="02040503050201020203" pitchFamily="18" charset="0"/>
              </a:rPr>
              <a:t>)?</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Abdur Rahim Khan-</a:t>
            </a:r>
            <a:r>
              <a:rPr lang="en-IN" sz="1100" dirty="0" err="1">
                <a:latin typeface="Adobe Devanagari" panose="02040503050201020203" pitchFamily="18" charset="0"/>
                <a:cs typeface="Adobe Devanagari" panose="02040503050201020203" pitchFamily="18" charset="0"/>
              </a:rPr>
              <a:t>i</a:t>
            </a:r>
            <a:r>
              <a:rPr lang="en-IN" sz="1100" dirty="0">
                <a:latin typeface="Adobe Devanagari" panose="02040503050201020203" pitchFamily="18" charset="0"/>
                <a:cs typeface="Adobe Devanagari" panose="02040503050201020203" pitchFamily="18" charset="0"/>
              </a:rPr>
              <a:t>-Khana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Birbal</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Ras Khan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Tansen</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40. During the Mughal rule, who was responsible for maintaining law and order at the 'Sarkar' (district) level?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Faujdar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Kotwal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Amil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Qazi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41. Consider the following statements regarding the arrival of various European companies in India:</a:t>
            </a:r>
          </a:p>
          <a:p>
            <a:r>
              <a:rPr lang="en-GB" sz="1100" dirty="0">
                <a:latin typeface="Adobe Devanagari" panose="02040503050201020203" pitchFamily="18" charset="0"/>
                <a:cs typeface="Adobe Devanagari" panose="02040503050201020203" pitchFamily="18" charset="0"/>
              </a:rPr>
              <a:t>1. The Portuguese were the first Europeans to arrive in India, and they entered India in 1498 under Vasco da Gama, reaching Calicut.</a:t>
            </a:r>
          </a:p>
          <a:p>
            <a:r>
              <a:rPr lang="en-GB" sz="1100" dirty="0">
                <a:latin typeface="Adobe Devanagari" panose="02040503050201020203" pitchFamily="18" charset="0"/>
                <a:cs typeface="Adobe Devanagari" panose="02040503050201020203" pitchFamily="18" charset="0"/>
              </a:rPr>
              <a:t>2. The Dutch East India Company was established before the Portuguese arrived in India.</a:t>
            </a:r>
          </a:p>
          <a:p>
            <a:r>
              <a:rPr lang="en-GB" sz="1100" dirty="0">
                <a:latin typeface="Adobe Devanagari" panose="02040503050201020203" pitchFamily="18" charset="0"/>
                <a:cs typeface="Adobe Devanagari" panose="02040503050201020203" pitchFamily="18" charset="0"/>
              </a:rPr>
              <a:t>3. The French East India Company was established before the British East India Company.</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Which of the above statements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1 and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1, 2, and 3</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B781530B-F3D4-83CA-5605-9AA831C6C26C}"/>
              </a:ext>
            </a:extLst>
          </p:cNvPr>
          <p:cNvSpPr txBox="1"/>
          <p:nvPr/>
        </p:nvSpPr>
        <p:spPr>
          <a:xfrm>
            <a:off x="3521061" y="478367"/>
            <a:ext cx="3004083" cy="9064020"/>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42. Where was the capital of Bihar during the Tughlaq period?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Patna                   (B) Munger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Hajipur</a:t>
            </a:r>
            <a:r>
              <a:rPr lang="en-GB" sz="1100" dirty="0">
                <a:latin typeface="Adobe Devanagari" panose="02040503050201020203" pitchFamily="18" charset="0"/>
                <a:cs typeface="Adobe Devanagari" panose="02040503050201020203" pitchFamily="18" charset="0"/>
              </a:rPr>
              <a:t>               (D) Bihar Sharif</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43. In which language was the </a:t>
            </a:r>
            <a:r>
              <a:rPr lang="en-GB" sz="1100" b="1" i="1" dirty="0" err="1">
                <a:latin typeface="Adobe Devanagari" panose="02040503050201020203" pitchFamily="18" charset="0"/>
                <a:cs typeface="Adobe Devanagari" panose="02040503050201020203" pitchFamily="18" charset="0"/>
              </a:rPr>
              <a:t>Baburnama</a:t>
            </a:r>
            <a:r>
              <a:rPr lang="en-GB" sz="1100" b="1" dirty="0">
                <a:latin typeface="Adobe Devanagari" panose="02040503050201020203" pitchFamily="18" charset="0"/>
                <a:cs typeface="Adobe Devanagari" panose="02040503050201020203" pitchFamily="18" charset="0"/>
              </a:rPr>
              <a:t> originally written?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Persian                             (B) Arabic</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Turkish                            (D) Urdu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44. Match the following:</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         </a:t>
            </a:r>
            <a:r>
              <a:rPr lang="en-GB" sz="1100" b="1" dirty="0">
                <a:latin typeface="Adobe Devanagari" panose="02040503050201020203" pitchFamily="18" charset="0"/>
                <a:cs typeface="Adobe Devanagari" panose="02040503050201020203" pitchFamily="18" charset="0"/>
              </a:rPr>
              <a:t>List-I                                               List-II</a:t>
            </a:r>
          </a:p>
          <a:p>
            <a:r>
              <a:rPr lang="en-GB" sz="1100" b="1" dirty="0">
                <a:latin typeface="Adobe Devanagari" panose="02040503050201020203" pitchFamily="18" charset="0"/>
                <a:cs typeface="Adobe Devanagari" panose="02040503050201020203" pitchFamily="18" charset="0"/>
              </a:rPr>
              <a:t>(Maratha Officer)                 (Related Department)</a:t>
            </a:r>
          </a:p>
          <a:p>
            <a:r>
              <a:rPr lang="en-IN" sz="1100" dirty="0">
                <a:latin typeface="Adobe Devanagari" panose="02040503050201020203" pitchFamily="18" charset="0"/>
                <a:cs typeface="Adobe Devanagari" panose="02040503050201020203" pitchFamily="18" charset="0"/>
              </a:rPr>
              <a:t>1. Amatya                                (a) Military Commander</a:t>
            </a:r>
          </a:p>
          <a:p>
            <a:r>
              <a:rPr lang="en-IN" sz="1100" dirty="0">
                <a:latin typeface="Adobe Devanagari" panose="02040503050201020203" pitchFamily="18" charset="0"/>
                <a:cs typeface="Adobe Devanagari" panose="02040503050201020203" pitchFamily="18" charset="0"/>
              </a:rPr>
              <a:t>2. </a:t>
            </a:r>
            <a:r>
              <a:rPr lang="en-IN" sz="1100" dirty="0" err="1">
                <a:latin typeface="Adobe Devanagari" panose="02040503050201020203" pitchFamily="18" charset="0"/>
                <a:cs typeface="Adobe Devanagari" panose="02040503050201020203" pitchFamily="18" charset="0"/>
              </a:rPr>
              <a:t>Wakyanives</a:t>
            </a:r>
            <a:r>
              <a:rPr lang="en-IN" sz="1100" dirty="0">
                <a:latin typeface="Adobe Devanagari" panose="02040503050201020203" pitchFamily="18" charset="0"/>
                <a:cs typeface="Adobe Devanagari" panose="02040503050201020203" pitchFamily="18" charset="0"/>
              </a:rPr>
              <a:t>                         (b) Home Minister</a:t>
            </a:r>
          </a:p>
          <a:p>
            <a:r>
              <a:rPr lang="en-IN" sz="1100" dirty="0">
                <a:latin typeface="Adobe Devanagari" panose="02040503050201020203" pitchFamily="18" charset="0"/>
                <a:cs typeface="Adobe Devanagari" panose="02040503050201020203" pitchFamily="18" charset="0"/>
              </a:rPr>
              <a:t>3. Sumant                                 (c) Foreign Minister</a:t>
            </a:r>
          </a:p>
          <a:p>
            <a:r>
              <a:rPr lang="pt-BR" sz="1100" dirty="0">
                <a:latin typeface="Adobe Devanagari" panose="02040503050201020203" pitchFamily="18" charset="0"/>
                <a:cs typeface="Adobe Devanagari" panose="02040503050201020203" pitchFamily="18" charset="0"/>
              </a:rPr>
              <a:t>4. Sar-e-Naubat                       (d) Finance Minister</a:t>
            </a:r>
          </a:p>
          <a:p>
            <a:r>
              <a:rPr lang="pt-BR" sz="1100" b="1" dirty="0">
                <a:latin typeface="Adobe Devanagari" panose="02040503050201020203" pitchFamily="18" charset="0"/>
                <a:cs typeface="Adobe Devanagari" panose="02040503050201020203" pitchFamily="18" charset="0"/>
              </a:rPr>
              <a:t>Code:</a:t>
            </a:r>
            <a:br>
              <a:rPr lang="pt-BR" sz="1100" dirty="0">
                <a:latin typeface="Adobe Devanagari" panose="02040503050201020203" pitchFamily="18" charset="0"/>
                <a:cs typeface="Adobe Devanagari" panose="02040503050201020203" pitchFamily="18" charset="0"/>
              </a:rPr>
            </a:br>
            <a:r>
              <a:rPr lang="pt-BR" sz="1100" dirty="0">
                <a:latin typeface="Adobe Devanagari" panose="02040503050201020203" pitchFamily="18" charset="0"/>
                <a:cs typeface="Adobe Devanagari" panose="02040503050201020203" pitchFamily="18" charset="0"/>
              </a:rPr>
              <a:t>        1   2   3   4</a:t>
            </a:r>
            <a:br>
              <a:rPr lang="pt-BR" sz="1100" dirty="0">
                <a:latin typeface="Adobe Devanagari" panose="02040503050201020203" pitchFamily="18" charset="0"/>
                <a:cs typeface="Adobe Devanagari" panose="02040503050201020203" pitchFamily="18" charset="0"/>
              </a:rPr>
            </a:br>
            <a:r>
              <a:rPr lang="pt-BR" sz="1100" dirty="0">
                <a:latin typeface="Adobe Devanagari" panose="02040503050201020203" pitchFamily="18" charset="0"/>
                <a:cs typeface="Adobe Devanagari" panose="02040503050201020203" pitchFamily="18" charset="0"/>
              </a:rPr>
              <a:t>(A)  a   c    b  a</a:t>
            </a:r>
            <a:br>
              <a:rPr lang="pt-BR" sz="1100" dirty="0">
                <a:latin typeface="Adobe Devanagari" panose="02040503050201020203" pitchFamily="18" charset="0"/>
                <a:cs typeface="Adobe Devanagari" panose="02040503050201020203" pitchFamily="18" charset="0"/>
              </a:rPr>
            </a:br>
            <a:r>
              <a:rPr lang="pt-BR" sz="1100" dirty="0">
                <a:latin typeface="Adobe Devanagari" panose="02040503050201020203" pitchFamily="18" charset="0"/>
                <a:cs typeface="Adobe Devanagari" panose="02040503050201020203" pitchFamily="18" charset="0"/>
              </a:rPr>
              <a:t>(B)  d   b    c  a</a:t>
            </a:r>
            <a:br>
              <a:rPr lang="pt-BR" sz="1100" dirty="0">
                <a:latin typeface="Adobe Devanagari" panose="02040503050201020203" pitchFamily="18" charset="0"/>
                <a:cs typeface="Adobe Devanagari" panose="02040503050201020203" pitchFamily="18" charset="0"/>
              </a:rPr>
            </a:br>
            <a:r>
              <a:rPr lang="pt-BR" sz="1100" dirty="0">
                <a:latin typeface="Adobe Devanagari" panose="02040503050201020203" pitchFamily="18" charset="0"/>
                <a:cs typeface="Adobe Devanagari" panose="02040503050201020203" pitchFamily="18" charset="0"/>
              </a:rPr>
              <a:t>(C)  a   c    b  d</a:t>
            </a:r>
            <a:br>
              <a:rPr lang="pt-BR" sz="1100" dirty="0">
                <a:latin typeface="Adobe Devanagari" panose="02040503050201020203" pitchFamily="18" charset="0"/>
                <a:cs typeface="Adobe Devanagari" panose="02040503050201020203" pitchFamily="18" charset="0"/>
              </a:rPr>
            </a:br>
            <a:r>
              <a:rPr lang="pt-BR" sz="1100" dirty="0">
                <a:latin typeface="Adobe Devanagari" panose="02040503050201020203" pitchFamily="18" charset="0"/>
                <a:cs typeface="Adobe Devanagari" panose="02040503050201020203" pitchFamily="18" charset="0"/>
              </a:rPr>
              <a:t>(D)  a   b   c   d</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45. Consider the following statements:</a:t>
            </a:r>
          </a:p>
          <a:p>
            <a:r>
              <a:rPr lang="en-GB" sz="1100" dirty="0">
                <a:latin typeface="Adobe Devanagari" panose="02040503050201020203" pitchFamily="18" charset="0"/>
                <a:cs typeface="Adobe Devanagari" panose="02040503050201020203" pitchFamily="18" charset="0"/>
              </a:rPr>
              <a:t>1. On December 23, 1912, revolutionaries threw a bomb at the convoy of Viceroy Lord Harding.</a:t>
            </a:r>
          </a:p>
          <a:p>
            <a:r>
              <a:rPr lang="en-GB" sz="1100" dirty="0">
                <a:latin typeface="Adobe Devanagari" panose="02040503050201020203" pitchFamily="18" charset="0"/>
                <a:cs typeface="Adobe Devanagari" panose="02040503050201020203" pitchFamily="18" charset="0"/>
              </a:rPr>
              <a:t>2. This incident occurred in Calcutta (Kolkata).</a:t>
            </a:r>
          </a:p>
          <a:p>
            <a:r>
              <a:rPr lang="en-GB" sz="1100" dirty="0">
                <a:latin typeface="Adobe Devanagari" panose="02040503050201020203" pitchFamily="18" charset="0"/>
                <a:cs typeface="Adobe Devanagari" panose="02040503050201020203" pitchFamily="18" charset="0"/>
              </a:rPr>
              <a:t>3. The main role in this incident was played by </a:t>
            </a:r>
            <a:r>
              <a:rPr lang="en-GB" sz="1100" dirty="0" err="1">
                <a:latin typeface="Adobe Devanagari" panose="02040503050201020203" pitchFamily="18" charset="0"/>
                <a:cs typeface="Adobe Devanagari" panose="02040503050201020203" pitchFamily="18" charset="0"/>
              </a:rPr>
              <a:t>Rashbihari</a:t>
            </a:r>
            <a:r>
              <a:rPr lang="en-GB" sz="1100" dirty="0">
                <a:latin typeface="Adobe Devanagari" panose="02040503050201020203" pitchFamily="18" charset="0"/>
                <a:cs typeface="Adobe Devanagari" panose="02040503050201020203" pitchFamily="18" charset="0"/>
              </a:rPr>
              <a:t> Bose and </a:t>
            </a:r>
            <a:r>
              <a:rPr lang="en-GB" sz="1100" dirty="0" err="1">
                <a:latin typeface="Adobe Devanagari" panose="02040503050201020203" pitchFamily="18" charset="0"/>
                <a:cs typeface="Adobe Devanagari" panose="02040503050201020203" pitchFamily="18" charset="0"/>
              </a:rPr>
              <a:t>Sachindranath</a:t>
            </a:r>
            <a:r>
              <a:rPr lang="en-GB" sz="1100" dirty="0">
                <a:latin typeface="Adobe Devanagari" panose="02040503050201020203" pitchFamily="18" charset="0"/>
                <a:cs typeface="Adobe Devanagari" panose="02040503050201020203" pitchFamily="18" charset="0"/>
              </a:rPr>
              <a:t> Sanyal.</a:t>
            </a:r>
          </a:p>
          <a:p>
            <a:r>
              <a:rPr lang="en-GB" sz="1100" dirty="0">
                <a:latin typeface="Adobe Devanagari" panose="02040503050201020203" pitchFamily="18" charset="0"/>
                <a:cs typeface="Adobe Devanagari" panose="02040503050201020203" pitchFamily="18" charset="0"/>
              </a:rPr>
              <a:t>4. The accused in this incident were tried in the Alipore Conspiracy Case.</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Which of the above statements are factually correct?</a:t>
            </a:r>
            <a:br>
              <a:rPr lang="en-GB" sz="1100" b="1"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1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2 and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1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46. Who was elected as the first Secretary of the Congress-Khilafat-Swaraj Party?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Chitranjan Das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t>
            </a:r>
            <a:r>
              <a:rPr lang="en-GB" sz="1100" dirty="0" err="1">
                <a:latin typeface="Adobe Devanagari" panose="02040503050201020203" pitchFamily="18" charset="0"/>
                <a:cs typeface="Adobe Devanagari" panose="02040503050201020203" pitchFamily="18" charset="0"/>
              </a:rPr>
              <a:t>Vitthalbhai</a:t>
            </a:r>
            <a:r>
              <a:rPr lang="en-GB" sz="1100" dirty="0">
                <a:latin typeface="Adobe Devanagari" panose="02040503050201020203" pitchFamily="18" charset="0"/>
                <a:cs typeface="Adobe Devanagari" panose="02040503050201020203" pitchFamily="18" charset="0"/>
              </a:rPr>
              <a:t> Patel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Vallabhbhai Patel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Motilal Nehru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47. The Sanskrit College in Banaras, established through the efforts of Jonathan Duncan (the British Resident of Banaras), was founded in which year?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1781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1787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1791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1797</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B8C1467-E7C8-58A5-2C3A-F6133580CFE1}"/>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B95E447A-46C2-ED28-4548-66EE94D604B3}"/>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004176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B5A2D-B3D8-B196-65E4-B893288E031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4F435DD-F035-1F7D-4132-9CFD76D1D3BD}"/>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36760CB-7CE7-E696-2974-8CFEFF6B5BBB}"/>
              </a:ext>
            </a:extLst>
          </p:cNvPr>
          <p:cNvSpPr txBox="1"/>
          <p:nvPr/>
        </p:nvSpPr>
        <p:spPr>
          <a:xfrm>
            <a:off x="383963" y="478367"/>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48. निम्नलिखित सूचियों का मिलान कीजिए –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List-I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List-II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संधियाँ/परिणाम)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पहला आंग्ल-मैसूर युद्ध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मंगलौर की संधि</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दूसरा आंग्ल-मैसूर युद्ध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मद्रास की संधि</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तीसरा आंग्ल-मैसूर युद्ध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टीपू सुल्तान 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पराजय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चौथा आंग्ल-मैसूर युद्ध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श्रीरंगपट्टनम की संधि</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1  2   3   4</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b   a  d   c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d   c  b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d   b  a   c</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‘इंडियन मिरर’ नामक समाचार पत्र के संपादक और ‘संगत सभा’ एवं ‘भारतीय ब्रह्म समाज’ की स्थापना करने वाले कौन थे?</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देवेंद्रनाथ टैगोर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केशवचंद्र सेन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द्वारकानाथ गांगुली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ईश्वरचंद्र विद्यासाग</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50. निम्नलिखित का मिलान कीजिए –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List-I                                   List-II</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गवर्नर/गवर्नर जनरल)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(संधियाँ / समझौते)</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वॉरेन हेस्टिंग्स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अमृतसर की संधि (1809)</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लॉर्ड हार्डिंग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श्रीरंगपट्टम की</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संधि</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(1792)</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लॉर्ड मिंटो </a:t>
            </a:r>
            <a:r>
              <a:rPr lang="en-IN" sz="1200" b="1">
                <a:latin typeface="Adobe Devanagari" panose="02040503050201020203" pitchFamily="18" charset="0"/>
                <a:ea typeface="Nirmala UI" panose="020B0502040204020203" pitchFamily="34" charset="0"/>
                <a:cs typeface="Adobe Devanagari" panose="02040503050201020203" pitchFamily="18" charset="0"/>
              </a:rPr>
              <a:t>I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सालबाई की संधि (1782)</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लॉर्ड कार्नवालिस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लाहौर की संधि (1846)</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2   3   4</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   B   C   D </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(B)  C    B   A  D</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(C)  C    D   A  B</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(D)  B   C    D  A</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51. "पाकिस्तान प्रस्ताव"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Pakistan Resolution) 1940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किस अधिवेशन में पारित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का लाहौर अधिवेशन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मुस्लिम लीग का लाहौर अधिवेशन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का कराची अधिवेशन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मुस्लिम लीग का कराची अधिवेशन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52. महात्मा गांधी ने किस वर्ष कांग्रेस का सक्रिय समर्थन औपचारिक रूप से त्याग दिया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1931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1934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1937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1940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ई०</a:t>
            </a:r>
          </a:p>
        </p:txBody>
      </p:sp>
      <p:sp>
        <p:nvSpPr>
          <p:cNvPr id="15" name="TextBox 14">
            <a:extLst>
              <a:ext uri="{FF2B5EF4-FFF2-40B4-BE49-F238E27FC236}">
                <a16:creationId xmlns:a16="http://schemas.microsoft.com/office/drawing/2014/main" id="{E9966281-6717-249E-80AC-53CA4D13C78C}"/>
              </a:ext>
            </a:extLst>
          </p:cNvPr>
          <p:cNvSpPr txBox="1"/>
          <p:nvPr/>
        </p:nvSpPr>
        <p:spPr>
          <a:xfrm>
            <a:off x="3521061" y="478367"/>
            <a:ext cx="3004083" cy="7848302"/>
          </a:xfrm>
          <a:prstGeom prst="rect">
            <a:avLst/>
          </a:prstGeom>
          <a:noFill/>
        </p:spPr>
        <p:txBody>
          <a:bodyPr wrap="square">
            <a:spAutoFit/>
          </a:bodyPr>
          <a:lstStyle/>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53. निम्नलिखित में से कौन 19वीं शताब्दी के भारत में सामाजिक-धार्मिक सुधार आंदोलन से संबंधित नहीं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स्वामी विवेकानंद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केशव चंद्र 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हेनरी विवियन डेरोज़ियो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 साहेब</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54. इलाहाबाद की संधि (1765) के तहत ईस्ट इंडिया कंपनी को निम्नलिखित में से कौन-सा अधिकार प्राप्त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नमक व्यापार पर एकाधिकार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कलकत्ता पर नियंत्रण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 बिहार और ओड़िशा की दीवानी (राजस्व वसूलने का अधिकार)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ब्रिटिश सेना बनाए रखने का अधिकार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55. निम्नलिखित में से कौन-सा भारत में पुर्तगाली शक्ति के पतन का कारण नहीं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क्षेत्रीय शक्तियों का उदय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व्यापार में बेइमानी और भ्रष्टाचार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विजयनगर साम्राज्य का पतन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अमेरिका की खोज</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56. बिहार में नवीन जलोढ़ या खादर मृदा का विस्तार अपेक्षाकृत किस जिले में न्यूनतम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पूर्णिया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सहरसा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57. 1927 में साइमन कमीशन के गठन के समय भारत सचिव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British Secretary of State for India)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बर्कनहेड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क्लेमेंट एटली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लिनलिथगो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विंस्टन चर्चिल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मैथिल-कोकिल कवि विद्यापति ने अपनी काव्य कीर्तिलता की रचना किस वंश के शासक शिव</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के छत्रछाया में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ओइनवार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a:t>
            </a:r>
          </a:p>
        </p:txBody>
      </p:sp>
      <p:sp>
        <p:nvSpPr>
          <p:cNvPr id="3" name="Rectangle 2">
            <a:extLst>
              <a:ext uri="{FF2B5EF4-FFF2-40B4-BE49-F238E27FC236}">
                <a16:creationId xmlns:a16="http://schemas.microsoft.com/office/drawing/2014/main" id="{769081A2-F884-AA92-6F91-1D8B90D04642}"/>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Tree>
    <p:extLst>
      <p:ext uri="{BB962C8B-B14F-4D97-AF65-F5344CB8AC3E}">
        <p14:creationId xmlns:p14="http://schemas.microsoft.com/office/powerpoint/2010/main" val="1759227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5F59D-FEEF-057F-4FB4-8B5813A525C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B4F564F-4D61-3536-BA8E-8EF2CB9466B0}"/>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E0CAEA3-5337-2F27-D263-787F776FB082}"/>
              </a:ext>
            </a:extLst>
          </p:cNvPr>
          <p:cNvSpPr txBox="1"/>
          <p:nvPr/>
        </p:nvSpPr>
        <p:spPr>
          <a:xfrm>
            <a:off x="383963" y="478367"/>
            <a:ext cx="3010858" cy="8725466"/>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48. Match the following:</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       List-I(War)                            ListII(Treaties/Results)</a:t>
            </a:r>
          </a:p>
          <a:p>
            <a:r>
              <a:rPr lang="en-GB" sz="1100" dirty="0">
                <a:latin typeface="Adobe Devanagari" panose="02040503050201020203" pitchFamily="18" charset="0"/>
                <a:cs typeface="Adobe Devanagari" panose="02040503050201020203" pitchFamily="18" charset="0"/>
              </a:rPr>
              <a:t>1. First Anglo-Mysore War      (a) Treaty of Mangalore</a:t>
            </a:r>
          </a:p>
          <a:p>
            <a:r>
              <a:rPr lang="en-GB" sz="1100" dirty="0">
                <a:latin typeface="Adobe Devanagari" panose="02040503050201020203" pitchFamily="18" charset="0"/>
                <a:cs typeface="Adobe Devanagari" panose="02040503050201020203" pitchFamily="18" charset="0"/>
              </a:rPr>
              <a:t>2. Second Anglo-Mysore War (b) Treaty of Madras</a:t>
            </a:r>
          </a:p>
          <a:p>
            <a:r>
              <a:rPr lang="en-GB" sz="1100" dirty="0">
                <a:latin typeface="Adobe Devanagari" panose="02040503050201020203" pitchFamily="18" charset="0"/>
                <a:cs typeface="Adobe Devanagari" panose="02040503050201020203" pitchFamily="18" charset="0"/>
              </a:rPr>
              <a:t>3. Third Anglo-Mysore War  (c) Defeat of Tipu Sultan</a:t>
            </a:r>
          </a:p>
          <a:p>
            <a:r>
              <a:rPr lang="en-GB" sz="1100" dirty="0">
                <a:latin typeface="Adobe Devanagari" panose="02040503050201020203" pitchFamily="18" charset="0"/>
                <a:cs typeface="Adobe Devanagari" panose="02040503050201020203" pitchFamily="18" charset="0"/>
              </a:rPr>
              <a:t>4. Fourth Anglo-Mysore War    (d) Treaty of Sri</a:t>
            </a:r>
          </a:p>
          <a:p>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Rangapatnam</a:t>
            </a:r>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Code: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        </a:t>
            </a:r>
            <a:r>
              <a:rPr lang="en-GB" sz="1100" b="1" dirty="0">
                <a:latin typeface="Adobe Devanagari" panose="02040503050201020203" pitchFamily="18" charset="0"/>
                <a:cs typeface="Adobe Devanagari" panose="02040503050201020203" pitchFamily="18" charset="0"/>
              </a:rPr>
              <a:t>1   2   3   4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b   a   d   c</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d   c    b  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   b   c   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d    b   a   c</a:t>
            </a:r>
            <a:endParaRPr lang="en-IN" sz="1100" dirty="0">
              <a:latin typeface="Adobe Devanagari" panose="02040503050201020203" pitchFamily="18"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49. Who was the editor of the newspaper 'Indian Mirror' and the founder of '</a:t>
            </a:r>
            <a:r>
              <a:rPr lang="en-GB" sz="1100" b="1" dirty="0" err="1">
                <a:latin typeface="Adobe Devanagari" panose="02040503050201020203" pitchFamily="18" charset="0"/>
                <a:cs typeface="Adobe Devanagari" panose="02040503050201020203" pitchFamily="18" charset="0"/>
              </a:rPr>
              <a:t>Sangath</a:t>
            </a:r>
            <a:r>
              <a:rPr lang="en-GB" sz="1100" b="1" dirty="0">
                <a:latin typeface="Adobe Devanagari" panose="02040503050201020203" pitchFamily="18" charset="0"/>
                <a:cs typeface="Adobe Devanagari" panose="02040503050201020203" pitchFamily="18" charset="0"/>
              </a:rPr>
              <a:t> Sabha' and 'Bengali Brahmo Samaj’?</a:t>
            </a:r>
          </a:p>
          <a:p>
            <a:r>
              <a:rPr lang="en-GB" sz="1100" dirty="0">
                <a:latin typeface="Adobe Devanagari" panose="02040503050201020203" pitchFamily="18" charset="0"/>
                <a:cs typeface="Adobe Devanagari" panose="02040503050201020203" pitchFamily="18" charset="0"/>
              </a:rPr>
              <a:t>(a) Devendranath Tagore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t>
            </a:r>
            <a:r>
              <a:rPr lang="en-GB" sz="1100" dirty="0" err="1">
                <a:latin typeface="Adobe Devanagari" panose="02040503050201020203" pitchFamily="18" charset="0"/>
                <a:cs typeface="Adobe Devanagari" panose="02040503050201020203" pitchFamily="18" charset="0"/>
              </a:rPr>
              <a:t>Keshavchandra</a:t>
            </a:r>
            <a:r>
              <a:rPr lang="en-GB" sz="1100" dirty="0">
                <a:latin typeface="Adobe Devanagari" panose="02040503050201020203" pitchFamily="18" charset="0"/>
                <a:cs typeface="Adobe Devanagari" panose="02040503050201020203" pitchFamily="18" charset="0"/>
              </a:rPr>
              <a:t> Sen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Dwarkanath Ganguly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Ishwar Chandra Vidyasagar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50. Match the following:</a:t>
            </a:r>
          </a:p>
          <a:p>
            <a:r>
              <a:rPr lang="en-GB" sz="1100" dirty="0">
                <a:latin typeface="Adobe Devanagari" panose="02040503050201020203" pitchFamily="18" charset="0"/>
                <a:cs typeface="Adobe Devanagari" panose="02040503050201020203" pitchFamily="18" charset="0"/>
              </a:rPr>
              <a:t>       List-I 		           List-II</a:t>
            </a:r>
          </a:p>
          <a:p>
            <a:r>
              <a:rPr lang="en-GB" sz="1100" dirty="0">
                <a:latin typeface="Adobe Devanagari" panose="02040503050201020203" pitchFamily="18" charset="0"/>
                <a:cs typeface="Adobe Devanagari" panose="02040503050201020203" pitchFamily="18" charset="0"/>
              </a:rPr>
              <a:t>  (Governor) 	                        (Treaties)</a:t>
            </a:r>
          </a:p>
          <a:p>
            <a:r>
              <a:rPr lang="en-GB" sz="1100" dirty="0">
                <a:latin typeface="Adobe Devanagari" panose="02040503050201020203" pitchFamily="18" charset="0"/>
                <a:cs typeface="Adobe Devanagari" panose="02040503050201020203" pitchFamily="18" charset="0"/>
              </a:rPr>
              <a:t>1. Warren Hastings         (a) Amritsar Treaty (1809)</a:t>
            </a:r>
          </a:p>
          <a:p>
            <a:r>
              <a:rPr lang="en-GB" sz="1100" dirty="0">
                <a:latin typeface="Adobe Devanagari" panose="02040503050201020203" pitchFamily="18" charset="0"/>
                <a:cs typeface="Adobe Devanagari" panose="02040503050201020203" pitchFamily="18" charset="0"/>
              </a:rPr>
              <a:t>2. Lord Harding I            (b) Treaty of Sri </a:t>
            </a:r>
            <a:r>
              <a:rPr lang="en-GB" sz="1100" dirty="0" err="1">
                <a:latin typeface="Adobe Devanagari" panose="02040503050201020203" pitchFamily="18" charset="0"/>
                <a:cs typeface="Adobe Devanagari" panose="02040503050201020203" pitchFamily="18" charset="0"/>
              </a:rPr>
              <a:t>rangapatnam</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                                                                 (1792)</a:t>
            </a:r>
          </a:p>
          <a:p>
            <a:r>
              <a:rPr lang="en-GB" sz="1100" dirty="0">
                <a:latin typeface="Adobe Devanagari" panose="02040503050201020203" pitchFamily="18" charset="0"/>
                <a:cs typeface="Adobe Devanagari" panose="02040503050201020203" pitchFamily="18" charset="0"/>
              </a:rPr>
              <a:t>3. Lord Minto I                (c) </a:t>
            </a:r>
            <a:r>
              <a:rPr lang="en-GB" sz="1100" dirty="0" err="1">
                <a:latin typeface="Adobe Devanagari" panose="02040503050201020203" pitchFamily="18" charset="0"/>
                <a:cs typeface="Adobe Devanagari" panose="02040503050201020203" pitchFamily="18" charset="0"/>
              </a:rPr>
              <a:t>Salbai</a:t>
            </a:r>
            <a:r>
              <a:rPr lang="en-GB" sz="1100" dirty="0">
                <a:latin typeface="Adobe Devanagari" panose="02040503050201020203" pitchFamily="18" charset="0"/>
                <a:cs typeface="Adobe Devanagari" panose="02040503050201020203" pitchFamily="18" charset="0"/>
              </a:rPr>
              <a:t> Treaty (1782)</a:t>
            </a:r>
          </a:p>
          <a:p>
            <a:r>
              <a:rPr lang="en-GB" sz="1100" dirty="0">
                <a:latin typeface="Adobe Devanagari" panose="02040503050201020203" pitchFamily="18" charset="0"/>
                <a:cs typeface="Adobe Devanagari" panose="02040503050201020203" pitchFamily="18" charset="0"/>
              </a:rPr>
              <a:t>4. Lord Cornwallis          (d) Lahore Treaty (1846)</a:t>
            </a:r>
          </a:p>
          <a:p>
            <a:r>
              <a:rPr lang="en-GB" sz="1100" b="1" dirty="0">
                <a:latin typeface="Adobe Devanagari" panose="02040503050201020203" pitchFamily="18" charset="0"/>
                <a:cs typeface="Adobe Devanagari" panose="02040503050201020203" pitchFamily="18" charset="0"/>
              </a:rPr>
              <a:t>Code: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        </a:t>
            </a:r>
            <a:r>
              <a:rPr lang="en-GB" sz="1100" b="1" dirty="0">
                <a:latin typeface="Adobe Devanagari" panose="02040503050201020203" pitchFamily="18" charset="0"/>
                <a:cs typeface="Adobe Devanagari" panose="02040503050201020203" pitchFamily="18" charset="0"/>
              </a:rPr>
              <a:t>1  2  3 4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 B C 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C B A 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C D A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 C D A</a:t>
            </a:r>
          </a:p>
          <a:p>
            <a:endParaRPr lang="en-GB" sz="1100" dirty="0">
              <a:latin typeface="Adobe Devanagari" panose="02040503050201020203" pitchFamily="18"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51. In which session was the "Pakistan Resolution" (Pakistan Resolution) passed in 1940?</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Indian National Congress's Lahore Session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Muslim League's Lahore Session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Indian National Congress's Karachi Session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Muslim League's Karachi Session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52. In which year did Mahatma Gandhi formally renounce the active support of the Congress?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1931                        </a:t>
            </a:r>
          </a:p>
          <a:p>
            <a:r>
              <a:rPr lang="en-GB" sz="1100" dirty="0">
                <a:latin typeface="Adobe Devanagari" panose="02040503050201020203" pitchFamily="18" charset="0"/>
                <a:cs typeface="Adobe Devanagari" panose="02040503050201020203" pitchFamily="18" charset="0"/>
              </a:rPr>
              <a:t>(B) 1934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1937                        </a:t>
            </a:r>
          </a:p>
          <a:p>
            <a:r>
              <a:rPr lang="en-GB" sz="1100" dirty="0">
                <a:latin typeface="Adobe Devanagari" panose="02040503050201020203" pitchFamily="18" charset="0"/>
                <a:cs typeface="Adobe Devanagari" panose="02040503050201020203" pitchFamily="18" charset="0"/>
              </a:rPr>
              <a:t>(D) 1940</a:t>
            </a:r>
          </a:p>
        </p:txBody>
      </p:sp>
      <p:sp>
        <p:nvSpPr>
          <p:cNvPr id="15" name="TextBox 14">
            <a:extLst>
              <a:ext uri="{FF2B5EF4-FFF2-40B4-BE49-F238E27FC236}">
                <a16:creationId xmlns:a16="http://schemas.microsoft.com/office/drawing/2014/main" id="{22E4B602-79EA-0F48-804F-1E65A5A026B8}"/>
              </a:ext>
            </a:extLst>
          </p:cNvPr>
          <p:cNvSpPr txBox="1"/>
          <p:nvPr/>
        </p:nvSpPr>
        <p:spPr>
          <a:xfrm>
            <a:off x="3521061" y="478367"/>
            <a:ext cx="3004083" cy="7879080"/>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53. Who among the following was not related to the social-religious reform movement in 19th century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Swami Vivekananda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Keshav Chandra Sen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Henry Vivian </a:t>
            </a:r>
            <a:r>
              <a:rPr lang="en-GB" sz="1100" dirty="0" err="1">
                <a:latin typeface="Adobe Devanagari" panose="02040503050201020203" pitchFamily="18" charset="0"/>
                <a:cs typeface="Adobe Devanagari" panose="02040503050201020203" pitchFamily="18" charset="0"/>
              </a:rPr>
              <a:t>Derozio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Nana Saheb</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54. Under the Treaty of Allahabad (1765), which of the following rights was granted to the East India Company?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Monopoly on salt trade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Control over Calcutta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Diwani of Bengal, Bihar, and Odisha (Right to collect revenue)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Right to maintain British troops in India</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55. Which of the following was not a reason for the decline of Portuguese power in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Rise of regional powers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Dishonesty and corruption in trade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Fall of the Vijayanagar Empire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Discovery of North America</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56. In which district is the expansion of new alluvial or Khadar soil in Bihar relatively minimal?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Purnia                   </a:t>
            </a:r>
          </a:p>
          <a:p>
            <a:r>
              <a:rPr lang="en-GB" sz="1100" dirty="0">
                <a:latin typeface="Adobe Devanagari" panose="02040503050201020203" pitchFamily="18" charset="0"/>
                <a:cs typeface="Adobe Devanagari" panose="02040503050201020203" pitchFamily="18" charset="0"/>
              </a:rPr>
              <a:t>B. Saharsa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Munger                 </a:t>
            </a: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Kaimur</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57. Who was the British Secretary of State for India when the Simon Commission was formed in 1927?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Lord Birkenhead           </a:t>
            </a:r>
          </a:p>
          <a:p>
            <a:r>
              <a:rPr lang="en-GB" sz="1100" dirty="0">
                <a:latin typeface="Adobe Devanagari" panose="02040503050201020203" pitchFamily="18" charset="0"/>
                <a:cs typeface="Adobe Devanagari" panose="02040503050201020203" pitchFamily="18" charset="0"/>
              </a:rPr>
              <a:t>(B) Clement Attlee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Lord Linlithgow             </a:t>
            </a:r>
          </a:p>
          <a:p>
            <a:r>
              <a:rPr lang="en-GB" sz="1100" dirty="0">
                <a:latin typeface="Adobe Devanagari" panose="02040503050201020203" pitchFamily="18" charset="0"/>
                <a:cs typeface="Adobe Devanagari" panose="02040503050201020203" pitchFamily="18" charset="0"/>
              </a:rPr>
              <a:t>(D) Winston Churchill</a:t>
            </a:r>
          </a:p>
          <a:p>
            <a:endParaRPr lang="en-IN" sz="1100" dirty="0">
              <a:latin typeface="Adobe Devanagari" panose="02040503050201020203" pitchFamily="18"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58. The </a:t>
            </a:r>
            <a:r>
              <a:rPr lang="en-IN" sz="1100" b="1" dirty="0" err="1">
                <a:latin typeface="Adobe Devanagari" panose="02040503050201020203" pitchFamily="18" charset="0"/>
                <a:cs typeface="Adobe Devanagari" panose="02040503050201020203" pitchFamily="18" charset="0"/>
              </a:rPr>
              <a:t>Maithil</a:t>
            </a:r>
            <a:r>
              <a:rPr lang="en-IN" sz="1100" b="1" dirty="0">
                <a:latin typeface="Adobe Devanagari" panose="02040503050201020203" pitchFamily="18" charset="0"/>
                <a:cs typeface="Adobe Devanagari" panose="02040503050201020203" pitchFamily="18" charset="0"/>
              </a:rPr>
              <a:t>-Kokil poet Vidyapati composed his </a:t>
            </a:r>
            <a:r>
              <a:rPr lang="en-IN" sz="1100" b="1" i="1" dirty="0">
                <a:latin typeface="Adobe Devanagari" panose="02040503050201020203" pitchFamily="18" charset="0"/>
                <a:cs typeface="Adobe Devanagari" panose="02040503050201020203" pitchFamily="18" charset="0"/>
              </a:rPr>
              <a:t>Kavya </a:t>
            </a:r>
            <a:r>
              <a:rPr lang="en-IN" sz="1100" b="1" i="1" dirty="0" err="1">
                <a:latin typeface="Adobe Devanagari" panose="02040503050201020203" pitchFamily="18" charset="0"/>
                <a:cs typeface="Adobe Devanagari" panose="02040503050201020203" pitchFamily="18" charset="0"/>
              </a:rPr>
              <a:t>Kirtilata</a:t>
            </a:r>
            <a:r>
              <a:rPr lang="en-IN" sz="1100" b="1" dirty="0">
                <a:latin typeface="Adobe Devanagari" panose="02040503050201020203" pitchFamily="18" charset="0"/>
                <a:cs typeface="Adobe Devanagari" panose="02040503050201020203" pitchFamily="18" charset="0"/>
              </a:rPr>
              <a:t> under the patronage of which dynasty's ruler Shiv Singh?</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t>
            </a:r>
            <a:r>
              <a:rPr lang="en-IN" sz="1100" dirty="0" err="1">
                <a:latin typeface="Adobe Devanagari" panose="02040503050201020203" pitchFamily="18" charset="0"/>
                <a:cs typeface="Adobe Devanagari" panose="02040503050201020203" pitchFamily="18" charset="0"/>
              </a:rPr>
              <a:t>Karnat</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a:t>
            </a:r>
            <a:r>
              <a:rPr lang="en-IN" sz="1100" dirty="0" err="1">
                <a:latin typeface="Adobe Devanagari" panose="02040503050201020203" pitchFamily="18" charset="0"/>
                <a:cs typeface="Adobe Devanagari" panose="02040503050201020203" pitchFamily="18" charset="0"/>
              </a:rPr>
              <a:t>Vainwar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t>
            </a:r>
            <a:r>
              <a:rPr lang="en-IN" sz="1100" dirty="0" err="1">
                <a:latin typeface="Adobe Devanagari" panose="02040503050201020203" pitchFamily="18" charset="0"/>
                <a:cs typeface="Adobe Devanagari" panose="02040503050201020203" pitchFamily="18" charset="0"/>
              </a:rPr>
              <a:t>Oinwar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Chero</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EA6DE7D-308B-7381-CEA9-F3DB1B017B25}"/>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Tree>
    <p:extLst>
      <p:ext uri="{BB962C8B-B14F-4D97-AF65-F5344CB8AC3E}">
        <p14:creationId xmlns:p14="http://schemas.microsoft.com/office/powerpoint/2010/main" val="4257032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9B348-7496-655E-5294-C0BE77C4670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EA56D9F-1DEB-526C-30ED-17C33FECF339}"/>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21B3D8D-969A-D684-4B7F-72409BC96CA0}"/>
              </a:ext>
            </a:extLst>
          </p:cNvPr>
          <p:cNvSpPr txBox="1"/>
          <p:nvPr/>
        </p:nvSpPr>
        <p:spPr>
          <a:xfrm>
            <a:off x="383963" y="478367"/>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क्रांतिकारी पुस्तक 'पथेर दाबी'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Pather Dabi)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लेखक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सचिन्द्रनाथ सान्याल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मास्टर सूर्यसेन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शरतचंद्र चट्टोपाध्याय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बंकिमचंद्र चट्टोपाध्या</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60. पटना गोलघर निर्माण ब्रिटिश इंजीनियर जौन गार्स्टिन द्वारा अनाज भंडारण के उद्देश्य से कब करवाया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1770-1772                   B. 1772-1780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1784-1786                   D. 1798-1792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61. असहयोग आंदोलन के दौरान 06 फरवरी 1921 को राष्टीय महाविद्यालय के परिसर में बिहार विद्यापीठ की स्थापना हुई।</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विहार विद्यापीठ के प्रथम प्राचार्य कौन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राजेन्द्र प्रसाद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मजहरूल हक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श्रीकृष्ण सिंह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सचिदानन्द सिन्हा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62. बिहार का पितृपक्ष मेला, जो गया जी में फल्गू नदी के किनारे पूर्वजों की आत्मा-शांति एवं मोक्ष हेतु पिण्ड-दान हेतु लगता है, वर्ष के किस महीने से संबंधित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भाद्रपक्ष पूर्णिमा-आश्विन माह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आश्विन माह-कार्तिक माह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 पक्ष पूर्णिमा- भाद्र पक्ष पूर्णिमा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कार्तिक पक्ष पूर्णिमा- माघ माह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63. बिहार के प्रथम हिन्दी सामाचार-पत्र बिहार बंधु था, जिसका प्रकाशन 1874 में किस जगह से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मुजज्फरपुर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64. बिहार के विधानमंडल के प्रथम सदन में गैर-आरक्षित सीटों की संख्या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63                             B. 203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241                           D. 6</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धारवाड़ क्रम की चट्टानें, जो बिहार में भू-गर्भिक दृष्टि से सर्वप्राचीन है, का विस्तार किन जिलों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कैमूर एवं रोहतास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 एवं जमुई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मधुबनी एवं दरभंगा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एवं पूर्वी चंपारण 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गोगाबिल झील जो एक प्रकार का गोखुर झील है, बिहार के किस जिले में स्थित राज्य का पहला सामुदायिक रिजर्व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बेगुसराय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पूर्णिया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p:txBody>
      </p:sp>
      <p:sp>
        <p:nvSpPr>
          <p:cNvPr id="15" name="TextBox 14">
            <a:extLst>
              <a:ext uri="{FF2B5EF4-FFF2-40B4-BE49-F238E27FC236}">
                <a16:creationId xmlns:a16="http://schemas.microsoft.com/office/drawing/2014/main" id="{5167381A-3944-0BCA-7100-FC3AA947A68D}"/>
              </a:ext>
            </a:extLst>
          </p:cNvPr>
          <p:cNvSpPr txBox="1"/>
          <p:nvPr/>
        </p:nvSpPr>
        <p:spPr>
          <a:xfrm>
            <a:off x="3521061" y="478367"/>
            <a:ext cx="3004083"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विक्रमशिला विश्वविद्यालय के संबंध में सत्य कथन के आधार पर उचित कूट चुनें।</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बौद्ध धर्म के वज्रयान शाखा से संबंधित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बख्तियार खिलजी ने नष्ट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भागलपुर जिले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स्थापना धर्मपाल ने करवाई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एक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तीन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चार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देश में सर्वाधिक बार मुख्यमंत्री पद का शपथ लेने का रिकॉर्ड नीतीश कुमार के नाम है, जो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सबसे पूर्वी जिला कौन-सा है, जिससे नेपाल और पश्चिम बंगाल दोनों की सीमा लगती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 चम्पारण</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यह बिहार की सदानीरा नदी है, जो महाभारत श्रेणी से निकलती है तथा सीतामढ़ी जिले के पास बिहार में प्रवेश करती है। प्रसिद्ध पशुपतिनाथ मंदिर एवं काठमांडू शहर इसी नदी के किनारे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बागमती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बूढ़ी गंडक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71. 2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अप्रैल 1858 को ब्रिटिश सैनिकों को कुंवर सिंह द्वारा पराजित करने की याद में कुंवर सिंह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दिवस</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मनाया जाता है। इस युद्ध के दौरान ब्रिटिश सेनापति कौन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 ग्रांड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कैप्टन इनवर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विसेंट आर्थर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सैमुअल्स</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72. 2011 की जनगणना के अनुसार, बिहार का लिंगानुपात 918 है, जिसमें सर्वाधिक एवं न्यूनतम लिंगानुपात वाले जिले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 एवं सिवान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 एवं भागलपुर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गोपालगंज एवं भागलपुर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गोपालगंज एवं मुंगेर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73. बिहार के उस जिले की पहचान कीजिए, जो सिल्क सिटी एवं बर्ड रिंगिंग स्टेशन के लिए प्रसिद्ध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दरभंगा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किशनगंज</a:t>
            </a:r>
          </a:p>
        </p:txBody>
      </p:sp>
      <p:sp>
        <p:nvSpPr>
          <p:cNvPr id="3" name="Rectangle 2">
            <a:extLst>
              <a:ext uri="{FF2B5EF4-FFF2-40B4-BE49-F238E27FC236}">
                <a16:creationId xmlns:a16="http://schemas.microsoft.com/office/drawing/2014/main" id="{5EB23E5F-4550-8B62-ED04-E1AD1CEB1F97}"/>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C512E4E2-6CF1-67A3-C255-2F221635C105}"/>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986500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546C5-85B9-6238-3F89-726A78D3DEC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2A53CFD-6CA1-CDA1-3CF7-D9C525ED557B}"/>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895ED39-B9A4-AC6F-0504-B266B05EB7C7}"/>
              </a:ext>
            </a:extLst>
          </p:cNvPr>
          <p:cNvSpPr txBox="1"/>
          <p:nvPr/>
        </p:nvSpPr>
        <p:spPr>
          <a:xfrm>
            <a:off x="383963" y="478367"/>
            <a:ext cx="3010858" cy="9233297"/>
          </a:xfrm>
          <a:prstGeom prst="rect">
            <a:avLst/>
          </a:prstGeom>
          <a:noFill/>
        </p:spPr>
        <p:txBody>
          <a:bodyPr wrap="square">
            <a:spAutoFit/>
          </a:bodyPr>
          <a:lstStyle/>
          <a:p>
            <a:r>
              <a:rPr lang="en-IN" sz="1100" b="1" dirty="0">
                <a:latin typeface="Adobe Devanagari" panose="02040503050201020203" pitchFamily="18" charset="0"/>
                <a:cs typeface="Adobe Devanagari" panose="02040503050201020203" pitchFamily="18" charset="0"/>
              </a:rPr>
              <a:t>59. Who was the author of the revolutionary book </a:t>
            </a:r>
            <a:r>
              <a:rPr lang="en-IN" sz="1100" b="1" i="1" dirty="0">
                <a:latin typeface="Adobe Devanagari" panose="02040503050201020203" pitchFamily="18" charset="0"/>
                <a:cs typeface="Adobe Devanagari" panose="02040503050201020203" pitchFamily="18" charset="0"/>
              </a:rPr>
              <a:t>Pather Dabi</a:t>
            </a:r>
            <a:r>
              <a:rPr lang="en-IN" sz="1100" b="1" dirty="0">
                <a:latin typeface="Adobe Devanagari" panose="02040503050201020203" pitchFamily="18" charset="0"/>
                <a:cs typeface="Adobe Devanagari" panose="02040503050201020203" pitchFamily="18" charset="0"/>
              </a:rPr>
              <a:t>?</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Sachindra Nath Sanyal</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Master Surya Sen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Sarat Chandra Chattopadhyay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Bankim Chandra Chattopadhyay</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60. When was the construction of the Patna Golghar, initiated by British engineer John </a:t>
            </a:r>
            <a:r>
              <a:rPr lang="en-GB" sz="1100" b="1" dirty="0" err="1">
                <a:latin typeface="Adobe Devanagari" panose="02040503050201020203" pitchFamily="18" charset="0"/>
                <a:cs typeface="Adobe Devanagari" panose="02040503050201020203" pitchFamily="18" charset="0"/>
              </a:rPr>
              <a:t>Garstin</a:t>
            </a:r>
            <a:r>
              <a:rPr lang="en-GB" sz="1100" b="1" dirty="0">
                <a:latin typeface="Adobe Devanagari" panose="02040503050201020203" pitchFamily="18" charset="0"/>
                <a:cs typeface="Adobe Devanagari" panose="02040503050201020203" pitchFamily="18" charset="0"/>
              </a:rPr>
              <a:t> for the purpose of grain storage, carried out?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1770-1772                B. 1772-1780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1784-1786                D. 1798-1792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61. During the Non-Cooperation Movement, Bihar Vidyapeeth was established on 06 February 1921 in the council of the National College. Who was its founder?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Dr. Rajendra Prasad         B. Mazharul Haq</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Shrikrishna Singh             D. Dr. Sachidanand Sinha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62. The Pitri Paksha Mela of Bihar, held on the banks of the Falgu River in Gaya for the peace and liberation of ancestors' souls, is related to which month of the year?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Bhadrapada Purnima-Ashwin month</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Ashwin month-Kartik month</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Sawan Purnima-Bhadrapada Purnima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Kartika Purnima-Magh month</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63. Bihar's first Hindi newspaper </a:t>
            </a:r>
            <a:r>
              <a:rPr lang="en-GB" sz="1100" b="1" i="1" dirty="0">
                <a:latin typeface="Adobe Devanagari" panose="02040503050201020203" pitchFamily="18" charset="0"/>
                <a:cs typeface="Adobe Devanagari" panose="02040503050201020203" pitchFamily="18" charset="0"/>
              </a:rPr>
              <a:t>Bihar Bandhu</a:t>
            </a:r>
            <a:r>
              <a:rPr lang="en-GB" sz="1100" b="1" dirty="0">
                <a:latin typeface="Adobe Devanagari" panose="02040503050201020203" pitchFamily="18" charset="0"/>
                <a:cs typeface="Adobe Devanagari" panose="02040503050201020203" pitchFamily="18" charset="0"/>
              </a:rPr>
              <a:t>, which was published in 1874, was published from which place?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Patna                   B. </a:t>
            </a:r>
            <a:r>
              <a:rPr lang="en-GB" sz="1100" dirty="0" err="1">
                <a:latin typeface="Adobe Devanagari" panose="02040503050201020203" pitchFamily="18" charset="0"/>
                <a:cs typeface="Adobe Devanagari" panose="02040503050201020203" pitchFamily="18" charset="0"/>
              </a:rPr>
              <a:t>Motihari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Saran                   D. Muzaffarpur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64. How many non-reserved seats were there in the first house of the Bihar Legislative Assembly?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63                        B. 203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241                      D. 6</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65. The </a:t>
            </a:r>
            <a:r>
              <a:rPr lang="en-GB" sz="1100" b="1" dirty="0" err="1">
                <a:latin typeface="Adobe Devanagari" panose="02040503050201020203" pitchFamily="18" charset="0"/>
                <a:cs typeface="Adobe Devanagari" panose="02040503050201020203" pitchFamily="18" charset="0"/>
              </a:rPr>
              <a:t>Dharwar</a:t>
            </a:r>
            <a:r>
              <a:rPr lang="en-GB" sz="1100" b="1" dirty="0">
                <a:latin typeface="Adobe Devanagari" panose="02040503050201020203" pitchFamily="18" charset="0"/>
                <a:cs typeface="Adobe Devanagari" panose="02040503050201020203" pitchFamily="18" charset="0"/>
              </a:rPr>
              <a:t> series of rocks, which are the geologically oldest in Bihar, are found in which districts?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Kaimur</a:t>
            </a:r>
            <a:r>
              <a:rPr lang="en-GB" sz="1100" dirty="0">
                <a:latin typeface="Adobe Devanagari" panose="02040503050201020203" pitchFamily="18" charset="0"/>
                <a:cs typeface="Adobe Devanagari" panose="02040503050201020203" pitchFamily="18" charset="0"/>
              </a:rPr>
              <a:t> and </a:t>
            </a:r>
            <a:r>
              <a:rPr lang="en-GB" sz="1100" dirty="0" err="1">
                <a:latin typeface="Adobe Devanagari" panose="02040503050201020203" pitchFamily="18" charset="0"/>
                <a:cs typeface="Adobe Devanagari" panose="02040503050201020203" pitchFamily="18" charset="0"/>
              </a:rPr>
              <a:t>Rohtas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Munger and </a:t>
            </a:r>
            <a:r>
              <a:rPr lang="en-GB" sz="1100" dirty="0" err="1">
                <a:latin typeface="Adobe Devanagari" panose="02040503050201020203" pitchFamily="18" charset="0"/>
                <a:cs typeface="Adobe Devanagari" panose="02040503050201020203" pitchFamily="18" charset="0"/>
              </a:rPr>
              <a:t>Jamui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Madhubani and Darbhanga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West and East Champaran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66. The </a:t>
            </a:r>
            <a:r>
              <a:rPr lang="en-GB" sz="1100" b="1" dirty="0" err="1">
                <a:latin typeface="Adobe Devanagari" panose="02040503050201020203" pitchFamily="18" charset="0"/>
                <a:cs typeface="Adobe Devanagari" panose="02040503050201020203" pitchFamily="18" charset="0"/>
              </a:rPr>
              <a:t>Gogabil</a:t>
            </a:r>
            <a:r>
              <a:rPr lang="en-GB" sz="1100" b="1" dirty="0">
                <a:latin typeface="Adobe Devanagari" panose="02040503050201020203" pitchFamily="18" charset="0"/>
                <a:cs typeface="Adobe Devanagari" panose="02040503050201020203" pitchFamily="18" charset="0"/>
              </a:rPr>
              <a:t> Lake, a type of oxbow lake, is located in which district of Bihar and is the state's first community reserve?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Begusarai</a:t>
            </a:r>
            <a:r>
              <a:rPr lang="en-GB" sz="1100" dirty="0">
                <a:latin typeface="Adobe Devanagari" panose="02040503050201020203" pitchFamily="18" charset="0"/>
                <a:cs typeface="Adobe Devanagari" panose="02040503050201020203" pitchFamily="18" charset="0"/>
              </a:rPr>
              <a:t>                  B. Katihar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Purnia                       D. Bhagalpur</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2E1E0A4B-C133-9530-FE7D-648804638EE6}"/>
              </a:ext>
            </a:extLst>
          </p:cNvPr>
          <p:cNvSpPr txBox="1"/>
          <p:nvPr/>
        </p:nvSpPr>
        <p:spPr>
          <a:xfrm>
            <a:off x="3521061" y="478367"/>
            <a:ext cx="3004083" cy="8894743"/>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67. Based on the true statements regarding </a:t>
            </a:r>
            <a:r>
              <a:rPr lang="en-GB" sz="1100" b="1" dirty="0" err="1">
                <a:latin typeface="Adobe Devanagari" panose="02040503050201020203" pitchFamily="18" charset="0"/>
                <a:cs typeface="Adobe Devanagari" panose="02040503050201020203" pitchFamily="18" charset="0"/>
              </a:rPr>
              <a:t>Vikramshila</a:t>
            </a:r>
            <a:r>
              <a:rPr lang="en-GB" sz="1100" b="1" dirty="0">
                <a:latin typeface="Adobe Devanagari" panose="02040503050201020203" pitchFamily="18" charset="0"/>
                <a:cs typeface="Adobe Devanagari" panose="02040503050201020203" pitchFamily="18" charset="0"/>
              </a:rPr>
              <a:t> University, choose the correct code: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1. It was related to the Vajrayana branch of Buddhism.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2. It was destroyed by Bakhtiyar Khilji.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3. It is located in Bhagalpur district.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4. It was established by Dharmapala.</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two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one is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three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four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68. Nitish Kumar holds the record for taking the oath as Chief Minister the most number of times in the country. How many times?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8 times                        B. 9 times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10 times                      D. 11 times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69. Which is the easternmost district of Bihar, which borders both Nepal and West Bengal?</a:t>
            </a:r>
          </a:p>
          <a:p>
            <a:r>
              <a:rPr lang="en-GB" sz="1100" dirty="0">
                <a:latin typeface="Adobe Devanagari" panose="02040503050201020203" pitchFamily="18" charset="0"/>
                <a:cs typeface="Adobe Devanagari" panose="02040503050201020203" pitchFamily="18" charset="0"/>
              </a:rPr>
              <a:t>A. Purnia                      B. Katihar</a:t>
            </a:r>
          </a:p>
          <a:p>
            <a:r>
              <a:rPr lang="en-GB" sz="1100" dirty="0">
                <a:latin typeface="Adobe Devanagari" panose="02040503050201020203" pitchFamily="18" charset="0"/>
                <a:cs typeface="Adobe Devanagari" panose="02040503050201020203" pitchFamily="18" charset="0"/>
              </a:rPr>
              <a:t>C. Kishanganj              D. East Champaran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70. This is Bihar's perennial river, which originates from the Mahabharat range and enters Bihar near Sitamarhi district. The famous Pashupatinath temple and Kathmandu city are located along this river.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Kosi                             B. Gandak</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Bagmati                      D. </a:t>
            </a:r>
            <a:r>
              <a:rPr lang="en-IN" sz="1100" dirty="0" err="1">
                <a:latin typeface="Adobe Devanagari" panose="02040503050201020203" pitchFamily="18" charset="0"/>
                <a:cs typeface="Adobe Devanagari" panose="02040503050201020203" pitchFamily="18" charset="0"/>
              </a:rPr>
              <a:t>Budhi</a:t>
            </a:r>
            <a:r>
              <a:rPr lang="en-IN" sz="1100" dirty="0">
                <a:latin typeface="Adobe Devanagari" panose="02040503050201020203" pitchFamily="18" charset="0"/>
                <a:cs typeface="Adobe Devanagari" panose="02040503050201020203" pitchFamily="18" charset="0"/>
              </a:rPr>
              <a:t> Gandak</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71. On April 27, 1858, in memory of the defeat of British soldiers by Kunwar Singh, Kunwar Singh Day is celebrated. Who was the British commander during this battle?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Lee Grand                    B. Captain </a:t>
            </a:r>
            <a:r>
              <a:rPr lang="en-GB" sz="1100" dirty="0" err="1">
                <a:latin typeface="Adobe Devanagari" panose="02040503050201020203" pitchFamily="18" charset="0"/>
                <a:cs typeface="Adobe Devanagari" panose="02040503050201020203" pitchFamily="18" charset="0"/>
              </a:rPr>
              <a:t>Inwar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Vincent Arthur           D. Samuels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72. According to the 2011 Census, the sex ratio in Bihar is 918. Which districts have the highest and lowest sex ratio?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Munger and Siwan              </a:t>
            </a:r>
          </a:p>
          <a:p>
            <a:r>
              <a:rPr lang="en-GB" sz="1100" dirty="0">
                <a:latin typeface="Adobe Devanagari" panose="02040503050201020203" pitchFamily="18" charset="0"/>
                <a:cs typeface="Adobe Devanagari" panose="02040503050201020203" pitchFamily="18" charset="0"/>
              </a:rPr>
              <a:t>B. Siwan and Bhagalpur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Gopalganj and Bhagalpur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Gopalganj and Munger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73. Identify the district of Bihar, which is famous for being the Silk City and a Bird Ringing Station.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Darbhanga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Bhagalpur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Patna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Kishanganj</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2CFDE6D8-6E57-5111-6382-7198533EB961}"/>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3F0860CF-7869-CC22-ECEC-D42F368A1552}"/>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39865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21326-3D08-4841-9811-CFE622DA6B7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930A76C-DBA4-5373-A43A-FC1DFC35C665}"/>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84B122B-DFD2-962E-8336-49D42795357C}"/>
              </a:ext>
            </a:extLst>
          </p:cNvPr>
          <p:cNvSpPr txBox="1"/>
          <p:nvPr/>
        </p:nvSpPr>
        <p:spPr>
          <a:xfrm>
            <a:off x="383963" y="478367"/>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74. इन्होनें वर्ष 1906 में ऑल इंडिया मुस्लिम लीग की स्थापना की थी। चंपारण सत्याग्रह, बिहार विद्यापीठ एवं सदाकत आश्रम से उनका प्रत्यक्षतः संबंध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मौलवी लियाकत अली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हसन इमाम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मजहरूल हक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मोइनुल हक</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75. कृषि रोडमैप जिसकी अवधि 2023-2028 है, का उद्घाटन 18 अक्टूबर 2023 की किसके द्वारा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राष्टपति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मुख्यमंत्री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राज्यपाल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76. 2011 की जनगणना के अनुसार बिहार में किशोरवय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10 वर्ष- 19 वर्ष</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जनसंख्या, राज्य की कुल जनसंख्या का कितना प्रतिशत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22.5 %                       B. 24.5 %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25.53 %                     D. 23.19 %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77. 5 वर्ष पूर्व माँ की आयु अपनी बेटी की आयु की तिगुनी थी। 5 वर्ष बाद माँ की आयु बेटी की आयु से दागुनी होगी। वर्तमान में बेटी की आयु कितनी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78.  दी हुई श्रृंखला में गलत पद को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5, 27, 61, 122, 213, 340, 509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27                    B. 122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61                    D. 509</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परीक्षा में सफल हुए छात्रों में मोहन का स्थान 11वां था तथा नीचे से उसे 47वां स्थान प्राप्त हुआ। 3 छात्र परीक्षा में उपस्थित नहीं थें एवं 1 छात्र उत्तीर्ण नहीं हो सका। छात्रों की कुल संख्या कितनी थी</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60                   B. 59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62                   D. 61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कुछ नींबू 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 में 11 की दर से खरीदी गई है एवं उतने ही नींबू 10 रूपये में 9 की दर से। यदि सभी को 1 रूपये प्रति नींबू की दर से बेच दिया जाए तो लाभ/हानि प्रतिशत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 हानि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 लाभ</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 लाभ</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 हानि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81. दो संकेन्द्री वृतों की त्रिज्याएँ 9 सेमी और 15 सेमी. है। यदि बड़े वृत की जीवा छोटे वृत की स्पर्श रेखा हो तो उस जीवा की लंबाई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16D79C8D-59FB-A166-FCB0-ECFCD2873B7D}"/>
              </a:ext>
            </a:extLst>
          </p:cNvPr>
          <p:cNvSpPr txBox="1"/>
          <p:nvPr/>
        </p:nvSpPr>
        <p:spPr>
          <a:xfrm>
            <a:off x="3521061" y="478367"/>
            <a:ext cx="3004083"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82. 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कार्य को 12 दिनों में कर सकता 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 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60 प्रतिशत ज्यादा कुशल है। समान कार्य को करने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कितना समय लगेगा।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13/60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60/13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60/13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60/9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विषम को चुने</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स्याही- कलम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पेट्रोल-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धूल- वैक्यूम क्लीनर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विद्युत-टीवी</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दो कारें एक ही स्थान से एक ही समय पर चलना प्रारंभ करती है। इनमें से एक कार 20 किमी. प्रति घंटा की चाल से उत्तर दिशा एंव दूसरी कार 15 किमी. प्रति घंटा की चाल से पूर्व दिशा में जाती है। तदनुसार दो घंटो की यात्रा के बाद उनके बीच की</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न्यूनतम दूरी (किमी.)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25                           B. 70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50                           D. 10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अनुक्रम को पूरा कीजिए</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62, 61, 63, 62, 64, 63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66                        B. 64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62                        D. 65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 धन पूर्णांकों का लघुत्तम समापवर्त्य बड़ी संख्या का दोगुना है। छोटी संख्या एवं दोनो संख्याओं के महत्तम समापवर्त्य का अंतर 4 है। तदनुसार, छोटी संख्या ज्ञात कीजिए।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12                       B. 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                         D. 10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सांपों के अध्ययन से संबंधित विज्ञान की शाखा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सॉरोलॉजी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ऑर्निथोलॉजी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ओफियोलॉजी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डेन्ड्रोलॉजी</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किसकी कोशिका</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भित्ति काइटिन से बनी होती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लाइकेन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जीवाणु</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राइबोसोम</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जिसे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प्रोटीन की फैक्ट्री</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 कहा जाता है, का नामकरण किसके द्वारा किया गया था</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 ई. पैलेड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रॉबर्ट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रॉबिन्सन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ब्राउन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सरल फल का उदाहरण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कटहल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रसभरी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p:txBody>
      </p:sp>
      <p:sp>
        <p:nvSpPr>
          <p:cNvPr id="3" name="Rectangle 2">
            <a:extLst>
              <a:ext uri="{FF2B5EF4-FFF2-40B4-BE49-F238E27FC236}">
                <a16:creationId xmlns:a16="http://schemas.microsoft.com/office/drawing/2014/main" id="{B2835199-8D32-72E3-398A-67E22C73BD5F}"/>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259F530F-62DB-A775-1E29-FAFC383CD0AF}"/>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3567205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FB78B-F338-2FC1-085B-6D53F1A06F0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DAEFD4F-358E-01FB-29FC-423259CDCB0A}"/>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CA24828-C213-2EE7-69FC-862C89FDF7E5}"/>
              </a:ext>
            </a:extLst>
          </p:cNvPr>
          <p:cNvSpPr txBox="1"/>
          <p:nvPr/>
        </p:nvSpPr>
        <p:spPr>
          <a:xfrm>
            <a:off x="383963" y="478367"/>
            <a:ext cx="3010858" cy="8725466"/>
          </a:xfrm>
          <a:prstGeom prst="rect">
            <a:avLst/>
          </a:prstGeom>
          <a:noFill/>
        </p:spPr>
        <p:txBody>
          <a:bodyPr wrap="square">
            <a:spAutoFit/>
          </a:bodyPr>
          <a:lstStyle/>
          <a:p>
            <a:r>
              <a:rPr lang="en-IN" sz="1100" b="1" dirty="0">
                <a:latin typeface="Adobe Devanagari" panose="02040503050201020203" pitchFamily="18" charset="0"/>
                <a:cs typeface="Adobe Devanagari" panose="02040503050201020203" pitchFamily="18" charset="0"/>
              </a:rPr>
              <a:t>74. Who established the All India Muslim League in 1906 and is directly associated with Champaran Satyagraha, Bihar Vidyapeeth, and Sadakat Ashram?</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Maulvi Liaquat Ali                 B. Hasan Imam</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Mazharul Haq                         D. Moinul Haq</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75. The Agriculture Roadmap, with a duration from 2023 to 2028, was inaugurated on October 18, 2023, by whom?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President                                 B. Prime Minister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Chief Minister of Bihar        D. Governor of Bihar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76. According to the 2011 Census, what percentage of Bihar's total population is in the adolescent age group (10-19 years)?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22.5%                          B. 24.5%</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25.53%                        D. 23.19%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77. Five years ago, the mother's age was three times the daughter's age. Five years later, the mother's age will be twice the daughter's age. What is the daughter's current age?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5 years                        B. 15 years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10 years                      D. 20 years</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78. Choose the incorrect term in the given sequence: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5, 27, 61, 122, 213, 340, 509</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27                          B. 122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61                          D. 509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79. In an examination, Mohan ranked 11th, and his position from the bottom was 47th. Three students did not appear, and one student failed. What is the total number of students?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60                            B. 59</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62                            D. 61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80. Some lemons were bought at the rate of 11 lemons for ₹10, and the same number of lemons were bought at the rate of 9 lemons for ₹10. If all the lemons are sold at ₹1 per lemon, what is the profit or loss percentage?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 Loss                          B. 2% Profit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 Profit                        D. 2% Loss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81. The radii of two concentric circles are 9 cm and 15 cm. If the chord of the larger circle is a tangent to the smaller circle, what is the length of that chord?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24 cm                               B. 30 cm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12 cm                               D. 18 cm</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B8163082-AA5C-15A7-20EB-6824C86885D9}"/>
              </a:ext>
            </a:extLst>
          </p:cNvPr>
          <p:cNvSpPr txBox="1"/>
          <p:nvPr/>
        </p:nvSpPr>
        <p:spPr>
          <a:xfrm>
            <a:off x="3521061" y="478367"/>
            <a:ext cx="3004083"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82. A can complete a task in 12 days. B is 60% more efficient than A. How much time will A and B take to complete the same task together?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13/60 days                  B. 60/13 hours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60/13 days                  D. 60/9 days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83. Choose the odd one out: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Ink - Pen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Petrol - Car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Dust - Vacuum Cleaner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Electricity – TV</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84. Two cars start from the same point at the same time. One car moves north at a speed of 20 km/h, and the other moves east at a speed of 15 km/h. What is the distance between them after two hours?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25 km                      B. 70 km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50 km                      D. 10 km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85. Complete the sequence: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62, 61, 63, 62, 64, 63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66               B. 64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62               D. 65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86. The least common multiple (LCM) of two positive integers is twice the larger number. The difference between the smaller number and the greatest common divisor (GCD) of both numbers is 4. Find the smaller number.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12                      B. 8</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                         D. 10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87. The branch of science that deals with the study of snakes is called: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Sarology</a:t>
            </a:r>
            <a:r>
              <a:rPr lang="en-GB" sz="1100" dirty="0">
                <a:latin typeface="Adobe Devanagari" panose="02040503050201020203" pitchFamily="18" charset="0"/>
                <a:cs typeface="Adobe Devanagari" panose="02040503050201020203" pitchFamily="18" charset="0"/>
              </a:rPr>
              <a:t>                    B. Ornithology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Ophiology                 D. Dendrology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88. Which of the following has a cell wall made of chitin?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Fungi                       B. Algae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Lichen                     D. Bacteria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89. Who named the ribosome, also known as the "protein factory"?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 E. Palade                B. Robert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Robinson                     D. Brown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90. Which of the following is an example of a simple fruit?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Banana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Jackfruit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Raspberry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FFB88AB-4A42-C344-277F-BFCEA22B253A}"/>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383CC0BD-A556-9E60-A973-BBC47816905C}"/>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119880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2E82B-B460-0A36-F354-2520379F90C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ACDEF87-B40E-666E-5997-608C57441998}"/>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562F78B-9556-31D3-0DAB-40BFE5984B93}"/>
              </a:ext>
            </a:extLst>
          </p:cNvPr>
          <p:cNvSpPr txBox="1"/>
          <p:nvPr/>
        </p:nvSpPr>
        <p:spPr>
          <a:xfrm>
            <a:off x="383963" y="478367"/>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स्ट्रॉबरी, सेब, बादाम एवं नाशपाती जैसे पौधों का संबंध किस कुल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कंपोजिट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मालवेसी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एरिथ्रोब्लास्टोसिस फीटेलिस, जिसमें समान्यतः प्रथम संतान होने के बाद का संतान जन्म से पहले ही या जन्म के तुरंत बाद मर जाता है, के लिए आवश्यक कारण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 का रक्त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माता का रक्त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 एवं माता का रक्त क्रमशः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 एवं माता दोनों का रक्त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 एवं माता दोनों का रक्त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Rh-</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हाइपोग्लाइसीमिया, जिसमें जनन क्षमता एवं दृष्टि-ज्ञान कम होने लगता है, किसके कारण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इंसुलिन के अतिस्रवण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पित्तवाहिनी में अवरोध हो जाने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अवशोषण न होने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उस हार्मोन का चयन करें, जो अंडाशय द्वारा स्रावित होता है एवं इसका मुख्य कार्य गर्भाश्य ग्रीवा को चौड़ा करना है ताकि बच्चा असानी से पैदा हो सके।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प्रोजेस्ट्रेरॉन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रिलैक्सिन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एस्ट्रोजन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कवाशियोर्कर एवं मरास्मस नाम रोग किसकी कमी के कारण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कार्बोहाइड्रेट</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उस कूट का चयन करें</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जो आनुवांशिक रोगों के समूह को दर्शाता है-</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हीमोफीलिया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डाउन्स सिंड्रोम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वर्णान्धता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हर्पीज</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रक्त-दाब</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जल का उपापचय, पसीना, गुस्सा एवं खुशी आदि का नियंत्रण निम्न में से किसके द्वारा होता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थैलेमस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सेरीब्रम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हाइपो थैलेमस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मेड्यूला ऑब्लांगोंटा</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चश्मा, टेलीस्कोप, माइक्रोस्कोप एवं प्रिज्म बनाने में किस प्रकार के कांच का प्रयोग किया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क्राउन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प्रकाशीय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a:t>
            </a:r>
          </a:p>
        </p:txBody>
      </p:sp>
      <p:sp>
        <p:nvSpPr>
          <p:cNvPr id="15" name="TextBox 14">
            <a:extLst>
              <a:ext uri="{FF2B5EF4-FFF2-40B4-BE49-F238E27FC236}">
                <a16:creationId xmlns:a16="http://schemas.microsoft.com/office/drawing/2014/main" id="{ECE72050-B1F1-62EA-7B16-73A6759C4FC1}"/>
              </a:ext>
            </a:extLst>
          </p:cNvPr>
          <p:cNvSpPr txBox="1"/>
          <p:nvPr/>
        </p:nvSpPr>
        <p:spPr>
          <a:xfrm>
            <a:off x="3521061" y="478367"/>
            <a:ext cx="3004083" cy="9325630"/>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मनुष्य में कितनी जोड़ी लार ग्रंथियां पाई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                   B.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                   D.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शुद्ध सोना 24 कैरेट का होता है, लेकिन सोने के आभूषण सामान्यतः शुद्ध सोने के नहीं बनाये जाते, क्योंकि-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काफी कीमती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इनकी उपलब्धता प्रयोगशाला तक ही सीमित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पर्याप्त मजबूत और कठोर नहीं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इनका रंग ज्यादा आकर्षक नहीं होता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लोहे में जंग लगना एक रासायनिक परिवर्तन है, जिसके लिए नमी एवं ऑक्सीजन दोनों की आवश्यकता होती है। जंगरहित लोहा के निमार्ण में सहायक धातु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क्रोमियम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नाइक्रोम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यशदलेपन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प्राकृतिक रबर काफी मुलायम होता है, लेकिन ट्यूब, टायर आदि बनाने के लिए रबर का कठोर होना आवश्यक है, अतः इसमें मिलाया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सल्फर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किसी निश्चित ताप और दाब पर 100 ग्राम विलायक में घुलने वाली विलेय की अधिकतम मात्रा को उस विलेय पदार्थ की उस विलायक में.........कहा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अतिसंतृप्त विलयन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असंतृप्त विलयन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विलेयता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विलय सांद्रता</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प्रमुख मूल कणों में सर्वाधिक द्रव्यमान वाला कण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न्यूट्रॉन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 का द्रव्यमान समान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यह नियम कि स्थिर ताप पर गैर भी नियत  मात्रा का आयतन एवं उसके दाब का व्युत्क्रमानुपाती होता है, किसने दिया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बॉयल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चार्ल्स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स्टीफेन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आवागाड्रो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आधुनिक आवर्त्त सारणी, जो मोसले के नियम पर आधारित है, के अनुसार परमाणु का आकार बढ़ता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के उपर से नीचे आने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में बायें से दायें जाने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में नीचे से उपर जाने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इसका आविष्कार निक होलो ने किया था। यह विद्युत ऊर्जा को प्रकाश ऊर्जा में बदलता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सेल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उत्सर्जक डायोड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 डायोड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ट्रायोड वाल्व</a:t>
            </a:r>
          </a:p>
        </p:txBody>
      </p:sp>
      <p:sp>
        <p:nvSpPr>
          <p:cNvPr id="3" name="Rectangle 2">
            <a:extLst>
              <a:ext uri="{FF2B5EF4-FFF2-40B4-BE49-F238E27FC236}">
                <a16:creationId xmlns:a16="http://schemas.microsoft.com/office/drawing/2014/main" id="{2CD08936-F9EC-374C-7982-40E8DF28259E}"/>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19782C9A-913E-6704-6DC5-48FBD55568B7}"/>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216989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4A51-D09E-6DF3-F358-90F4CCA66F5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6A22214-F84D-43E0-538A-A0B075A624FD}"/>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A531C2B-1D4A-8EFC-ECAA-3872F1F8CAF2}"/>
              </a:ext>
            </a:extLst>
          </p:cNvPr>
          <p:cNvSpPr txBox="1"/>
          <p:nvPr/>
        </p:nvSpPr>
        <p:spPr>
          <a:xfrm>
            <a:off x="383963" y="478367"/>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91. Which family do plants like strawberry, apple, almond, and pear belong to?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Composite                 B. </a:t>
            </a:r>
            <a:r>
              <a:rPr lang="en-GB" sz="1100" dirty="0" err="1">
                <a:latin typeface="Adobe Devanagari" panose="02040503050201020203" pitchFamily="18" charset="0"/>
                <a:cs typeface="Adobe Devanagari" panose="02040503050201020203" pitchFamily="18" charset="0"/>
              </a:rPr>
              <a:t>Rutaceae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Malvaceae</a:t>
            </a:r>
            <a:r>
              <a:rPr lang="en-GB" sz="1100" dirty="0">
                <a:latin typeface="Adobe Devanagari" panose="02040503050201020203" pitchFamily="18" charset="0"/>
                <a:cs typeface="Adobe Devanagari" panose="02040503050201020203" pitchFamily="18" charset="0"/>
              </a:rPr>
              <a:t>                  D. Rosaceae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92. The cause of </a:t>
            </a:r>
            <a:r>
              <a:rPr lang="en-GB" sz="1100" b="1" i="1" dirty="0">
                <a:latin typeface="Adobe Devanagari" panose="02040503050201020203" pitchFamily="18" charset="0"/>
                <a:cs typeface="Adobe Devanagari" panose="02040503050201020203" pitchFamily="18" charset="0"/>
              </a:rPr>
              <a:t>Erythroblastosis fetalis</a:t>
            </a:r>
            <a:r>
              <a:rPr lang="en-GB" sz="1100" b="1" dirty="0">
                <a:latin typeface="Adobe Devanagari" panose="02040503050201020203" pitchFamily="18" charset="0"/>
                <a:cs typeface="Adobe Devanagari" panose="02040503050201020203" pitchFamily="18" charset="0"/>
              </a:rPr>
              <a:t>, where the first child usually dies either before birth or shortly after birth, 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Father’s blood Rh- and mother’s blood Rh+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Father’s blood Rh+ and mother’s blood Rh-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father’s and mother’s blood are Rh+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Both father’s and mother’s blood are Rh-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93. </a:t>
            </a:r>
            <a:r>
              <a:rPr lang="en-GB" sz="1100" b="1" dirty="0" err="1">
                <a:latin typeface="Adobe Devanagari" panose="02040503050201020203" pitchFamily="18" charset="0"/>
                <a:cs typeface="Adobe Devanagari" panose="02040503050201020203" pitchFamily="18" charset="0"/>
              </a:rPr>
              <a:t>Hypoglycemia</a:t>
            </a:r>
            <a:r>
              <a:rPr lang="en-GB" sz="1100" b="1" dirty="0">
                <a:latin typeface="Adobe Devanagari" panose="02040503050201020203" pitchFamily="18" charset="0"/>
                <a:cs typeface="Adobe Devanagari" panose="02040503050201020203" pitchFamily="18" charset="0"/>
              </a:rPr>
              <a:t>, where reproductive capability and vision decline, occurs due to: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Excessive secretion of insulin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Obstruction in bile ducts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Failure to absorb vitamin K</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94. Select the hormone that is secreted by the ovaries and whose main function is to dilate the cervix to facilitate childbirth: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Progesterone                  B. </a:t>
            </a:r>
            <a:r>
              <a:rPr lang="en-GB" sz="1100" dirty="0" err="1">
                <a:latin typeface="Adobe Devanagari" panose="02040503050201020203" pitchFamily="18" charset="0"/>
                <a:cs typeface="Adobe Devanagari" panose="02040503050201020203" pitchFamily="18" charset="0"/>
              </a:rPr>
              <a:t>Relaxin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Estrogen</a:t>
            </a:r>
            <a:r>
              <a:rPr lang="en-GB" sz="1100" dirty="0">
                <a:latin typeface="Adobe Devanagari" panose="02040503050201020203" pitchFamily="18" charset="0"/>
                <a:cs typeface="Adobe Devanagari" panose="02040503050201020203" pitchFamily="18" charset="0"/>
              </a:rPr>
              <a:t>                          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i="1" dirty="0">
                <a:latin typeface="Adobe Devanagari" panose="02040503050201020203" pitchFamily="18" charset="0"/>
                <a:cs typeface="Adobe Devanagari" panose="02040503050201020203" pitchFamily="18" charset="0"/>
              </a:rPr>
              <a:t>95. Kwashiorkor</a:t>
            </a:r>
            <a:r>
              <a:rPr lang="en-GB" sz="1100" b="1" dirty="0">
                <a:latin typeface="Adobe Devanagari" panose="02040503050201020203" pitchFamily="18" charset="0"/>
                <a:cs typeface="Adobe Devanagari" panose="02040503050201020203" pitchFamily="18" charset="0"/>
              </a:rPr>
              <a:t> and </a:t>
            </a:r>
            <a:r>
              <a:rPr lang="en-GB" sz="1100" b="1" i="1" dirty="0">
                <a:latin typeface="Adobe Devanagari" panose="02040503050201020203" pitchFamily="18" charset="0"/>
                <a:cs typeface="Adobe Devanagari" panose="02040503050201020203" pitchFamily="18" charset="0"/>
              </a:rPr>
              <a:t>Marasmus</a:t>
            </a:r>
            <a:r>
              <a:rPr lang="en-GB" sz="1100" b="1" dirty="0">
                <a:latin typeface="Adobe Devanagari" panose="02040503050201020203" pitchFamily="18" charset="0"/>
                <a:cs typeface="Adobe Devanagari" panose="02040503050201020203" pitchFamily="18" charset="0"/>
              </a:rPr>
              <a:t> diseases are caused by a deficiency of:</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Protein                       B. Fat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Vitamins                    D. Carbohydrates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96. Select the code that represents a group of genetic diseases:</a:t>
            </a:r>
            <a:br>
              <a:rPr lang="en-GB" sz="1100" dirty="0">
                <a:latin typeface="Adobe Devanagari" panose="02040503050201020203" pitchFamily="18" charset="0"/>
                <a:cs typeface="Adobe Devanagari" panose="02040503050201020203" pitchFamily="18" charset="0"/>
              </a:rPr>
            </a:br>
            <a:r>
              <a:rPr lang="en-GB" sz="1100" dirty="0" err="1">
                <a:latin typeface="Adobe Devanagari" panose="02040503050201020203" pitchFamily="18" charset="0"/>
                <a:cs typeface="Adobe Devanagari" panose="02040503050201020203" pitchFamily="18" charset="0"/>
              </a:rPr>
              <a:t>i</a:t>
            </a:r>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Hemophilia</a:t>
            </a:r>
            <a:r>
              <a:rPr lang="en-GB" sz="1100" dirty="0">
                <a:latin typeface="Adobe Devanagari" panose="02040503050201020203" pitchFamily="18" charset="0"/>
                <a:cs typeface="Adobe Devanagari" panose="02040503050201020203" pitchFamily="18" charset="0"/>
              </a:rPr>
              <a:t>                     ii. Down's syndrome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iii. </a:t>
            </a:r>
            <a:r>
              <a:rPr lang="en-GB" sz="1100" dirty="0" err="1">
                <a:latin typeface="Adobe Devanagari" panose="02040503050201020203" pitchFamily="18" charset="0"/>
                <a:cs typeface="Adobe Devanagari" panose="02040503050201020203" pitchFamily="18" charset="0"/>
              </a:rPr>
              <a:t>Color</a:t>
            </a:r>
            <a:r>
              <a:rPr lang="en-GB" sz="1100" dirty="0">
                <a:latin typeface="Adobe Devanagari" panose="02040503050201020203" pitchFamily="18" charset="0"/>
                <a:cs typeface="Adobe Devanagari" panose="02040503050201020203" pitchFamily="18" charset="0"/>
              </a:rPr>
              <a:t> blindness           iv. Herpes</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a:t>
            </a:r>
            <a:r>
              <a:rPr lang="en-GB" sz="1100" dirty="0" err="1">
                <a:latin typeface="Adobe Devanagari" panose="02040503050201020203" pitchFamily="18" charset="0"/>
                <a:cs typeface="Adobe Devanagari" panose="02040503050201020203" pitchFamily="18" charset="0"/>
              </a:rPr>
              <a:t>i</a:t>
            </a:r>
            <a:r>
              <a:rPr lang="en-GB" sz="1100" dirty="0">
                <a:latin typeface="Adobe Devanagari" panose="02040503050201020203" pitchFamily="18" charset="0"/>
                <a:cs typeface="Adobe Devanagari" panose="02040503050201020203" pitchFamily="18" charset="0"/>
              </a:rPr>
              <a:t>, iii, and iv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ii and iv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ii, iii, and iv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Only </a:t>
            </a:r>
            <a:r>
              <a:rPr lang="en-GB" sz="1100" dirty="0" err="1">
                <a:latin typeface="Adobe Devanagari" panose="02040503050201020203" pitchFamily="18" charset="0"/>
                <a:cs typeface="Adobe Devanagari" panose="02040503050201020203" pitchFamily="18" charset="0"/>
              </a:rPr>
              <a:t>i</a:t>
            </a:r>
            <a:r>
              <a:rPr lang="en-GB" sz="1100" dirty="0">
                <a:latin typeface="Adobe Devanagari" panose="02040503050201020203" pitchFamily="18" charset="0"/>
                <a:cs typeface="Adobe Devanagari" panose="02040503050201020203" pitchFamily="18" charset="0"/>
              </a:rPr>
              <a:t>, ii, and iii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97. The regulation of body temperature, sweating, anger, happiness, etc., is controlled by which part of the brain?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Thalamus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Cerebrum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Hypothalamus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Medulla Oblongata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98. What type of glass is used for making spectacles, telescopes, microscopes, and prisms?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Crown                  B. Optical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Potash                  D. Soda</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65D89313-A19D-F912-C94C-8FEFC826DEF1}"/>
              </a:ext>
            </a:extLst>
          </p:cNvPr>
          <p:cNvSpPr txBox="1"/>
          <p:nvPr/>
        </p:nvSpPr>
        <p:spPr>
          <a:xfrm>
            <a:off x="3521061" y="478367"/>
            <a:ext cx="3004083"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99. How many pairs of salivary glands are found in humans?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                      B.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                      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100. Pure gold is 24 carats, but gold </a:t>
            </a:r>
            <a:r>
              <a:rPr lang="en-GB" sz="1100" b="1" dirty="0" err="1">
                <a:latin typeface="Adobe Devanagari" panose="02040503050201020203" pitchFamily="18" charset="0"/>
                <a:cs typeface="Adobe Devanagari" panose="02040503050201020203" pitchFamily="18" charset="0"/>
              </a:rPr>
              <a:t>jewelry</a:t>
            </a:r>
            <a:r>
              <a:rPr lang="en-GB" sz="1100" b="1" dirty="0">
                <a:latin typeface="Adobe Devanagari" panose="02040503050201020203" pitchFamily="18" charset="0"/>
                <a:cs typeface="Adobe Devanagari" panose="02040503050201020203" pitchFamily="18" charset="0"/>
              </a:rPr>
              <a:t> is usually not made of pure gold because: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It is very expensive.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Its availability is limited to laboratories.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It is not strong and hard enough.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Its </a:t>
            </a:r>
            <a:r>
              <a:rPr lang="en-GB" sz="1100" dirty="0" err="1">
                <a:latin typeface="Adobe Devanagari" panose="02040503050201020203" pitchFamily="18" charset="0"/>
                <a:cs typeface="Adobe Devanagari" panose="02040503050201020203" pitchFamily="18" charset="0"/>
              </a:rPr>
              <a:t>color</a:t>
            </a:r>
            <a:r>
              <a:rPr lang="en-GB" sz="1100" dirty="0">
                <a:latin typeface="Adobe Devanagari" panose="02040503050201020203" pitchFamily="18" charset="0"/>
                <a:cs typeface="Adobe Devanagari" panose="02040503050201020203" pitchFamily="18" charset="0"/>
              </a:rPr>
              <a:t> is not attractive enough.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101. Rusting of iron is a chemical change, and both moisture and oxygen are required for it. The metal that helps in the formation of rust-free iron 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Carbon                B. Chromium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Nichrome           D. Zinc plating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102. Natural rubber is quite soft, but for making tubes, tires, etc., rubber needs to be hard. Therefore, it is mixed with: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Carbon                         B. </a:t>
            </a:r>
            <a:r>
              <a:rPr lang="en-GB" sz="1100" dirty="0" err="1">
                <a:latin typeface="Adobe Devanagari" panose="02040503050201020203" pitchFamily="18" charset="0"/>
                <a:cs typeface="Adobe Devanagari" panose="02040503050201020203" pitchFamily="18" charset="0"/>
              </a:rPr>
              <a:t>Sulfur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Sodium                         D. Iron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103. The maximum amount of solute that can dissolve in a given solvent at a particular temperature and pressure is called: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Supersaturated solution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Unsaturated solution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Solubility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Concentration of solution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104. Of the fundamental particles, the one with the highest mass 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Electron                   B. Proton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Neutron                   D. All have the same mass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105. The law that the volume of a gas is inversely proportional to its pressure at constant temperature is given by: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Boyle                B. Charles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Stefan               D. Avogadro</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106. According to the modern periodic table, which is based on Moseley's law, the atomic size increases: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As you move down a group</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As you move across a period from left to right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As you move up a group</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107. This device was invented by Nick </a:t>
            </a:r>
            <a:r>
              <a:rPr lang="en-GB" sz="1100" b="1" dirty="0" err="1">
                <a:latin typeface="Adobe Devanagari" panose="02040503050201020203" pitchFamily="18" charset="0"/>
                <a:cs typeface="Adobe Devanagari" panose="02040503050201020203" pitchFamily="18" charset="0"/>
              </a:rPr>
              <a:t>Holonyak</a:t>
            </a:r>
            <a:r>
              <a:rPr lang="en-GB" sz="1100" b="1" dirty="0">
                <a:latin typeface="Adobe Devanagari" panose="02040503050201020203" pitchFamily="18" charset="0"/>
                <a:cs typeface="Adobe Devanagari" panose="02040503050201020203" pitchFamily="18" charset="0"/>
              </a:rPr>
              <a:t> and converts electrical energy into light energy: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Photocell             B. Light Emitting Diode (LED)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Photodiode         D. Triode Valve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0FF119D-E713-E8AA-0864-5AB918C9AB36}"/>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55E84FFB-FDEC-C370-D203-5C21D2B2FD50}"/>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880775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F6078-827B-41A5-7B5D-053272F38A0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7B545AC-ABDC-2FA0-37AE-D0FD06D6F243}"/>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40648EB-C658-AB47-2588-AD9AEE63E98D}"/>
              </a:ext>
            </a:extLst>
          </p:cNvPr>
          <p:cNvSpPr txBox="1"/>
          <p:nvPr/>
        </p:nvSpPr>
        <p:spPr>
          <a:xfrm>
            <a:off x="383963" y="478367"/>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मनुष्य के शरीर में पाये जाने वाले तत्वों की औसत मात्रा के आधार पर सही अवरोही क्रम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ऑक्सीजन, कार्बन, हाइडोजन, नाइट्रोजन,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ऑक्सीजन, हाइड्रोजन, कार्बन, नाइट्रोजन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ऑक्सीजन, नाइट्रोजन, कार्बन, हाइड्रोजन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नाइट्रोजन, ऑक्सीजन, कार्बन, हाइड्रोजन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प्रथम परमाणु बम का विकास रॉबर्ट ओपेनहाइमर के निर्देशन में किया गया, जो____के सिद्धांत पर आधारित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नाभिकीय विखंडन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नाभिकीय संलयन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ना 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प्रतिचुम्बकीय पदार्थ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ऑक्सीजन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क्रोमियम</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ट्रांसफॉर्मर जो विद्युत चुम्बकीय प्रेरण सिद्धांत पर कार्य करता है, ऐसा यंत्र है, 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वोल्टेज को निम्न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वोल्टेज में बदलता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वोल्टेज को उच्च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वोल्टेज में बदलता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ना 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विकल्प के मिश्रण से सफेद प्राप्त नहीं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 और मैंजेंटा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और पीकॉक नीला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हरा और नीला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मैजेंटा और पीकॉक नीला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पूर्ण आंतरिक परावर्त्तन के उदाहरण है-</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 का चमकना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मरीचिका का बनना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 का टिमटिमाना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 के दरार के चमकना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तीन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कोई एक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चार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प्राथमिक एवं द्वितीयक इन्द्रधनुष में अंतर स्पष्ट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अपवर्त्तन परावर्त्तन के बारंबारता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 के क्रम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 द्वारा आँख पर बनाए गए कोण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p:txBody>
      </p:sp>
      <p:sp>
        <p:nvSpPr>
          <p:cNvPr id="15" name="TextBox 14">
            <a:extLst>
              <a:ext uri="{FF2B5EF4-FFF2-40B4-BE49-F238E27FC236}">
                <a16:creationId xmlns:a16="http://schemas.microsoft.com/office/drawing/2014/main" id="{4509016D-CC93-F9CE-2BF1-26F99C6C1F65}"/>
              </a:ext>
            </a:extLst>
          </p:cNvPr>
          <p:cNvSpPr txBox="1"/>
          <p:nvPr/>
        </p:nvSpPr>
        <p:spPr>
          <a:xfrm>
            <a:off x="3521061" y="478367"/>
            <a:ext cx="3004083"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बौद्ध संघीतियों (सभाओं) को उनके अध्यक्षों से सही मिलाइए और उचित विकल्प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स्तंभ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स्तंभ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अध्यक्ष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प्रथम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वसुमित्र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द्वितीय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मोग्गलिपुत तिस्स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तृतीय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महाकश्यप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चतुर्थ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सबाकामी</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1-C, 2-D, 3-B, 4-A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1-D, 2-C, 3-B, 4-A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1-C, 2-B, 3-D, 4-A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1-A, 2-B, 3-C, 4-D</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सूरज के किस परत को हम पूर्ण सूर्य ग्रहण के दौरान देख सकते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फोटोस्फीयर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क्रोमोस्फीयर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'गैर-प्रदर्शनकारी संपत्ति'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NPA)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क्या अर्थ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 ऋण की मुख्य राशि या ब्याज 90 दिनों से अधिक समय तक नहीं चुकाया जाता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 ऋण की मुख्य राशि या ब्याज 30 दिनों से अधिक समय तक नहीं चुकाया जाता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 ऋण की मुख्य राशि या ब्याज 60 दिनों से अधिक समय तक नहीं चुकाया जाता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 ऋण की मुख्य राशि या ब्याज 15 दिनों से अधिक समय तक नहीं चुकाया जाता</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वर्ष में भारत में 'रोलिंग प्लान' लागू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1968-69                         B. 1978-79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1988-89                         D. 1990-91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संघीय बजट 2025–26 में भारतीय सरकार द्वारा वित्तीय वर्ष 2025–26 के लिए निर्धारित राजकोषीय घाटा लक्ष्य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4.4%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4.5%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5.0%</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इनमें से कौन राज्य सरकार का सर्वोच्च कानूनी सलाहकार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महाधिवक्ता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महान्यायवादी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सॉलिसिटर जनरल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नियंत्रक एवं महालेखा परीक्षक</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वर्ल्ड फूड प्राइज फाउंडेशन द्वारा विश्व खाद्य पुरस्कार 2025 किसे प्रदान किया गया है?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मारियांगेला हुंग्रिया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बी.एम. प्रसन्ना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 मुस्तक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p:txBody>
      </p:sp>
      <p:sp>
        <p:nvSpPr>
          <p:cNvPr id="3" name="Rectangle 2">
            <a:extLst>
              <a:ext uri="{FF2B5EF4-FFF2-40B4-BE49-F238E27FC236}">
                <a16:creationId xmlns:a16="http://schemas.microsoft.com/office/drawing/2014/main" id="{9AA418F1-F9A5-4F82-2AFD-2F62A12FEBFE}"/>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7BF8D8D9-513C-94E2-33AE-BB3549EAD37C}"/>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3638336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C739-74B3-9CD0-4313-4F3E27F1870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0895B2B-FF75-BC65-221B-1AF15E6886E9}"/>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E55382A-8A01-04BA-8410-0E3E845F590B}"/>
              </a:ext>
            </a:extLst>
          </p:cNvPr>
          <p:cNvSpPr txBox="1"/>
          <p:nvPr/>
        </p:nvSpPr>
        <p:spPr>
          <a:xfrm>
            <a:off x="383963" y="478367"/>
            <a:ext cx="3010858" cy="9064020"/>
          </a:xfrm>
          <a:prstGeom prst="rect">
            <a:avLst/>
          </a:prstGeom>
          <a:noFill/>
        </p:spPr>
        <p:txBody>
          <a:bodyPr wrap="square">
            <a:spAutoFit/>
          </a:bodyPr>
          <a:lstStyle/>
          <a:p>
            <a:r>
              <a:rPr lang="en-IN" sz="1100" b="1" dirty="0">
                <a:latin typeface="Adobe Devanagari" panose="02040503050201020203" pitchFamily="18" charset="0"/>
                <a:cs typeface="Adobe Devanagari" panose="02040503050201020203" pitchFamily="18" charset="0"/>
              </a:rPr>
              <a:t>108. The correct descending order based on the average amount of elements in the human body is: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Oxygen, Carbon, Hydrogen, Nitrogen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Oxygen, Hydrogen, Carbon, Nitrogen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Oxygen, Nitrogen, Carbon, Hydrogen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Nitrogen, Oxygen, Carbon, Hydrogen</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109. The development of the first atomic bomb was based on the theory of:</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Nuclear fission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Nuclear fusion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A and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Neither A nor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110. Which of the following is a diamagnetic substance?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Gold                      B. Sodium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Oxygen                 D. Chromium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111. A transformer, which works on the principle of electromagnetic induction, is a device that: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Converts high AC voltage to low AC voltage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Converts low AC voltage to high AC voltage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A and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Neither A nor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112. Which of the following mixtures will not produce white?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Green and Magenta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Red and Peacock Blue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Red, Green, and Blue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Magenta and Peacock Blue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113. Which of the following is an example of total internal reflection?</a:t>
            </a:r>
            <a:br>
              <a:rPr lang="en-GB" sz="1100" dirty="0">
                <a:latin typeface="Adobe Devanagari" panose="02040503050201020203" pitchFamily="18" charset="0"/>
                <a:cs typeface="Adobe Devanagari" panose="02040503050201020203" pitchFamily="18" charset="0"/>
              </a:rPr>
            </a:br>
            <a:r>
              <a:rPr lang="en-GB" sz="1100" dirty="0" err="1">
                <a:latin typeface="Adobe Devanagari" panose="02040503050201020203" pitchFamily="18" charset="0"/>
                <a:cs typeface="Adobe Devanagari" panose="02040503050201020203" pitchFamily="18" charset="0"/>
              </a:rPr>
              <a:t>i</a:t>
            </a:r>
            <a:r>
              <a:rPr lang="en-GB" sz="1100" dirty="0">
                <a:latin typeface="Adobe Devanagari" panose="02040503050201020203" pitchFamily="18" charset="0"/>
                <a:cs typeface="Adobe Devanagari" panose="02040503050201020203" pitchFamily="18" charset="0"/>
              </a:rPr>
              <a:t>. Sparkling of diamond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 Formation of mirage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iii. Twinkling of stars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iv. Sparkling of cracks in glass</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two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three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one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four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114. The difference between a primary and a secondary rainbow is clearly visible due to: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 frequency of refraction and reflection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The order of the </a:t>
            </a:r>
            <a:r>
              <a:rPr lang="en-GB" sz="1100" dirty="0" err="1">
                <a:latin typeface="Adobe Devanagari" panose="02040503050201020203" pitchFamily="18" charset="0"/>
                <a:cs typeface="Adobe Devanagari" panose="02040503050201020203" pitchFamily="18" charset="0"/>
              </a:rPr>
              <a:t>colors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 angle formed by the rays on the eye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of the above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7DC668DD-649E-9A4C-0067-072D75B69489}"/>
              </a:ext>
            </a:extLst>
          </p:cNvPr>
          <p:cNvSpPr txBox="1"/>
          <p:nvPr/>
        </p:nvSpPr>
        <p:spPr>
          <a:xfrm>
            <a:off x="3521061" y="478367"/>
            <a:ext cx="3004083" cy="9064020"/>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115. Match the following Buddhist Councils with their respective Presidents and choose the correct option:</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Column A – Council</a:t>
            </a:r>
            <a:r>
              <a:rPr lang="en-GB" sz="1100" dirty="0">
                <a:latin typeface="Adobe Devanagari" panose="02040503050201020203" pitchFamily="18" charset="0"/>
                <a:cs typeface="Adobe Devanagari" panose="02040503050201020203" pitchFamily="18" charset="0"/>
              </a:rPr>
              <a:t>                 </a:t>
            </a:r>
            <a:r>
              <a:rPr lang="en-GB" sz="1100" b="1" dirty="0">
                <a:latin typeface="Adobe Devanagari" panose="02040503050201020203" pitchFamily="18" charset="0"/>
                <a:cs typeface="Adobe Devanagari" panose="02040503050201020203" pitchFamily="18" charset="0"/>
              </a:rPr>
              <a:t>Column B – President</a:t>
            </a:r>
          </a:p>
          <a:p>
            <a:r>
              <a:rPr lang="en-GB" sz="1100" dirty="0">
                <a:latin typeface="Adobe Devanagari" panose="02040503050201020203" pitchFamily="18" charset="0"/>
                <a:cs typeface="Adobe Devanagari" panose="02040503050201020203" pitchFamily="18" charset="0"/>
              </a:rPr>
              <a:t>1. First Buddhist Council     A. Vasumitra / </a:t>
            </a:r>
            <a:r>
              <a:rPr lang="en-GB" sz="1100" dirty="0" err="1">
                <a:latin typeface="Adobe Devanagari" panose="02040503050201020203" pitchFamily="18" charset="0"/>
                <a:cs typeface="Adobe Devanagari" panose="02040503050201020203" pitchFamily="18" charset="0"/>
              </a:rPr>
              <a:t>Ashvagosa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2. Second Buddhist Council        B. </a:t>
            </a:r>
            <a:r>
              <a:rPr lang="en-GB" sz="1100" dirty="0" err="1">
                <a:latin typeface="Adobe Devanagari" panose="02040503050201020203" pitchFamily="18" charset="0"/>
                <a:cs typeface="Adobe Devanagari" panose="02040503050201020203" pitchFamily="18" charset="0"/>
              </a:rPr>
              <a:t>Moggaliputta</a:t>
            </a:r>
            <a:r>
              <a:rPr lang="en-GB" sz="1100" dirty="0">
                <a:latin typeface="Adobe Devanagari" panose="02040503050201020203" pitchFamily="18" charset="0"/>
                <a:cs typeface="Adobe Devanagari" panose="02040503050201020203" pitchFamily="18" charset="0"/>
              </a:rPr>
              <a:t> Tissa</a:t>
            </a:r>
          </a:p>
          <a:p>
            <a:r>
              <a:rPr lang="en-GB" sz="1100" dirty="0">
                <a:latin typeface="Adobe Devanagari" panose="02040503050201020203" pitchFamily="18" charset="0"/>
                <a:cs typeface="Adobe Devanagari" panose="02040503050201020203" pitchFamily="18" charset="0"/>
              </a:rPr>
              <a:t>3. Third Buddhist Council           C. </a:t>
            </a:r>
            <a:r>
              <a:rPr lang="en-GB" sz="1100" dirty="0" err="1">
                <a:latin typeface="Adobe Devanagari" panose="02040503050201020203" pitchFamily="18" charset="0"/>
                <a:cs typeface="Adobe Devanagari" panose="02040503050201020203" pitchFamily="18" charset="0"/>
              </a:rPr>
              <a:t>Mahakasyapa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4. Fourth Buddhist Council         D. </a:t>
            </a:r>
            <a:r>
              <a:rPr lang="en-GB" sz="1100" dirty="0" err="1">
                <a:latin typeface="Adobe Devanagari" panose="02040503050201020203" pitchFamily="18" charset="0"/>
                <a:cs typeface="Adobe Devanagari" panose="02040503050201020203" pitchFamily="18" charset="0"/>
              </a:rPr>
              <a:t>Sabakami</a:t>
            </a:r>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1-C, 2-D, 3-B, 4-A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1-D, 2-C, 3-B, 4-A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1-C, 2-B, 3-D, 4-A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1-A, 2-B, 3-C, 4-D</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116. Which layer of the Sun can be seen during a total solar eclipse?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Photosphere                   B. Chromosphere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Corona                            D. Core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117. What does 'Non-Performing Asset' (NPA) mean?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If the principal or interest of a loan is not paid for more than 90 days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If the principal or interest of a loan is not paid for more than 30 days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If the principal or interest of a loan is not paid for more than 60 days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If the principal or interest of a loan is not paid for more than 15 days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118. In which year was the 'Rolling Plan' introduced in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1968-69                B. 1978-79</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1988-89                D. 1990-91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119. What is the fiscal deficit target set by the Indian government for the financial year 2025-26 in the Union Budget 2025-26?</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4.0% of GDP             B. 4.4% of GDP</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4.5% of GDP             D. 5.0% of GDP</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120. Who is the legal advisor to the state government?</a:t>
            </a:r>
            <a:br>
              <a:rPr lang="en-GB" sz="1100" b="1"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Advocate General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Attorney General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Solicitor General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Comptroller and Auditor General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121. Recently, who has been awarded the World Food Prize 2025 by the World Food Prize Foundation?</a:t>
            </a:r>
          </a:p>
          <a:p>
            <a:r>
              <a:rPr lang="en-GB" sz="1100" dirty="0">
                <a:latin typeface="Adobe Devanagari" panose="02040503050201020203" pitchFamily="18" charset="0"/>
                <a:cs typeface="Adobe Devanagari" panose="02040503050201020203" pitchFamily="18" charset="0"/>
              </a:rPr>
              <a:t>(A) Mariangela Hungria        (B) Dr. B.M. Prasanna</a:t>
            </a:r>
          </a:p>
          <a:p>
            <a:r>
              <a:rPr lang="en-GB" sz="1100" dirty="0">
                <a:latin typeface="Adobe Devanagari" panose="02040503050201020203" pitchFamily="18" charset="0"/>
                <a:cs typeface="Adobe Devanagari" panose="02040503050201020203" pitchFamily="18" charset="0"/>
              </a:rPr>
              <a:t>(C) Banu </a:t>
            </a:r>
            <a:r>
              <a:rPr lang="en-GB" sz="1100" dirty="0" err="1">
                <a:latin typeface="Adobe Devanagari" panose="02040503050201020203" pitchFamily="18" charset="0"/>
                <a:cs typeface="Adobe Devanagari" panose="02040503050201020203" pitchFamily="18" charset="0"/>
              </a:rPr>
              <a:t>Mustak</a:t>
            </a:r>
            <a:r>
              <a:rPr lang="en-GB" sz="1100" dirty="0">
                <a:latin typeface="Adobe Devanagari" panose="02040503050201020203" pitchFamily="18" charset="0"/>
                <a:cs typeface="Adobe Devanagari" panose="02040503050201020203" pitchFamily="18" charset="0"/>
              </a:rPr>
              <a:t>                     (D) None of the above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484A297-7255-C576-FB7E-A85FB1B964E1}"/>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05262C55-1253-4687-0ED7-DC5F7B47E8FE}"/>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96544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660BE-967F-1ED5-50F2-92D1C6B2B04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4C7979A-402C-1C8A-59D9-750B4A0CCC90}"/>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6A0704D-84F2-D887-254F-F81F9CFC6E48}"/>
              </a:ext>
            </a:extLst>
          </p:cNvPr>
          <p:cNvSpPr txBox="1"/>
          <p:nvPr/>
        </p:nvSpPr>
        <p:spPr>
          <a:xfrm>
            <a:off x="383963" y="478367"/>
            <a:ext cx="3010858" cy="9325630"/>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122. मैदानी इलाके की तुलना में पहाड़ों पर खाना देर से पकता है क्योंकि-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दाब एवं क्थवनांक का संबंध प्रभावी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एवं दाब का संबंध प्रभावी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एवं क्थवनांक का संबंध प्रभावी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123. किसी उपग्रह का परिक्रमण काल के निर्धारक कारक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पृथ्वी तल से उसकी ऊँचाई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उपग्रह का द्रव्यमान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124. वेग, विस्थापन, दूरी एवं आयतन में संबंध है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सदिश राशि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अदिश राशि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दो सदिश जबकि अंतिम दो अदिश राशि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दो अदिश जबकि अंतिम दो सदिश राशि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125.  हाल ही में चर्चा में रहे, क्रिटिकल मिनरल की आपूर्ति सुनिश्चित करने के लिए भारत किन देशों के साथ सहयोग कर रहा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फ़्रांस, पोलैंड और ऑस्ट्रिया के 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श्रीलंका और मालदीव के 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अफ्रीका, अर्जेंटीना, ऑस्ट्रेलिया और मंगोलिया के 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 और कनाडा के साथ</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126. हाल ही में चर्चा में रहे, पैराक्वाट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कीटनाशक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खाद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दवा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खनिज</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127. केन्द्रीय बजट 2025-26 के अनुसार, भारत में विकास के चार प्रमुख इंजन के रूप में निम्नलिखित में से कौन से हैं?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उद्योग, तकनीक और बुनियादी ढांचा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निर्यात, निवेश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MSMEs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युवा, महिलाएँ, किसान और तकनीक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स्वास्थ्य, प्रौद्योगिकी और रोजगार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भारत का पहला पूर्ण रूप से साक्षर राज्य घोषित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सिक्किम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मिजोरम</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129. किस संगठन ने मानव विकास संस्थान के साथ मिलकर भारत रोजगार रिपोर्ट 2024 प्रकाशित की?</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विकास कार्यक्रम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आर्थिक मंच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अंतरराष्ट्रीय श्रम संगठन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बैंक</a:t>
            </a:r>
          </a:p>
        </p:txBody>
      </p:sp>
      <p:sp>
        <p:nvSpPr>
          <p:cNvPr id="15" name="TextBox 14">
            <a:extLst>
              <a:ext uri="{FF2B5EF4-FFF2-40B4-BE49-F238E27FC236}">
                <a16:creationId xmlns:a16="http://schemas.microsoft.com/office/drawing/2014/main" id="{736ED283-5897-33FC-99D2-99E0E310D848}"/>
              </a:ext>
            </a:extLst>
          </p:cNvPr>
          <p:cNvSpPr txBox="1"/>
          <p:nvPr/>
        </p:nvSpPr>
        <p:spPr>
          <a:xfrm>
            <a:off x="3521061" y="478367"/>
            <a:ext cx="3004083"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130. निम्नलिखित में से कौन सा कथन 2025 डाइमंड लीग में नीरज चोपड़ा के प्रदर्शन के बारे में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नीरज चोपड़ा ने 91.06 मीटर की दूरी तक भाला फेंककर पहला स्थान प्राप्त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नीरज चोपड़ा ने 90.23 मीटर की दूरी तक भाला फेंककर दूसरा स्थान प्राप्त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नीरज चोपड़ा ने 89.49 मीटर की दूरी तक भाला फेंककर तीसरा स्थान प्राप्त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नीरज चोपड़ा ने 85.64 मीटर की दूरी तक भाला फेंककर पाँचवा स्थान प्राप्त किया।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आर्थिक सर्वेक्षण 2024-25 के अनुसार वित्तीय वर्ष 2026 में भारत के लिए अनुमानित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विकास दर सीमा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5.8% - 6.3%                        B. 6.0% - 6.5%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6.3% - 6.8%                        D. 6.5% - 7.3%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जारी मानव विकास सूचकांक 2025 के अनुसार, भारत की रैंक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118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126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भारत के 58वाँ बाघ अभयारण्य के रूप में निम्नलिखित में से किसे घोषित किया गया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धौलपुर–करौली बाघ अभयारण्य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 घासीदास–तमोर पिंगला बाघ अभयारण्य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रातापानी बाघ अभयारण्य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माधव राष्ट्रीय उद्यान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ISRO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उपग्रह प्रक्षेपण यान 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Proba-3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मिशन को लॉन्च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PSLV-C59                            B. GSLV Mk 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LVM3                                   D. PSLV-C57</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शिशुओं और गर्भवती महिलाओं के नियमित टीकाकरण के मामले में बिहार को देश में कौन सा स्थान प्राप्त हुआ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तीसरा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सबसे अंतिम</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केंद्रीय मंत्रिमंडल ने भारत में कितनी भाषाओं को शास्त्रीय भाषा का दर्जा दिया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3                      B. 4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                      D. 6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बिहार सरकार ने कितने नए जैविक उद्यान बनाने की घोषणा की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                                B. 4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                                D. 6 </a:t>
            </a:r>
          </a:p>
        </p:txBody>
      </p:sp>
      <p:sp>
        <p:nvSpPr>
          <p:cNvPr id="3" name="Rectangle 2">
            <a:extLst>
              <a:ext uri="{FF2B5EF4-FFF2-40B4-BE49-F238E27FC236}">
                <a16:creationId xmlns:a16="http://schemas.microsoft.com/office/drawing/2014/main" id="{4C2BF4F2-12D4-EC4E-F74E-D474DAE00989}"/>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E9CDE6C9-2257-34CE-61D0-B5B75C91E78C}"/>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654481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F9E09-E2E0-697A-B57A-605842E47C7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8C889C7-0CAE-9856-4CB9-22DA1A18605E}"/>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83B651F-D451-A973-4C8A-D6968BF3F20A}"/>
              </a:ext>
            </a:extLst>
          </p:cNvPr>
          <p:cNvSpPr txBox="1"/>
          <p:nvPr/>
        </p:nvSpPr>
        <p:spPr>
          <a:xfrm>
            <a:off x="383963" y="478367"/>
            <a:ext cx="3010858" cy="8725466"/>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122. Food takes longer to cook on mountains compared to plains because: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 relationship between pressure and boiling point is significant.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The relationship between temperature and pressure is significant.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 relationship between temperature and boiling point is significant.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123. The determining factors for the orbital period of a satellite are: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its height from Earth's surface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the mass of the satellite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A and B</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124. The relationship between velocity, displacement, distance, and volume 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All are vector quantities.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All are scalar quantities.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 first two are vector quantities and the last two are scalar quantities.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The first two are scalar quantities and the last two are vector quantities.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125. To ensure the supply of critical minerals, India is collaborating with which countries?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France, Poland, and Austria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Sri Lanka and Maldives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South Africa, Argentina, Australia, and Mongolia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United States and Canada</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126. Recently discussed, what is Paraquat?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 type of pesticide               B. A type of fertilizer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 type of medicine              D. A type of mineral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127. According to the Union Budget 2025-26, which of the following are the four key engines for development in India?</a:t>
            </a:r>
          </a:p>
          <a:p>
            <a:r>
              <a:rPr lang="en-GB" sz="1100" dirty="0">
                <a:latin typeface="Adobe Devanagari" panose="02040503050201020203" pitchFamily="18" charset="0"/>
                <a:cs typeface="Adobe Devanagari" panose="02040503050201020203" pitchFamily="18" charset="0"/>
              </a:rPr>
              <a:t>A. Agriculture, Industry, Technology, and Infrastructure</a:t>
            </a:r>
          </a:p>
          <a:p>
            <a:r>
              <a:rPr lang="en-GB" sz="1100" dirty="0">
                <a:latin typeface="Adobe Devanagari" panose="02040503050201020203" pitchFamily="18" charset="0"/>
                <a:cs typeface="Adobe Devanagari" panose="02040503050201020203" pitchFamily="18" charset="0"/>
              </a:rPr>
              <a:t>B. Agriculture, Exports, Investment, and MSMEs</a:t>
            </a:r>
          </a:p>
          <a:p>
            <a:r>
              <a:rPr lang="en-GB" sz="1100" dirty="0">
                <a:latin typeface="Adobe Devanagari" panose="02040503050201020203" pitchFamily="18" charset="0"/>
                <a:cs typeface="Adobe Devanagari" panose="02040503050201020203" pitchFamily="18" charset="0"/>
              </a:rPr>
              <a:t>C. Youth, Women, Farmers, and Technology</a:t>
            </a:r>
          </a:p>
          <a:p>
            <a:r>
              <a:rPr lang="en-GB" sz="1100" dirty="0">
                <a:latin typeface="Adobe Devanagari" panose="02040503050201020203" pitchFamily="18" charset="0"/>
                <a:cs typeface="Adobe Devanagari" panose="02040503050201020203" pitchFamily="18" charset="0"/>
              </a:rPr>
              <a:t>D. Education, Health, Technology, and Employment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128. Which state was declared as India's first fully literate state?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Kerala                       (B) Assam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Sikkim                      (D) Mizoram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99E888DC-F309-008D-0361-96F083CE8D3E}"/>
              </a:ext>
            </a:extLst>
          </p:cNvPr>
          <p:cNvSpPr txBox="1"/>
          <p:nvPr/>
        </p:nvSpPr>
        <p:spPr>
          <a:xfrm>
            <a:off x="3521061" y="478367"/>
            <a:ext cx="3004083" cy="9571851"/>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129. Which organization, in collaboration with the Institute for Human Development (IHD), published the India Employment Report 2024?</a:t>
            </a:r>
          </a:p>
          <a:p>
            <a:r>
              <a:rPr lang="en-GB" sz="1100" dirty="0">
                <a:latin typeface="Adobe Devanagari" panose="02040503050201020203" pitchFamily="18" charset="0"/>
                <a:cs typeface="Adobe Devanagari" panose="02040503050201020203" pitchFamily="18" charset="0"/>
              </a:rPr>
              <a:t>[A] United Nations Development Programme </a:t>
            </a:r>
          </a:p>
          <a:p>
            <a:r>
              <a:rPr lang="en-GB" sz="1100" dirty="0">
                <a:latin typeface="Adobe Devanagari" panose="02040503050201020203" pitchFamily="18" charset="0"/>
                <a:cs typeface="Adobe Devanagari" panose="02040503050201020203" pitchFamily="18" charset="0"/>
              </a:rPr>
              <a:t>[B] World Economic Forum (WEF)</a:t>
            </a:r>
          </a:p>
          <a:p>
            <a:r>
              <a:rPr lang="en-GB" sz="1100" dirty="0">
                <a:latin typeface="Adobe Devanagari" panose="02040503050201020203" pitchFamily="18" charset="0"/>
                <a:cs typeface="Adobe Devanagari" panose="02040503050201020203" pitchFamily="18" charset="0"/>
              </a:rPr>
              <a:t>[C] International Labour Organization (ILO)</a:t>
            </a:r>
          </a:p>
          <a:p>
            <a:r>
              <a:rPr lang="en-GB" sz="1100" dirty="0">
                <a:latin typeface="Adobe Devanagari" panose="02040503050201020203" pitchFamily="18" charset="0"/>
                <a:cs typeface="Adobe Devanagari" panose="02040503050201020203" pitchFamily="18" charset="0"/>
              </a:rPr>
              <a:t>[D] World Bank</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130. Which of the following statements is correct about Neeraj Chopra's performance in the 2025 Diamond League?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Neeraj Chopra won first place by throwing the javelin to a distance of 91.06 meters.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Neeraj Chopra won second place by throwing the javelin to a distance of 90.23 meters.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Neeraj Chopra won third place by throwing the javelin to a distance of 89.49 meters.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Neeraj Chopra won fifth place by throwing the javelin to a distance of 85.64 meters.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131. According to the Economic Survey 2024-25, what is the estimated GDP growth rate range for India in the financial year 2026?</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5.8% - 6.3%                B. 6.0% - 6.5%</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6.3% - 6.8%                D. 6.5% - 7.3%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132. According to the recently released Human Development Index (HDI) 2025, what is India's rank?</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118</a:t>
            </a:r>
            <a:r>
              <a:rPr lang="en-GB" sz="1100" baseline="30000" dirty="0">
                <a:latin typeface="Adobe Devanagari" panose="02040503050201020203" pitchFamily="18" charset="0"/>
                <a:cs typeface="Adobe Devanagari" panose="02040503050201020203" pitchFamily="18" charset="0"/>
              </a:rPr>
              <a:t>th</a:t>
            </a:r>
            <a:r>
              <a:rPr lang="en-GB" sz="1100" dirty="0">
                <a:latin typeface="Adobe Devanagari" panose="02040503050201020203" pitchFamily="18" charset="0"/>
                <a:cs typeface="Adobe Devanagari" panose="02040503050201020203" pitchFamily="18" charset="0"/>
              </a:rPr>
              <a:t>                 B. 130</a:t>
            </a:r>
            <a:r>
              <a:rPr lang="en-GB" sz="1100" baseline="30000" dirty="0">
                <a:latin typeface="Adobe Devanagari" panose="02040503050201020203" pitchFamily="18" charset="0"/>
                <a:cs typeface="Adobe Devanagari" panose="02040503050201020203" pitchFamily="18" charset="0"/>
              </a:rPr>
              <a:t>th</a:t>
            </a:r>
            <a:r>
              <a:rPr lang="en-GB" sz="1100" dirty="0">
                <a:latin typeface="Adobe Devanagari" panose="02040503050201020203" pitchFamily="18" charset="0"/>
                <a:cs typeface="Adobe Devanagari" panose="02040503050201020203" pitchFamily="18" charset="0"/>
              </a:rPr>
              <a:t> </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105</a:t>
            </a:r>
            <a:r>
              <a:rPr lang="en-GB" sz="1100" baseline="30000" dirty="0">
                <a:latin typeface="Adobe Devanagari" panose="02040503050201020203" pitchFamily="18" charset="0"/>
                <a:cs typeface="Adobe Devanagari" panose="02040503050201020203" pitchFamily="18" charset="0"/>
              </a:rPr>
              <a:t>th</a:t>
            </a:r>
            <a:r>
              <a:rPr lang="en-GB" sz="1100" dirty="0">
                <a:latin typeface="Adobe Devanagari" panose="02040503050201020203" pitchFamily="18" charset="0"/>
                <a:cs typeface="Adobe Devanagari" panose="02040503050201020203" pitchFamily="18" charset="0"/>
              </a:rPr>
              <a:t>                 D. 126</a:t>
            </a:r>
            <a:r>
              <a:rPr lang="en-GB" sz="1100" baseline="30000" dirty="0">
                <a:latin typeface="Adobe Devanagari" panose="02040503050201020203" pitchFamily="18" charset="0"/>
                <a:cs typeface="Adobe Devanagari" panose="02040503050201020203" pitchFamily="18" charset="0"/>
              </a:rPr>
              <a:t>th</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133. Which of the following has recently been declared as India's 58th tiger reserve?</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t>
            </a:r>
            <a:r>
              <a:rPr lang="en-IN" sz="1100" dirty="0" err="1">
                <a:latin typeface="Adobe Devanagari" panose="02040503050201020203" pitchFamily="18" charset="0"/>
                <a:cs typeface="Adobe Devanagari" panose="02040503050201020203" pitchFamily="18" charset="0"/>
              </a:rPr>
              <a:t>Dholpur-Karauli</a:t>
            </a:r>
            <a:r>
              <a:rPr lang="en-IN" sz="1100" dirty="0">
                <a:latin typeface="Adobe Devanagari" panose="02040503050201020203" pitchFamily="18" charset="0"/>
                <a:cs typeface="Adobe Devanagari" panose="02040503050201020203" pitchFamily="18" charset="0"/>
              </a:rPr>
              <a:t> Tiger Reserve</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Guru </a:t>
            </a:r>
            <a:r>
              <a:rPr lang="en-IN" sz="1100" dirty="0" err="1">
                <a:latin typeface="Adobe Devanagari" panose="02040503050201020203" pitchFamily="18" charset="0"/>
                <a:cs typeface="Adobe Devanagari" panose="02040503050201020203" pitchFamily="18" charset="0"/>
              </a:rPr>
              <a:t>Ghasidas-Tamor</a:t>
            </a:r>
            <a:r>
              <a:rPr lang="en-IN" sz="1100" dirty="0">
                <a:latin typeface="Adobe Devanagari" panose="02040503050201020203" pitchFamily="18" charset="0"/>
                <a:cs typeface="Adobe Devanagari" panose="02040503050201020203" pitchFamily="18" charset="0"/>
              </a:rPr>
              <a:t> Pingla Tiger Reserve</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t>
            </a:r>
            <a:r>
              <a:rPr lang="en-IN" sz="1100" dirty="0" err="1">
                <a:latin typeface="Adobe Devanagari" panose="02040503050201020203" pitchFamily="18" charset="0"/>
                <a:cs typeface="Adobe Devanagari" panose="02040503050201020203" pitchFamily="18" charset="0"/>
              </a:rPr>
              <a:t>Ratapani</a:t>
            </a:r>
            <a:r>
              <a:rPr lang="en-IN" sz="1100" dirty="0">
                <a:latin typeface="Adobe Devanagari" panose="02040503050201020203" pitchFamily="18" charset="0"/>
                <a:cs typeface="Adobe Devanagari" panose="02040503050201020203" pitchFamily="18" charset="0"/>
              </a:rPr>
              <a:t> Tiger Reserve</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Madhav National Park</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134. Which ISRO satellite launch vehicle launched the Proba-3 mission?</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PSLV-C59               B. GSLV Mk II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LVM3                       D. PSLV-C57</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135. What rank does Bihar hold in the country for regular immunization of infants and pregnant women?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First                   B. Second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Third                 D. Last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136. Recently, how many languages were granted classical language status by the central cabinet in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3                      B.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5                      D. 6</a:t>
            </a:r>
          </a:p>
        </p:txBody>
      </p:sp>
      <p:sp>
        <p:nvSpPr>
          <p:cNvPr id="3" name="Rectangle 2">
            <a:extLst>
              <a:ext uri="{FF2B5EF4-FFF2-40B4-BE49-F238E27FC236}">
                <a16:creationId xmlns:a16="http://schemas.microsoft.com/office/drawing/2014/main" id="{324A4A86-99BB-C554-220A-30AA75A872E5}"/>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DF088B62-D1A3-6C3E-BCFE-EA9FF34DF476}"/>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824303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D7B93-1AB8-A677-7632-8F8D6094587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6112EA-A8C8-B17D-8962-7FE8D91F4483}"/>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ECFD694-313B-9D89-DFEC-E70ACB0D832B}"/>
              </a:ext>
            </a:extLst>
          </p:cNvPr>
          <p:cNvSpPr txBox="1"/>
          <p:nvPr/>
        </p:nvSpPr>
        <p:spPr>
          <a:xfrm>
            <a:off x="383963" y="478367"/>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देश ने मानसिक स्वास्थ्य जोखिमों को कम करने के लिए 16 वर्ष से कम आयु के बच्चों के लिए सोशल मीडिया पर प्रतिबंध लगाने वाला पहला देश बनने का गौरव प्राप्त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ऑस्ट्रेलिया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जापान द्वारा हाल ही में लॉन्च किए गए विश्व के पहले हाइब्रिड क्वांटम सुपरकंप्यूटर का नाम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Reimei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Frontier</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LUMI                         D. Leonardo</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2025 के डॉल्फिन जनगणना के संदर्भ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बिहार में भारत की कुल डॉल्फिनों का लगभग 35% पाया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उत्तर प्रदेश में डॉल्फिनों की संख्या सबसे अधिक है, इसके बाद बिहार का स्थान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ऑल इंडिया आईटीए टेनिस चैंपियनशिप सीरीज के अन्डर 18 बालक वर्ग के एकल मुकाबले में बिहार के किस खिलाड़ी ने खिताब जीता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वैभव कुमार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सुनील कुमार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संकल्प कुमार साहनी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पवन कुमार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द्वारा हाल ही में लॉन्च की गई दुनिया की पहली सरकारी वित्त पोषित मल्टीमॉडल बड़े भाषा मॉडल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LLM)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पहल का नाम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BharatGen</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BharatAI</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AbhyasLLM</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SamvaadGPT</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नवीनतम शोध के अनुसार, भारत की पहली जीनोम-एडिटेड चावल किस्म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पुसा बासमती 1121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पुसा स्वर्णा गोल्ड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NDR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DRR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चावल 100 (कमला)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भारतीय शहर को रामसर कन्वेंशन के तहत वेटलैंड सिटी के रूप में मान्यता प्राप्त हुई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इंदौर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उदयपुर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वाराणसी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25C28AE2-B977-D76E-200C-B7446F0C4434}"/>
              </a:ext>
            </a:extLst>
          </p:cNvPr>
          <p:cNvSpPr txBox="1"/>
          <p:nvPr/>
        </p:nvSpPr>
        <p:spPr>
          <a:xfrm>
            <a:off x="3521061" y="478367"/>
            <a:ext cx="3004083"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पाकिस्तान द्वारा पहलगाम में किए गए आतंकवादी हमले के जवाब में भारत द्वारा कौन सा ऑपरेशन चलाया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ब्रह्मा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सिंदूर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नादिर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शिवा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भारत के किस राज्य/संघ राज्य क्षेत्र में "सोनमर्ग सुरंग" उद्धघाटित की गई है, जिसे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Z-</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मोड़" सुरंग के नाम से भी जाना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अरुणाचल प्रदेश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जम्मू और कश्मीर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हिमाचल प्रदेश</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घटनाओं और राज्यों के बीच मिलान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घटनाएँ) 	                      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गुणोत्सव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मणिपुर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गान-गाई महोत्सव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असम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पांगसौ पास अंतर्राष्ट्रीय महोत्सव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ओडिशा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सुभद्रा योजना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अरुणाचल प्रदेश</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A  B  C   D</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1   2   3   4</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(B)  2   1   4   3</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(C)  2   3   1   4</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(D)  1   2   4   3</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148. 2027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फीफा महिला विश्व कप किस देश में आयोजित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ब्राज़ील</a:t>
            </a:r>
          </a:p>
          <a:p>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आयोजित फ्रेंच ओपन 2025 के पुरुष और महिला एकल वर्ग के विजेता क्रमश: कौन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 कार्लोस अल्कराज और कोको गॉफ</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 यनिक सिनर और आर्यना सबालेंका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 अलेक्जेंडर ज्वेरेव और कोको गॉफ</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 डेनियल मेदवेदेव और ऍशले बार्टी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150.हाल ही में चर्चा में रहे, माजोराना 1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Majorana 1’ )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क्वांटम चिप किस कंपनी द्वारा विकसित की गई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आईबीएम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माइक्रोसॉफ्ट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टेस्ला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9703C6E-69DF-69BC-ED30-7CC8787833DB}"/>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828663A0-77A5-66B2-12C8-756D138D7F5D}"/>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1872703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63302-500A-3822-4661-5AB088E90A6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5DB8ACB-1D4F-3E26-1186-8F100F9FE2CB}"/>
              </a:ext>
            </a:extLst>
          </p:cNvPr>
          <p:cNvCxnSpPr>
            <a:cxnSpLocks/>
          </p:cNvCxnSpPr>
          <p:nvPr/>
        </p:nvCxnSpPr>
        <p:spPr>
          <a:xfrm flipH="1">
            <a:off x="3434078" y="307843"/>
            <a:ext cx="16935" cy="9290315"/>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AABB10F-58C3-7DB3-6B93-91163FBC8311}"/>
              </a:ext>
            </a:extLst>
          </p:cNvPr>
          <p:cNvSpPr txBox="1"/>
          <p:nvPr/>
        </p:nvSpPr>
        <p:spPr>
          <a:xfrm>
            <a:off x="383963" y="478367"/>
            <a:ext cx="3010858" cy="9064020"/>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137. How many new organic gardens has the Bihar government recently announced?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2                         B. 4</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5                         D. 6</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138. Which country became the first to impose a ban on social media for children under 16 years of age to reduce mental health risks?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Japan                           B. China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Australia                     D. United States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139. What is the name of the world’s first hybrid quantum supercomputer recently launched by Japan?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Reimei</a:t>
            </a:r>
            <a:r>
              <a:rPr lang="en-GB" sz="1100" dirty="0">
                <a:latin typeface="Adobe Devanagari" panose="02040503050201020203" pitchFamily="18" charset="0"/>
                <a:cs typeface="Adobe Devanagari" panose="02040503050201020203" pitchFamily="18" charset="0"/>
              </a:rPr>
              <a:t>                        B. Frontier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LUMI                         D. Leonardo</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140. Consider the following statements regarding the 2025 Dolphin Census in India:</a:t>
            </a:r>
          </a:p>
          <a:p>
            <a:r>
              <a:rPr lang="en-GB" sz="1100" dirty="0">
                <a:latin typeface="Adobe Devanagari" panose="02040503050201020203" pitchFamily="18" charset="0"/>
                <a:cs typeface="Adobe Devanagari" panose="02040503050201020203" pitchFamily="18" charset="0"/>
              </a:rPr>
              <a:t>1. Around 35% of India’s total dolphins are found in Bihar.</a:t>
            </a:r>
          </a:p>
          <a:p>
            <a:r>
              <a:rPr lang="en-GB" sz="1100" dirty="0">
                <a:latin typeface="Adobe Devanagari" panose="02040503050201020203" pitchFamily="18" charset="0"/>
                <a:cs typeface="Adobe Devanagari" panose="02040503050201020203" pitchFamily="18" charset="0"/>
              </a:rPr>
              <a:t>2. Uttar Pradesh has the highest number of dolphins, followed by Bihar.</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Options: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141. Which player from Bihar won the Under-18 boys' singles title at the All India ITA Tennis Championship Series?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Vaibhav Kumar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Sunil Kumar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Sankalp Kumar Sahni</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Pawan Kumar</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142. What is the name of the world's first government-funded multi-modal large language model (LLM) initiative recently launched by India?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BharatGen</a:t>
            </a:r>
            <a:r>
              <a:rPr lang="en-GB" sz="1100" dirty="0">
                <a:latin typeface="Adobe Devanagari" panose="02040503050201020203" pitchFamily="18" charset="0"/>
                <a:cs typeface="Adobe Devanagari" panose="02040503050201020203" pitchFamily="18" charset="0"/>
              </a:rPr>
              <a:t>                     B. </a:t>
            </a:r>
            <a:r>
              <a:rPr lang="en-GB" sz="1100" dirty="0" err="1">
                <a:latin typeface="Adobe Devanagari" panose="02040503050201020203" pitchFamily="18" charset="0"/>
                <a:cs typeface="Adobe Devanagari" panose="02040503050201020203" pitchFamily="18" charset="0"/>
              </a:rPr>
              <a:t>BharatAI</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AbhyasLLM</a:t>
            </a:r>
            <a:r>
              <a:rPr lang="en-GB" sz="1100" dirty="0">
                <a:latin typeface="Adobe Devanagari" panose="02040503050201020203" pitchFamily="18" charset="0"/>
                <a:cs typeface="Adobe Devanagari" panose="02040503050201020203" pitchFamily="18" charset="0"/>
              </a:rPr>
              <a:t>                  D. </a:t>
            </a:r>
            <a:r>
              <a:rPr lang="en-GB" sz="1100" dirty="0" err="1">
                <a:latin typeface="Adobe Devanagari" panose="02040503050201020203" pitchFamily="18" charset="0"/>
                <a:cs typeface="Adobe Devanagari" panose="02040503050201020203" pitchFamily="18" charset="0"/>
              </a:rPr>
              <a:t>SamvaadGPT</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143. According to the latest research, which is India’s first genome-edited rice variety?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Pusa Basmati 1121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Pusa Swarna Gold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NDR Rice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DRR Rice 100 (Kamla)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144. Which of the following is the first city in India to be recognized as a Wetland City under the Ramsar Convention?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Indore                 B. Udaipur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Varanasi             D. Both A and B</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15" name="TextBox 14">
            <a:extLst>
              <a:ext uri="{FF2B5EF4-FFF2-40B4-BE49-F238E27FC236}">
                <a16:creationId xmlns:a16="http://schemas.microsoft.com/office/drawing/2014/main" id="{79F13497-A3F5-9C32-6000-7813E4E402E0}"/>
              </a:ext>
            </a:extLst>
          </p:cNvPr>
          <p:cNvSpPr txBox="1"/>
          <p:nvPr/>
        </p:nvSpPr>
        <p:spPr>
          <a:xfrm>
            <a:off x="3521061" y="478367"/>
            <a:ext cx="3004083" cy="8556188"/>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145. In response to the terrorist attack in Pahalgam by Pakistan, which operation did India undertake?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Operation Brahma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Operation </a:t>
            </a:r>
            <a:r>
              <a:rPr lang="en-GB" sz="1100" dirty="0" err="1">
                <a:latin typeface="Adobe Devanagari" panose="02040503050201020203" pitchFamily="18" charset="0"/>
                <a:cs typeface="Adobe Devanagari" panose="02040503050201020203" pitchFamily="18" charset="0"/>
              </a:rPr>
              <a:t>Sindoor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Operation Nadir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Operation Shiva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146. In which state/union territory of India was the "</a:t>
            </a:r>
            <a:r>
              <a:rPr lang="en-IN" sz="1100" b="1" dirty="0" err="1">
                <a:latin typeface="Adobe Devanagari" panose="02040503050201020203" pitchFamily="18" charset="0"/>
                <a:cs typeface="Adobe Devanagari" panose="02040503050201020203" pitchFamily="18" charset="0"/>
              </a:rPr>
              <a:t>Sonmarg</a:t>
            </a:r>
            <a:r>
              <a:rPr lang="en-IN" sz="1100" b="1" dirty="0">
                <a:latin typeface="Adobe Devanagari" panose="02040503050201020203" pitchFamily="18" charset="0"/>
                <a:cs typeface="Adobe Devanagari" panose="02040503050201020203" pitchFamily="18" charset="0"/>
              </a:rPr>
              <a:t> Tunnel" recently inaugurated, also known as the "Z-Morh" Tunnel?</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Arunachal Pradesh</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Jammu and Kashmir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Uttarakhand</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Himachal Pradesh</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147. Match the following events with their respective states:</a:t>
            </a:r>
            <a:br>
              <a:rPr lang="en-IN" sz="1100" dirty="0">
                <a:latin typeface="Adobe Devanagari" panose="02040503050201020203" pitchFamily="18" charset="0"/>
                <a:cs typeface="Adobe Devanagari" panose="02040503050201020203" pitchFamily="18" charset="0"/>
              </a:rPr>
            </a:br>
            <a:r>
              <a:rPr lang="en-IN" sz="1100" b="1" dirty="0">
                <a:latin typeface="Adobe Devanagari" panose="02040503050201020203" pitchFamily="18" charset="0"/>
                <a:cs typeface="Adobe Devanagari" panose="02040503050201020203" pitchFamily="18" charset="0"/>
              </a:rPr>
              <a:t>List-I (Events)</a:t>
            </a:r>
            <a:r>
              <a:rPr lang="en-IN" sz="1100" dirty="0">
                <a:latin typeface="Adobe Devanagari" panose="02040503050201020203" pitchFamily="18" charset="0"/>
                <a:cs typeface="Adobe Devanagari" panose="02040503050201020203" pitchFamily="18" charset="0"/>
              </a:rPr>
              <a:t>                                          </a:t>
            </a:r>
            <a:r>
              <a:rPr lang="en-IN" sz="1100" b="1" dirty="0">
                <a:latin typeface="Adobe Devanagari" panose="02040503050201020203" pitchFamily="18" charset="0"/>
                <a:cs typeface="Adobe Devanagari" panose="02040503050201020203" pitchFamily="18" charset="0"/>
              </a:rPr>
              <a:t>List-II (States)</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a:t>
            </a:r>
            <a:r>
              <a:rPr lang="en-IN" sz="1100" dirty="0" err="1">
                <a:latin typeface="Adobe Devanagari" panose="02040503050201020203" pitchFamily="18" charset="0"/>
                <a:cs typeface="Adobe Devanagari" panose="02040503050201020203" pitchFamily="18" charset="0"/>
              </a:rPr>
              <a:t>Gunotsav</a:t>
            </a:r>
            <a:r>
              <a:rPr lang="en-IN" sz="1100" dirty="0">
                <a:latin typeface="Adobe Devanagari" panose="02040503050201020203" pitchFamily="18" charset="0"/>
                <a:cs typeface="Adobe Devanagari" panose="02040503050201020203" pitchFamily="18" charset="0"/>
              </a:rPr>
              <a:t>                                                   1. Manipur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Gaan-Gai Mahotsav                                2. Assam</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t>
            </a:r>
            <a:r>
              <a:rPr lang="en-IN" sz="1100" dirty="0" err="1">
                <a:latin typeface="Adobe Devanagari" panose="02040503050201020203" pitchFamily="18" charset="0"/>
                <a:cs typeface="Adobe Devanagari" panose="02040503050201020203" pitchFamily="18" charset="0"/>
              </a:rPr>
              <a:t>Pangso</a:t>
            </a:r>
            <a:r>
              <a:rPr lang="en-IN" sz="1100" dirty="0">
                <a:latin typeface="Adobe Devanagari" panose="02040503050201020203" pitchFamily="18" charset="0"/>
                <a:cs typeface="Adobe Devanagari" panose="02040503050201020203" pitchFamily="18" charset="0"/>
              </a:rPr>
              <a:t> Pass International Festival       3. Odisha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Subhadra Yojana                  4. Arunachal Pradesh</a:t>
            </a:r>
          </a:p>
          <a:p>
            <a:r>
              <a:rPr lang="en-IN" sz="1100" b="1" dirty="0">
                <a:latin typeface="Adobe Devanagari" panose="02040503050201020203" pitchFamily="18" charset="0"/>
                <a:cs typeface="Adobe Devanagari" panose="02040503050201020203" pitchFamily="18" charset="0"/>
              </a:rPr>
              <a:t>Code:</a:t>
            </a:r>
          </a:p>
          <a:p>
            <a:r>
              <a:rPr lang="en-IN" sz="1100" b="1" dirty="0">
                <a:latin typeface="Adobe Devanagari" panose="02040503050201020203" pitchFamily="18" charset="0"/>
                <a:cs typeface="Adobe Devanagari" panose="02040503050201020203" pitchFamily="18" charset="0"/>
              </a:rPr>
              <a:t>      A  B  C  D</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1   2   3  4</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2   1   4   3</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2   3   1   4</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1   2   4   3</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148. In which country will the 2027 FIFA Women’s World Cup be held?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France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United States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Italy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Brazil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149. Who were the winners of the Men’s and Women’s Singles titles at the recently held French Open 2025, respectively?</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Carlos Alcaraz and Coco Gauff</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(B) Jannik Sinner and Aryna Sabalenka</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Alexander Zverev and Coco Gauff</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(D) Daniil Medvedev and Ashleigh Barty</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150. Which company developed the "Majorana 1" quantum chip, recently discussed in the news?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Google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IBM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Microsoft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Tesla</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938A557-F053-DC92-7FB9-5E4AC0FB5CFD}"/>
              </a:ext>
            </a:extLst>
          </p:cNvPr>
          <p:cNvSpPr/>
          <p:nvPr/>
        </p:nvSpPr>
        <p:spPr>
          <a:xfrm>
            <a:off x="332851" y="307844"/>
            <a:ext cx="6192293" cy="9290314"/>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2" name="Picture 1">
            <a:extLst>
              <a:ext uri="{FF2B5EF4-FFF2-40B4-BE49-F238E27FC236}">
                <a16:creationId xmlns:a16="http://schemas.microsoft.com/office/drawing/2014/main" id="{4FD165CC-73CD-C992-DE90-EE943904BF74}"/>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3108152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ADE1C-58ED-22A1-7C6F-4F602BBF1E8E}"/>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308ADBDF-9063-8CC2-072E-141A72064E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4746C9E9-A619-726C-667C-657D7CCE08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0A656666-DD2F-A9AD-7281-987765AB611D}"/>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872CC0FF-B284-E3A5-5372-84BB368F7BA8}"/>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pic>
        <p:nvPicPr>
          <p:cNvPr id="4" name="Picture 3">
            <a:extLst>
              <a:ext uri="{FF2B5EF4-FFF2-40B4-BE49-F238E27FC236}">
                <a16:creationId xmlns:a16="http://schemas.microsoft.com/office/drawing/2014/main" id="{F9369EFA-C7E0-2C8B-2373-1F16EE21C571}"/>
              </a:ext>
            </a:extLst>
          </p:cNvPr>
          <p:cNvPicPr>
            <a:picLocks noChangeAspect="1"/>
          </p:cNvPicPr>
          <p:nvPr/>
        </p:nvPicPr>
        <p:blipFill>
          <a:blip r:embed="rId3">
            <a:alphaModFix amt="15000"/>
            <a:extLst>
              <a:ext uri="{28A0092B-C50C-407E-A947-70E740481C1C}">
                <a14:useLocalDpi xmlns:a14="http://schemas.microsoft.com/office/drawing/2010/main" val="0"/>
              </a:ext>
            </a:extLst>
          </a:blip>
          <a:stretch>
            <a:fillRect/>
          </a:stretch>
        </p:blipFill>
        <p:spPr>
          <a:xfrm>
            <a:off x="242317" y="1010192"/>
            <a:ext cx="6305008" cy="6305008"/>
          </a:xfrm>
          <a:prstGeom prst="rect">
            <a:avLst/>
          </a:prstGeom>
        </p:spPr>
      </p:pic>
    </p:spTree>
    <p:extLst>
      <p:ext uri="{BB962C8B-B14F-4D97-AF65-F5344CB8AC3E}">
        <p14:creationId xmlns:p14="http://schemas.microsoft.com/office/powerpoint/2010/main" val="2678610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44101-DF65-C70F-A0DE-E075D690A3EA}"/>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6D30FB7C-6695-5668-D44F-06820AAFC278}"/>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27</a:t>
            </a:fld>
            <a:endParaRPr lang="en-IN"/>
          </a:p>
        </p:txBody>
      </p:sp>
      <p:sp>
        <p:nvSpPr>
          <p:cNvPr id="43" name="TextBox 53">
            <a:extLst>
              <a:ext uri="{FF2B5EF4-FFF2-40B4-BE49-F238E27FC236}">
                <a16:creationId xmlns:a16="http://schemas.microsoft.com/office/drawing/2014/main" id="{AAF7CEC2-34CC-CFD3-BD10-F5EB2340DF33}"/>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D32C65AC-E64C-9AE5-713D-74EF86A3A3A2}"/>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A1908EAD-5363-68B3-1568-684074A489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4314259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25582</TotalTime>
  <Words>16061</Words>
  <Application>Microsoft Office PowerPoint</Application>
  <PresentationFormat>A4 Paper (210x297 mm)</PresentationFormat>
  <Paragraphs>1294</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1191</cp:revision>
  <dcterms:created xsi:type="dcterms:W3CDTF">2024-10-24T08:06:48Z</dcterms:created>
  <dcterms:modified xsi:type="dcterms:W3CDTF">2025-08-19T14:36:42Z</dcterms:modified>
</cp:coreProperties>
</file>