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0"/>
  </p:notesMasterIdLst>
  <p:sldIdLst>
    <p:sldId id="583" r:id="rId2"/>
    <p:sldId id="580" r:id="rId3"/>
    <p:sldId id="584" r:id="rId4"/>
    <p:sldId id="470" r:id="rId5"/>
    <p:sldId id="558" r:id="rId6"/>
    <p:sldId id="559" r:id="rId7"/>
    <p:sldId id="560" r:id="rId8"/>
    <p:sldId id="561" r:id="rId9"/>
    <p:sldId id="562" r:id="rId10"/>
    <p:sldId id="563" r:id="rId11"/>
    <p:sldId id="564" r:id="rId12"/>
    <p:sldId id="565" r:id="rId13"/>
    <p:sldId id="566" r:id="rId14"/>
    <p:sldId id="567" r:id="rId15"/>
    <p:sldId id="568" r:id="rId16"/>
    <p:sldId id="569" r:id="rId17"/>
    <p:sldId id="570" r:id="rId18"/>
    <p:sldId id="571" r:id="rId19"/>
    <p:sldId id="572" r:id="rId20"/>
    <p:sldId id="573" r:id="rId21"/>
    <p:sldId id="574" r:id="rId22"/>
    <p:sldId id="575" r:id="rId23"/>
    <p:sldId id="576" r:id="rId24"/>
    <p:sldId id="577" r:id="rId25"/>
    <p:sldId id="578" r:id="rId26"/>
    <p:sldId id="579" r:id="rId27"/>
    <p:sldId id="556" r:id="rId28"/>
    <p:sldId id="557" r:id="rId2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0" autoAdjust="0"/>
    <p:restoredTop sz="94660"/>
  </p:normalViewPr>
  <p:slideViewPr>
    <p:cSldViewPr snapToGrid="0">
      <p:cViewPr varScale="1">
        <p:scale>
          <a:sx n="44" d="100"/>
          <a:sy n="44" d="100"/>
        </p:scale>
        <p:origin x="247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19-08-2025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19-08-2025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19-08-2025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19-08-2025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51588-C9CE-FDE6-E692-4CDADC551D3C}"/>
            </a:ext>
          </a:extLst>
        </p:cNvPr>
        <p:cNvGrpSpPr/>
        <p:nvPr/>
      </p:nvGrpSpPr>
      <p:grpSpPr>
        <a:xfrm>
          <a:off x="0" y="0"/>
          <a:ext cx="0" cy="0"/>
          <a:chOff x="0" y="0"/>
          <a:chExt cx="0" cy="0"/>
        </a:xfrm>
      </p:grpSpPr>
      <p:sp>
        <p:nvSpPr>
          <p:cNvPr id="7" name="TextBox 24">
            <a:extLst>
              <a:ext uri="{FF2B5EF4-FFF2-40B4-BE49-F238E27FC236}">
                <a16:creationId xmlns:a16="http://schemas.microsoft.com/office/drawing/2014/main" id="{68E030F6-022C-0A06-EE62-BF567C6AA08D}"/>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10" name="Rectangle 9">
            <a:extLst>
              <a:ext uri="{FF2B5EF4-FFF2-40B4-BE49-F238E27FC236}">
                <a16:creationId xmlns:a16="http://schemas.microsoft.com/office/drawing/2014/main" id="{7BF77CDB-382E-2826-3238-B094E55A907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11" name="Picture 10">
            <a:extLst>
              <a:ext uri="{FF2B5EF4-FFF2-40B4-BE49-F238E27FC236}">
                <a16:creationId xmlns:a16="http://schemas.microsoft.com/office/drawing/2014/main" id="{FEC5A46E-2A3E-6CFC-4E62-4DBADBF2ADD3}"/>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38346" y="7600340"/>
            <a:ext cx="2600113" cy="469380"/>
          </a:xfrm>
          <a:prstGeom prst="rect">
            <a:avLst/>
          </a:prstGeom>
          <a:noFill/>
        </p:spPr>
      </p:pic>
      <p:pic>
        <p:nvPicPr>
          <p:cNvPr id="12" name="Picture 11">
            <a:extLst>
              <a:ext uri="{FF2B5EF4-FFF2-40B4-BE49-F238E27FC236}">
                <a16:creationId xmlns:a16="http://schemas.microsoft.com/office/drawing/2014/main" id="{736C4AAD-BC0B-178D-D8E8-848939119D7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3813" y="8190736"/>
            <a:ext cx="395605" cy="492760"/>
          </a:xfrm>
          <a:prstGeom prst="rect">
            <a:avLst/>
          </a:prstGeom>
          <a:noFill/>
        </p:spPr>
      </p:pic>
      <p:sp>
        <p:nvSpPr>
          <p:cNvPr id="13" name="TextBox 53">
            <a:extLst>
              <a:ext uri="{FF2B5EF4-FFF2-40B4-BE49-F238E27FC236}">
                <a16:creationId xmlns:a16="http://schemas.microsoft.com/office/drawing/2014/main" id="{CC94BBD7-F9DB-CC7A-1AAA-423579707F74}"/>
              </a:ext>
            </a:extLst>
          </p:cNvPr>
          <p:cNvSpPr txBox="1"/>
          <p:nvPr/>
        </p:nvSpPr>
        <p:spPr>
          <a:xfrm>
            <a:off x="4129418" y="8158488"/>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5" name="TextBox 14">
            <a:extLst>
              <a:ext uri="{FF2B5EF4-FFF2-40B4-BE49-F238E27FC236}">
                <a16:creationId xmlns:a16="http://schemas.microsoft.com/office/drawing/2014/main" id="{0A59BC02-C0E0-5C7B-BC0A-C96158AC4737}"/>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7" name="TextBox 16">
            <a:extLst>
              <a:ext uri="{FF2B5EF4-FFF2-40B4-BE49-F238E27FC236}">
                <a16:creationId xmlns:a16="http://schemas.microsoft.com/office/drawing/2014/main" id="{0006C90B-384B-8F7C-D8FE-B91514CBA9C9}"/>
              </a:ext>
            </a:extLst>
          </p:cNvPr>
          <p:cNvSpPr txBox="1"/>
          <p:nvPr/>
        </p:nvSpPr>
        <p:spPr>
          <a:xfrm>
            <a:off x="820422" y="4164686"/>
            <a:ext cx="5217149" cy="421334"/>
          </a:xfrm>
          <a:prstGeom prst="rect">
            <a:avLst/>
          </a:prstGeom>
          <a:noFill/>
        </p:spPr>
        <p:txBody>
          <a:bodyPr wrap="square">
            <a:spAutoFit/>
          </a:bodyPr>
          <a:lstStyle/>
          <a:p>
            <a:pPr algn="ctr">
              <a:lnSpc>
                <a:spcPct val="150000"/>
              </a:lnSpc>
            </a:pPr>
            <a:r>
              <a:rPr lang="en-GB" sz="1600" b="1" dirty="0">
                <a:latin typeface="Merriweather" panose="00000500000000000000" pitchFamily="2" charset="0"/>
                <a:ea typeface="Nirmala UI" panose="020B0502040204020203" pitchFamily="34" charset="0"/>
                <a:cs typeface="Nirmala UI" panose="020B0502040204020203" pitchFamily="34" charset="0"/>
              </a:rPr>
              <a:t>SECTIONAL TEST (</a:t>
            </a:r>
            <a:r>
              <a:rPr lang="hi-IN" sz="1600" b="1" dirty="0">
                <a:latin typeface="Merriweather" panose="00000500000000000000" pitchFamily="2" charset="0"/>
                <a:ea typeface="Nirmala UI" panose="020B0502040204020203" pitchFamily="34" charset="0"/>
                <a:cs typeface="Nirmala UI" panose="020B0502040204020203" pitchFamily="34" charset="0"/>
              </a:rPr>
              <a:t>प्राचीन एवं मध्यकालीन भारत </a:t>
            </a:r>
            <a:r>
              <a:rPr lang="en-GB" sz="1600" b="1" dirty="0">
                <a:latin typeface="Merriweather" panose="00000500000000000000" pitchFamily="2" charset="0"/>
                <a:ea typeface="Nirmala UI" panose="020B0502040204020203" pitchFamily="34" charset="0"/>
                <a:cs typeface="Nirmala UI" panose="020B0502040204020203" pitchFamily="34" charset="0"/>
              </a:rPr>
              <a:t>)</a:t>
            </a:r>
          </a:p>
        </p:txBody>
      </p:sp>
      <p:sp>
        <p:nvSpPr>
          <p:cNvPr id="19" name="TextBox 18">
            <a:extLst>
              <a:ext uri="{FF2B5EF4-FFF2-40B4-BE49-F238E27FC236}">
                <a16:creationId xmlns:a16="http://schemas.microsoft.com/office/drawing/2014/main" id="{4682E27B-F6AF-AB7B-6203-D0AD1DCF446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20" name="Rectangle: Rounded Corners 19">
            <a:extLst>
              <a:ext uri="{FF2B5EF4-FFF2-40B4-BE49-F238E27FC236}">
                <a16:creationId xmlns:a16="http://schemas.microsoft.com/office/drawing/2014/main" id="{723F31FF-1C81-ECC6-0C83-9441BE319CDB}"/>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21" name="TextBox 53">
            <a:extLst>
              <a:ext uri="{FF2B5EF4-FFF2-40B4-BE49-F238E27FC236}">
                <a16:creationId xmlns:a16="http://schemas.microsoft.com/office/drawing/2014/main" id="{E9BEF8E9-0E83-3F56-1110-85291B8AB2BE}"/>
              </a:ext>
            </a:extLst>
          </p:cNvPr>
          <p:cNvSpPr txBox="1"/>
          <p:nvPr/>
        </p:nvSpPr>
        <p:spPr>
          <a:xfrm>
            <a:off x="405331" y="9067181"/>
            <a:ext cx="3906117"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22" name="TextBox 57">
            <a:extLst>
              <a:ext uri="{FF2B5EF4-FFF2-40B4-BE49-F238E27FC236}">
                <a16:creationId xmlns:a16="http://schemas.microsoft.com/office/drawing/2014/main" id="{D2FF4CD0-AD4C-6DE2-1208-66DC6BBA51AA}"/>
              </a:ext>
            </a:extLst>
          </p:cNvPr>
          <p:cNvSpPr txBox="1"/>
          <p:nvPr/>
        </p:nvSpPr>
        <p:spPr>
          <a:xfrm>
            <a:off x="5176736" y="9101032"/>
            <a:ext cx="1211361"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4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23" name="Picture 8">
            <a:extLst>
              <a:ext uri="{FF2B5EF4-FFF2-40B4-BE49-F238E27FC236}">
                <a16:creationId xmlns:a16="http://schemas.microsoft.com/office/drawing/2014/main" id="{0C67B73C-E178-D07A-A937-4B1E8A3A6A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7012" y="9138173"/>
            <a:ext cx="226927" cy="227348"/>
          </a:xfrm>
          <a:prstGeom prst="rect">
            <a:avLst/>
          </a:prstGeom>
          <a:noFill/>
          <a:extLst>
            <a:ext uri="{909E8E84-426E-40DD-AFC4-6F175D3DCCD1}">
              <a14:hiddenFill xmlns:a14="http://schemas.microsoft.com/office/drawing/2010/main">
                <a:solidFill>
                  <a:srgbClr val="FFFFFF"/>
                </a:solidFill>
              </a14:hiddenFill>
            </a:ext>
          </a:extLst>
        </p:spPr>
      </p:pic>
      <p:sp>
        <p:nvSpPr>
          <p:cNvPr id="2" name="Star: 12 Points 1">
            <a:extLst>
              <a:ext uri="{FF2B5EF4-FFF2-40B4-BE49-F238E27FC236}">
                <a16:creationId xmlns:a16="http://schemas.microsoft.com/office/drawing/2014/main" id="{A25C9E9D-E2B6-5538-5A07-2E8B794F73B2}"/>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3" name="TextBox 57">
            <a:extLst>
              <a:ext uri="{FF2B5EF4-FFF2-40B4-BE49-F238E27FC236}">
                <a16:creationId xmlns:a16="http://schemas.microsoft.com/office/drawing/2014/main" id="{749DDBA3-5F89-452C-371D-F74B1B55AB70}"/>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GB"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4130933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E7246-2A95-B765-15D7-104CD9E49C8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594622B-9DD0-6838-42FE-63614B0F8F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275241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A22A2-2031-B21B-4C0B-6CAE246F3C50}"/>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345DF92A-BCED-1ACB-86FA-D3BCD2FB3CC9}"/>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FE786470-FC59-066A-9F69-FBCF48BE9363}"/>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A50D3DAB-F6D8-2989-40CC-17D3160CEACD}"/>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8F090D69-C235-3A9A-6AF2-8B39F1E4CD42}"/>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62D91A8B-5FEC-5448-0512-6EB2709FD41A}"/>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28BD15E8-2F18-1345-11A8-16B7D75BDDFF}"/>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420AFB5A-7EF5-2271-EB3E-616632E1B423}"/>
              </a:ext>
            </a:extLst>
          </p:cNvPr>
          <p:cNvSpPr txBox="1"/>
          <p:nvPr/>
        </p:nvSpPr>
        <p:spPr>
          <a:xfrm>
            <a:off x="938254" y="8342685"/>
            <a:ext cx="3315463"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6FB4B056-A8CD-2BC1-2A89-BCCAF61F0CEE}"/>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A1BDEAFA-17BF-EA87-05B4-2A964F3121B5}"/>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D96A8FF3-D3AD-31B8-D164-6C15736E4B75}"/>
              </a:ext>
            </a:extLst>
          </p:cNvPr>
          <p:cNvSpPr txBox="1"/>
          <p:nvPr/>
        </p:nvSpPr>
        <p:spPr>
          <a:xfrm>
            <a:off x="2617145" y="2223164"/>
            <a:ext cx="1743832" cy="261610"/>
          </a:xfrm>
          <a:prstGeom prst="rect">
            <a:avLst/>
          </a:prstGeom>
          <a:noFill/>
        </p:spPr>
        <p:txBody>
          <a:bodyPr wrap="square">
            <a:spAutoFit/>
          </a:bodyPr>
          <a:lstStyle/>
          <a:p>
            <a:r>
              <a:rPr lang="en-IN" sz="1050" b="1" dirty="0">
                <a:solidFill>
                  <a:schemeClr val="bg1"/>
                </a:solidFill>
              </a:rPr>
              <a:t>IMPORTANT INSTRUCTIONS</a:t>
            </a:r>
            <a:endParaRPr lang="en-GB" sz="1050" b="1" dirty="0">
              <a:solidFill>
                <a:schemeClr val="bg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8210D22A-D412-5423-D746-8BB9769D1341}"/>
              </a:ext>
            </a:extLst>
          </p:cNvPr>
          <p:cNvSpPr txBox="1"/>
          <p:nvPr/>
        </p:nvSpPr>
        <p:spPr>
          <a:xfrm>
            <a:off x="1634891" y="8770437"/>
            <a:ext cx="3729653"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hi-IN" sz="900" b="1" dirty="0">
                <a:latin typeface="Nirmala UI" panose="020B0502040204020203" pitchFamily="34" charset="0"/>
                <a:ea typeface="Nirmala UI" panose="020B0502040204020203" pitchFamily="34" charset="0"/>
                <a:cs typeface="Nirmala UI" panose="020B0502040204020203" pitchFamily="34" charset="0"/>
              </a:rPr>
              <a:t>ध्यान दें</a:t>
            </a:r>
            <a:r>
              <a:rPr lang="en-IN" sz="900" b="1" dirty="0">
                <a:latin typeface="Nirmala UI" panose="020B0502040204020203" pitchFamily="34" charset="0"/>
                <a:ea typeface="Nirmala UI" panose="020B0502040204020203" pitchFamily="34" charset="0"/>
                <a:cs typeface="Nirmala UI" panose="020B0502040204020203" pitchFamily="34" charset="0"/>
              </a:rPr>
              <a:t>:</a:t>
            </a:r>
            <a:r>
              <a:rPr lang="hi-IN" sz="900" b="1" dirty="0">
                <a:latin typeface="Nirmala UI" panose="020B0502040204020203" pitchFamily="34" charset="0"/>
                <a:ea typeface="Nirmala UI" panose="020B0502040204020203" pitchFamily="34" charset="0"/>
                <a:cs typeface="Nirmala UI" panose="020B0502040204020203" pitchFamily="34" charset="0"/>
              </a:rPr>
              <a:t> अनुदेशों का हिन्दी रूपांतर इस पुस्तिका के अंतिम पृष्ठ पर छपा है।</a:t>
            </a:r>
            <a:endParaRPr lang="en-GB" sz="900" dirty="0">
              <a:latin typeface="Nirmala UI" panose="020B0502040204020203" pitchFamily="34" charset="0"/>
              <a:ea typeface="Nirmala UI" panose="020B0502040204020203" pitchFamily="34" charset="0"/>
              <a:cs typeface="Nirmala UI" panose="020B0502040204020203" pitchFamily="34" charset="0"/>
            </a:endParaRPr>
          </a:p>
        </p:txBody>
      </p:sp>
      <p:cxnSp>
        <p:nvCxnSpPr>
          <p:cNvPr id="61" name="Straight Connector 60">
            <a:extLst>
              <a:ext uri="{FF2B5EF4-FFF2-40B4-BE49-F238E27FC236}">
                <a16:creationId xmlns:a16="http://schemas.microsoft.com/office/drawing/2014/main" id="{5B0BC08B-27EF-62D6-15AC-C98310C49192}"/>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482CDD8E-203C-5073-3CC0-0701795B9AF0}"/>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21D1559E-1E57-5285-C25E-407D20864CE6}"/>
              </a:ext>
            </a:extLst>
          </p:cNvPr>
          <p:cNvSpPr txBox="1"/>
          <p:nvPr/>
        </p:nvSpPr>
        <p:spPr>
          <a:xfrm>
            <a:off x="5463173" y="1435433"/>
            <a:ext cx="777213" cy="35394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C137190E-4278-C44B-61CA-273A8A5A6E69}"/>
              </a:ext>
            </a:extLst>
          </p:cNvPr>
          <p:cNvSpPr txBox="1"/>
          <p:nvPr/>
        </p:nvSpPr>
        <p:spPr>
          <a:xfrm>
            <a:off x="2180051" y="1472982"/>
            <a:ext cx="3087274"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ANCIENT &amp; MEDIEVAL HISTORY</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3B996DBB-8036-B554-E408-8B8FDBF4B77C}"/>
              </a:ext>
            </a:extLst>
          </p:cNvPr>
          <p:cNvSpPr txBox="1"/>
          <p:nvPr/>
        </p:nvSpPr>
        <p:spPr>
          <a:xfrm>
            <a:off x="2660893" y="173735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142983B8-F123-91CF-2826-8B1E601458DF}"/>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BEC9DD49-38EE-4244-6916-0E621ADC5C3E}"/>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4D97984B-9067-B5DF-80E4-7C8C7EEDBA3A}"/>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BBEDD06C-C328-AFFD-9919-A0D028910F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D231E736-34EC-7561-5382-F2B466E9D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147CD916-186C-0825-9F2C-F19A6A90FD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3420F1FB-44F1-0DA6-5A84-62DC201322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C396EC9-931B-C054-591E-F202F8D83A27}"/>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93BB6527-CD4E-4FFB-8ACB-7A693521FB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Tree>
    <p:extLst>
      <p:ext uri="{BB962C8B-B14F-4D97-AF65-F5344CB8AC3E}">
        <p14:creationId xmlns:p14="http://schemas.microsoft.com/office/powerpoint/2010/main" val="1603682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559229"/>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 मेहरौली लौह स्तंभ</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संदर्भ में</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गुप्त सम्राट चंद्रगुप्त -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उपलब्धियों की सराहना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2.इसमें संस्कृत भाषा में रचनाएँ लिखी गई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3.यह दिल्ली में स्थित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ऊपर दिए गए बयानों में से कौन 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 मेसोलिथिक या मध्य पाषाण काल के बारे में सत्य कथन का चयन करें:</a:t>
            </a:r>
          </a:p>
          <a:p>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समय पत्थर के औजारों को 'माइक्रोलिथ्स' कहा जाता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पत्थर के औजार छोटे आकार के होते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समय पुराने प्रकार के औजार मौजूद नहीं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 समुद्रगुप्त की नीतियों का वर्णन किसने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देवदत्त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चंद्रगुप्त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विष्णुगुप्त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हरिषेण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हर्यक वंश के बारे में निम्नलिखित में से कौन से वक्तव्य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अजातशत्रु ने हर्यक वंश की स्थापना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अजातशत्रु बुद्ध के समकालीन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उदयिन ने पाटलिपुत्र शहर की स्थापना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हर्यक वंश के अंतिम शासक नागदशक थे</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 कथन सही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 और 4</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3 और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 भारत में पहला व्यक्ति कौन था जिसने भारतीय जनसंख्या को वैज्ञानिक आधार पर जातीय रूप से विभाजित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रॉबर्ट ब्रूसफुट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हर्बर्ट रिस्ले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राखलदास बनर्जी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एलेक्ज़ेंडर कनिंघम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 चंद्रगुप्त मौर्य के दरबार में ग्रीक दूत के रूप में कौन उपस्थित हुए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मेगास्थनीज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सेल्युकस निकेटर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हेरेडोटस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प्लिनी</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559229"/>
            <a:ext cx="3010858" cy="8817799"/>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 Consider the following statements about the Mehrauli Iron Pillar: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It praises the Gupta emperor Chandragupta - I achievements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It contains verses composed in the Sanskrit language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It is located in Delhi</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2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and 2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and 3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 Select the true statement regarding Mesolithic or Middle Stone Age:</a:t>
            </a:r>
          </a:p>
          <a:p>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this time, stone tools were called 'microliths'.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ii. The stone tools were short in size.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iii. Old types of tools were absent at this time.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ii and 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 Who described the policies of Samudragupta?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Devdutt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Chandragupta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Vishnugupta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Harishena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 Consider the following statements about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Haryaka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Dynasty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1.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Ajatasathru</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founded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Haryanka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Dyansty</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Ajatasathru</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was the contemporary of Buddha.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Udaiyin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founded the city called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Patliputra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Last ruler of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haryak</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dynasty was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Nagadaska</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2,3 and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3 and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1,3 and 4 only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 Who was the first person in India to racially differentiate the Indian population on a scientific basis?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Robert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Brucefoot</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Herbert Rishley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Rakhaldas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benarji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Alexender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Kanigham</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 Who was present as a Greek ambassador in the court of Chandragupta Maurya?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Megasthenes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Seleucus Nicator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Herodotus    	 (D) Pliny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FE1D4-CBB2-D2F0-942E-7AA4A53F77A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DC07635-A576-A9C5-225D-020D738DAF8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55B44C0-A72C-C225-3683-6590F6EC01DC}"/>
              </a:ext>
            </a:extLst>
          </p:cNvPr>
          <p:cNvSpPr txBox="1"/>
          <p:nvPr/>
        </p:nvSpPr>
        <p:spPr>
          <a:xfrm>
            <a:off x="375496" y="559229"/>
            <a:ext cx="3010858" cy="8586966"/>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 ऋग्वेदिक काल के बारे में निम्नलिखित में से कौन से वक्तव्य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 प्राकृतिक शक्तियों की पूजा करते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'राजसूय' एक राजतिलक अनुष्ठान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और समिति दो प्रमुख संस्थाएँ थीं।</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विकल्प चुनें:</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 पाषाण काल को किस मुख्य वर्ग में विभाजित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पुरापाषाण, मध्यपाषाण और नवपाषाण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पुरापाषाण, धातुपाषाण और नवपाषाण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मध्यपाषाण, नवपाषाण और लौह युग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पुरापाषाण, धातुपाषाण और लौह युग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 पुरापाषाण काल में किस प्रकार के शिकार के उपकरण उपयोग में लाए 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पत्थर के हथियार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धातु के हथियार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लकड़ी के हथियार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कांटे और कीले से बने उपकरण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 निम्नलिखित में से कौन सा वक्तव्य सिंधु घाटी सभ्यता की विशेषताओं को सही ढंग से वर्णित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 घाटी सभ्यता के शहर अपनी उन्नत शहरी योजना के लिए प्रसिद्ध थे, जिसमें ग्रिड-पैटर्न वाले शहर और अच्छी तरह से व्यवस्थित सड़कें शामिल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 घाटी सभ्यता मुख्य रूप से कृषि-आधारित थी, जिसमें खेती में सहायता के लिए लौह हल का महत्वपूर्ण उपयोग किया जाता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 वक्तव्य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शुंग वंश की राजधानी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पाटलिपुत्र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उज्जैन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मगध</a:t>
            </a:r>
          </a:p>
        </p:txBody>
      </p:sp>
      <p:sp>
        <p:nvSpPr>
          <p:cNvPr id="3" name="Rectangle 2">
            <a:extLst>
              <a:ext uri="{FF2B5EF4-FFF2-40B4-BE49-F238E27FC236}">
                <a16:creationId xmlns:a16="http://schemas.microsoft.com/office/drawing/2014/main" id="{D285EB4B-76C0-76C5-A79E-413AF79FC74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41CE8FC-B29B-F5FD-AF62-E58493899479}"/>
              </a:ext>
            </a:extLst>
          </p:cNvPr>
          <p:cNvSpPr txBox="1"/>
          <p:nvPr/>
        </p:nvSpPr>
        <p:spPr>
          <a:xfrm>
            <a:off x="3471643" y="559229"/>
            <a:ext cx="3010858" cy="7848302"/>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 Consider the following statements about the Rig Vedic period: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People worshipped natural forces.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'Rajasuya' was a coronation ritual.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Sabha and Samiti were two major institutions.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 How is the Stone Age primarily classified?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Palaeolithic, Mesolithic, and Neolithic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Palaeolithic, Metal Palaeolithic, and Neolithic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Mesolithic, Neolithic, and Iron Age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Palaeolithic, Metal Palaeolithic, and Iron Age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 What kind of hunting tools were used in the Palaeolithic period?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Stone weapons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Metal weapons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Wooden weapons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Tools made from thorns and spikes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 Which of the following statements correctly describes the characteristics of the Indus Valley Civilization?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The cities of the Indus Valley Civilization were known for their highly advanced urban planning, featuring grid-patterned cities with well-laid streets.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The Indus Valley Civilization was primarily agriculture-based, with significant use of iron ploughshares to aid farming.</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11. What was the capital of the Shunga dynasty?</a:t>
            </a:r>
          </a:p>
          <a:p>
            <a:pPr marL="228600" indent="-228600">
              <a:buFont typeface="+mj-lt"/>
              <a:buAutoNum type="alphaUcPeriod"/>
            </a:pPr>
            <a:r>
              <a:rPr lang="en-GB" sz="1050" dirty="0">
                <a:latin typeface="Adobe Devanagari" panose="02040503050201020203" pitchFamily="18" charset="0"/>
                <a:cs typeface="Adobe Devanagari" panose="02040503050201020203" pitchFamily="18" charset="0"/>
              </a:rPr>
              <a:t>Pataliputra</a:t>
            </a:r>
          </a:p>
          <a:p>
            <a:pPr marL="228600" indent="-228600">
              <a:buFont typeface="+mj-lt"/>
              <a:buAutoNum type="alphaUcPeriod"/>
            </a:pPr>
            <a:r>
              <a:rPr lang="en-GB" sz="1050" dirty="0">
                <a:latin typeface="Adobe Devanagari" panose="02040503050201020203" pitchFamily="18" charset="0"/>
                <a:cs typeface="Adobe Devanagari" panose="02040503050201020203" pitchFamily="18" charset="0"/>
              </a:rPr>
              <a:t>Ujjain</a:t>
            </a:r>
          </a:p>
          <a:p>
            <a:pPr marL="228600" indent="-228600">
              <a:buFont typeface="+mj-lt"/>
              <a:buAutoNum type="alphaUcPeriod"/>
            </a:pPr>
            <a:r>
              <a:rPr lang="en-GB" sz="1050" dirty="0">
                <a:latin typeface="Adobe Devanagari" panose="02040503050201020203" pitchFamily="18" charset="0"/>
                <a:cs typeface="Adobe Devanagari" panose="02040503050201020203" pitchFamily="18" charset="0"/>
              </a:rPr>
              <a:t>Kashi</a:t>
            </a:r>
          </a:p>
          <a:p>
            <a:pPr marL="228600" indent="-228600">
              <a:buFont typeface="+mj-lt"/>
              <a:buAutoNum type="alphaUcPeriod"/>
            </a:pPr>
            <a:r>
              <a:rPr lang="en-GB" sz="1050" dirty="0">
                <a:latin typeface="Adobe Devanagari" panose="02040503050201020203" pitchFamily="18" charset="0"/>
                <a:cs typeface="Adobe Devanagari" panose="02040503050201020203" pitchFamily="18" charset="0"/>
              </a:rPr>
              <a:t>Magadh</a:t>
            </a:r>
          </a:p>
        </p:txBody>
      </p:sp>
    </p:spTree>
    <p:extLst>
      <p:ext uri="{BB962C8B-B14F-4D97-AF65-F5344CB8AC3E}">
        <p14:creationId xmlns:p14="http://schemas.microsoft.com/office/powerpoint/2010/main" val="451553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B4A22-4D63-1714-634C-69E2D2FF18E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A4497ED-1A41-8209-4CE3-2CCB4E4A00DA}"/>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DC926C3-A13A-446E-9A05-F3DD7EC7504D}"/>
              </a:ext>
            </a:extLst>
          </p:cNvPr>
          <p:cNvSpPr txBox="1"/>
          <p:nvPr/>
        </p:nvSpPr>
        <p:spPr>
          <a:xfrm>
            <a:off x="375496" y="559229"/>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 सिंधु घाटी किस स्थल से डॉकयार्ड के प्रमाण मिले हैं, जो सामुद्रिक व्यापार को दर्शाते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बनावली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कालीबंगन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लोथल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सुरकोटड़ा</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13. सिंधु घाटी सभ्यता के स्थलों को उनके खोजकर्ताओं से मिलाइए:</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List-I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स्थल)</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List-II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खोजकर्ता)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1.हड़प्पा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दयाराम साहनी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2.मोहनजोदड़ो</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राखालदास बनर्जी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लोथल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रंगनाथ राव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कालीबंगा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 थापर और बृजवासी लाल</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कोड:</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3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 B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 C B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 B D 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 D B C</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 मोहनजोदड़ो में बृहद्</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स्नानागार की लंबाई, चौड़ाई और गहराई क्या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11.88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मीटर लंबा, 7.01 मीटर चौड़ा, 2.43 मीटर गहरा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10.88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मीटर लंबा, 6.01 मीटर चौड़ा, 2.03 मीटर गहरा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12.88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मीटर लंबा, 8.01 मीटर चौड़ा, 3.43 मीटर गहरा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13.88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मीटर लंबा, 6.01 मीटर चौड़ा, 2.23 मीटर गहरा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आजातशत्रु ने अपनी मंत्री वस्सकार/वर्षकार की सहायता से___को मगध में मिला लिया एवं इसी अभियान में उसने महाशिलाकंटक एवं रथमूसल नामक नए दो शास्त्रों का प्रयोग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वज्जि</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16. 'आर्य' शब्द क्या दर्शाता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धार्मिक समूह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जातीय समूह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क्षेत्रीय समूह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भाषा समूह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17. कालीबंगा में किस चीज़ के साक्ष्य मिले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 निकासी प्रणाली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जुते हुए खेत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चावल के अवशेष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चित्रित मृदभांड</a:t>
            </a:r>
          </a:p>
        </p:txBody>
      </p:sp>
      <p:sp>
        <p:nvSpPr>
          <p:cNvPr id="3" name="Rectangle 2">
            <a:extLst>
              <a:ext uri="{FF2B5EF4-FFF2-40B4-BE49-F238E27FC236}">
                <a16:creationId xmlns:a16="http://schemas.microsoft.com/office/drawing/2014/main" id="{9AFE7F42-0B0D-6FEE-935C-AEB61D3E462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7BFC5D6-AE9E-C9DA-3E4E-85BD456442F3}"/>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 Which Indus Valley site yielded evidence of a dockyard, indicating maritime trade?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Banawali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Kalibangan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Lothal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Surkotada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 Match the following Indus Valley Civilization sites with their discoverers: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List-I (Sites)                           List-II (Discoverers)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Harappa		A. Dayaram Sahni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2.Mohenjo-Daro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Rakhaldas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Banerjee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3.Lothal			C. Ranganath Rao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4.Kalibangan	           D. B.K. Thapar &amp;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Brijwasi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Lal</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1  2  3 4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 B C 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 C B 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 B D 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 D B 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14. What were the dimensions of the Great Bath at Mohenjo-Daro?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11.88 meters long, 7.01 meters wide, 2.43 meters deep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10.88 meters long, 6.01 meters wide, 2.03 meters deep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12.88 meters long, 8.01 meters wide, 3.43 meters deep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13.88 meters long, 6.01 meters wide, 2.23 meters deep</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cs typeface="Adobe Devanagari" panose="02040503050201020203" pitchFamily="18" charset="0"/>
              </a:rPr>
              <a:t>15. With the help of his minister </a:t>
            </a:r>
            <a:r>
              <a:rPr lang="en-IN" sz="1050" b="1" dirty="0" err="1">
                <a:latin typeface="Adobe Devanagari" panose="02040503050201020203" pitchFamily="18" charset="0"/>
                <a:cs typeface="Adobe Devanagari" panose="02040503050201020203" pitchFamily="18" charset="0"/>
              </a:rPr>
              <a:t>Vassakara</a:t>
            </a:r>
            <a:r>
              <a:rPr lang="en-IN" sz="1050" b="1" dirty="0">
                <a:latin typeface="Adobe Devanagari" panose="02040503050201020203" pitchFamily="18" charset="0"/>
                <a:cs typeface="Adobe Devanagari" panose="02040503050201020203" pitchFamily="18" charset="0"/>
              </a:rPr>
              <a:t>/</a:t>
            </a:r>
            <a:r>
              <a:rPr lang="en-IN" sz="1050" b="1" dirty="0" err="1">
                <a:latin typeface="Adobe Devanagari" panose="02040503050201020203" pitchFamily="18" charset="0"/>
                <a:cs typeface="Adobe Devanagari" panose="02040503050201020203" pitchFamily="18" charset="0"/>
              </a:rPr>
              <a:t>Versakara</a:t>
            </a:r>
            <a:r>
              <a:rPr lang="en-IN" sz="1050" b="1" dirty="0">
                <a:latin typeface="Adobe Devanagari" panose="02040503050201020203" pitchFamily="18" charset="0"/>
                <a:cs typeface="Adobe Devanagari" panose="02040503050201020203" pitchFamily="18" charset="0"/>
              </a:rPr>
              <a:t>, Ajatashatru annexed ___ to Magadha, and during this campaign, he used two new weapons named </a:t>
            </a:r>
            <a:r>
              <a:rPr lang="en-IN" sz="1050" b="1" dirty="0" err="1">
                <a:latin typeface="Adobe Devanagari" panose="02040503050201020203" pitchFamily="18" charset="0"/>
                <a:cs typeface="Adobe Devanagari" panose="02040503050201020203" pitchFamily="18" charset="0"/>
              </a:rPr>
              <a:t>Mahashilakantaka</a:t>
            </a:r>
            <a:r>
              <a:rPr lang="en-IN" sz="1050" b="1" dirty="0">
                <a:latin typeface="Adobe Devanagari" panose="02040503050201020203" pitchFamily="18" charset="0"/>
                <a:cs typeface="Adobe Devanagari" panose="02040503050201020203" pitchFamily="18" charset="0"/>
              </a:rPr>
              <a:t> and </a:t>
            </a:r>
            <a:r>
              <a:rPr lang="en-IN" sz="1050" b="1" dirty="0" err="1">
                <a:latin typeface="Adobe Devanagari" panose="02040503050201020203" pitchFamily="18" charset="0"/>
                <a:cs typeface="Adobe Devanagari" panose="02040503050201020203" pitchFamily="18" charset="0"/>
              </a:rPr>
              <a:t>Rathmusal</a:t>
            </a:r>
            <a:r>
              <a:rPr lang="en-IN" sz="1050" b="1" dirty="0">
                <a:latin typeface="Adobe Devanagari" panose="02040503050201020203" pitchFamily="18" charset="0"/>
                <a:cs typeface="Adobe Devanagari" panose="02040503050201020203" pitchFamily="18" charset="0"/>
              </a:rPr>
              <a:t>.</a:t>
            </a:r>
          </a:p>
          <a:p>
            <a:r>
              <a:rPr lang="en-IN" sz="1050" dirty="0">
                <a:latin typeface="Adobe Devanagari" panose="02040503050201020203" pitchFamily="18" charset="0"/>
                <a:cs typeface="Adobe Devanagari" panose="02040503050201020203" pitchFamily="18" charset="0"/>
              </a:rPr>
              <a:t>A. Videha</a:t>
            </a:r>
            <a:br>
              <a:rPr lang="en-IN" sz="1050" dirty="0">
                <a:latin typeface="Adobe Devanagari" panose="02040503050201020203" pitchFamily="18" charset="0"/>
                <a:cs typeface="Adobe Devanagari" panose="02040503050201020203" pitchFamily="18" charset="0"/>
              </a:rPr>
            </a:br>
            <a:r>
              <a:rPr lang="en-IN" sz="1050" dirty="0">
                <a:latin typeface="Adobe Devanagari" panose="02040503050201020203" pitchFamily="18" charset="0"/>
                <a:cs typeface="Adobe Devanagari" panose="02040503050201020203" pitchFamily="18" charset="0"/>
              </a:rPr>
              <a:t>B. </a:t>
            </a:r>
            <a:r>
              <a:rPr lang="en-IN" sz="1050" dirty="0" err="1">
                <a:latin typeface="Adobe Devanagari" panose="02040503050201020203" pitchFamily="18" charset="0"/>
                <a:cs typeface="Adobe Devanagari" panose="02040503050201020203" pitchFamily="18" charset="0"/>
              </a:rPr>
              <a:t>Vajji</a:t>
            </a:r>
            <a:br>
              <a:rPr lang="en-IN" sz="1050" dirty="0">
                <a:latin typeface="Adobe Devanagari" panose="02040503050201020203" pitchFamily="18" charset="0"/>
                <a:cs typeface="Adobe Devanagari" panose="02040503050201020203" pitchFamily="18" charset="0"/>
              </a:rPr>
            </a:br>
            <a:r>
              <a:rPr lang="en-IN" sz="1050" dirty="0">
                <a:latin typeface="Adobe Devanagari" panose="02040503050201020203" pitchFamily="18" charset="0"/>
                <a:cs typeface="Adobe Devanagari" panose="02040503050201020203" pitchFamily="18" charset="0"/>
              </a:rPr>
              <a:t>C. Anga</a:t>
            </a:r>
            <a:br>
              <a:rPr lang="en-IN" sz="1050" dirty="0">
                <a:latin typeface="Adobe Devanagari" panose="02040503050201020203" pitchFamily="18" charset="0"/>
                <a:cs typeface="Adobe Devanagari" panose="02040503050201020203" pitchFamily="18" charset="0"/>
              </a:rPr>
            </a:br>
            <a:r>
              <a:rPr lang="en-IN" sz="1050" dirty="0">
                <a:latin typeface="Adobe Devanagari" panose="02040503050201020203" pitchFamily="18" charset="0"/>
                <a:cs typeface="Adobe Devanagari" panose="02040503050201020203" pitchFamily="18" charset="0"/>
              </a:rPr>
              <a:t>D. Kosala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16. What does the word 'Aryan' indicate?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Religious groups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Ethnic groups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Regional groups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Language groups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17. What evidence was found at Kalibangan?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Drainage system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Ploughed fields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Rice remnants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Painted pottery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985631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88041-39BA-758C-4CA6-F9EA52C9227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2B86C86-6A2A-8538-2555-52422CDD507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CBACBF0-2E1F-27CD-CB3E-50F3976FDF81}"/>
              </a:ext>
            </a:extLst>
          </p:cNvPr>
          <p:cNvSpPr txBox="1"/>
          <p:nvPr/>
        </p:nvSpPr>
        <p:spPr>
          <a:xfrm>
            <a:off x="375496" y="559229"/>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18.</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लोथल में किस प्रकार के साक्ष्य मिले थे?</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चावल उपजाने के अवशेष</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चित्रित मृदभांड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फारस की मुहरें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19. ऋग्वेद में उल्लिखित गायत्री मंत्र किस देवता/देवी को समर्पित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सम्वित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इंद्र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20. वैदिक काल में गायत्री मंत्र की रचना किस ऋषि ने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विश्वामित्र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वामदेव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कण्व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अत्रि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21. अथर्ववेद में निम्नलिखित में से किसका वर्णन मिलता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धार्मिक अनुष्ठान और यज्ञ</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चिकित्सा, जादू-टोना और समाजिक जीवन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युद्ध और विजयी मंत्र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 और व्यापार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22. नीचे दिए गए प्राचीन नामों को उनके वर्तमान नामों से मिलाइए:</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List-I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प्राचीन नाम)</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List-II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आधुनिक नाम)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सिन्धु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अस्किनी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चिनाब</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शतुद्री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विपाशा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सतलज</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1  2  3  4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 B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D C A B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 B D 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C B D A</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23. ऋग्वेद में आर्य और स्थानीय जनजातियों के संघर्ष के बारे में निम्नलिखित में से कौन सा/से वक्तव्य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व्रात्य जनजाति को एक विद्रोही जनजाति के रूप में माना गया था, जिसे पहले शत्रु के रूप में दर्शाया गया, लेकिन बाद में आर्य समाज में समाहित कर लिया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दस्युओं को हराने वाले राजा को त्रसदस्यु के नाम से जाना जाता था, और यह उपाधि उस राजा की विशेष भूमिका को दर्शाती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वैदिक आर्य ने पुरू और द्रुह्यु को शत्रु माना था, और उनके संघर्षों को राजनीतिक संघर्ष के रूप में देखा जाता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ऊपर दिए गए वक्तव्यों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p:txBody>
      </p:sp>
      <p:sp>
        <p:nvSpPr>
          <p:cNvPr id="3" name="Rectangle 2">
            <a:extLst>
              <a:ext uri="{FF2B5EF4-FFF2-40B4-BE49-F238E27FC236}">
                <a16:creationId xmlns:a16="http://schemas.microsoft.com/office/drawing/2014/main" id="{2B709AF5-392C-2AA1-2307-79DDC809090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04EE2A90-D99F-6085-5309-CFB826BA99B5}"/>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18. What type of evidence was found at Lothal?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Rice cultivation remnants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Painted pottery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Persian seals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19. The Gayatri Mantra mentioned in the Rigveda is dedicated to which god/goddess?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Som                            (B) Agni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Samvit                        (D) Indra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20. Who composed the Gayatri Mantra during the Vedic period?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Vishwamitra                   (B) Vamadeva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Kanva                                (D) Atri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21. Which of the following is described in the Atharvaveda?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Religious rituals and yajnas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Medicine, magic, and social life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Warfare and victory mantras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Agriculture and trade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22. Match the following Ancient Names with their corresponding Modern Names: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List-I (Ancient Name)</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List-II (Modern Name)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Sindhu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A.Beas</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Askini			              B. Chenab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Shutudri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 Sindhu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Vipasha		              D. Sutlej</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1  2 3  4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 B C 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D C A B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 B D 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C B D 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23. Which of the following statements about the Tribal Conflicts between the Vedic Aryans and indigenous tribes, as described in the Rigveda, is/are correct?</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The Vratya tribe was considered as a rebellious tribe, often portrayed as enemies but later integrated into the Aryan social structure.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The king who defeated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Dasyus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was known as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Trasadsyu</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this title implied the king’s special role in vanquishing these tribes.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The Vedic Aryans considered the Purus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Druhyus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as their enemies, and their conflicts were more political than ethnic.</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None of these</a:t>
            </a:r>
          </a:p>
        </p:txBody>
      </p:sp>
    </p:spTree>
    <p:extLst>
      <p:ext uri="{BB962C8B-B14F-4D97-AF65-F5344CB8AC3E}">
        <p14:creationId xmlns:p14="http://schemas.microsoft.com/office/powerpoint/2010/main" val="2048969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B1D25-8531-F774-18BE-B9927EAB959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7F87879-600A-EBC8-E212-5923177D6B1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2F2EDF8-8321-F6C7-3020-5FF008616E02}"/>
              </a:ext>
            </a:extLst>
          </p:cNvPr>
          <p:cNvSpPr txBox="1"/>
          <p:nvPr/>
        </p:nvSpPr>
        <p:spPr>
          <a:xfrm>
            <a:off x="375496"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दर्शन</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उनके संबंधित प्रतिपादकों के साथ मिलाइए:</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List-I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दर्शन)</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List-II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प्रतिपादक)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सांख्य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पतंजलि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कपिल मुनि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कणाद मुनि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वैशेषिक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गौतम ऋषि </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1  2  3 4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 B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B D C 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C B D 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B A D C</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25. महावीर को जैन धर्म में 'जिन' या 'विजेता' क्यों कहा 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उन्होंने 30 वर्ष की उम्र में गृहत्याग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उन्होंने 12 वर्षों तक कठोर तपस्या की और ज्ञान प्राप्त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उन्होंने 24 तीर्थंकरों में अंतिम रूप से ज्ञान प्राप्त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26. जैन धर्म से संबंधित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 धर्म में जीवन का अंतिम लक्ष्य "मोक्ष" प्राप्त करना है, जो आत्मा के कर्मों के बंधन को समाप्त करके प्राप्त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 धर्म में "कर्म" के सिद्धांत को मान्यता दी जाती है, जहां हर क्रिया का आत्मा के आध्यात्मिक विकास पर सीधा प्रभाव पड़ता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 धर्म में महावीर पहले तीर्थंकर थे, और उनका जन्म वैशाली में हुआ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 धर्म में एक सर्वोच्च सृष्टिकर्ता देवता का अस्तित्व स्वीकार किया जाता है, लेकिन यह आत्म-साक्षात्कार पर जोर देता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कौन 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केवल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 केवल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 केवल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27. जैन धर्म में पहले तीर्थंकर का नाम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महावीर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ऋषभदेव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अरिष्टनेमि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नन्दीवर्धन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28. दूसरी जैन संगीति का आयोजन कहाँ हुआ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पाटलिपुत्र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वल्लभी</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राजगृह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वैशाली</a:t>
            </a:r>
          </a:p>
        </p:txBody>
      </p:sp>
      <p:sp>
        <p:nvSpPr>
          <p:cNvPr id="3" name="Rectangle 2">
            <a:extLst>
              <a:ext uri="{FF2B5EF4-FFF2-40B4-BE49-F238E27FC236}">
                <a16:creationId xmlns:a16="http://schemas.microsoft.com/office/drawing/2014/main" id="{8AF5D945-75E1-5ACC-A054-16C3FBB5745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F768C4B-BEAC-C234-1ED3-D664D99956A0}"/>
              </a:ext>
            </a:extLst>
          </p:cNvPr>
          <p:cNvSpPr txBox="1"/>
          <p:nvPr/>
        </p:nvSpPr>
        <p:spPr>
          <a:xfrm>
            <a:off x="3471643" y="559229"/>
            <a:ext cx="3010858" cy="8494633"/>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24. Match the following philosophical schools with their respective founders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List-I (</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School</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List-II (</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Founder</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1.</a:t>
            </a:r>
            <a:r>
              <a:rPr lang="en-IN" sz="1050" dirty="0">
                <a:latin typeface="Adobe Devanagari" panose="02040503050201020203" pitchFamily="18" charset="0"/>
                <a:ea typeface="Nirmala UI" panose="020B0502040204020203" pitchFamily="34" charset="0"/>
                <a:cs typeface="Adobe Devanagari" panose="02040503050201020203" pitchFamily="18" charset="0"/>
              </a:rPr>
              <a:t> Sankhya                               A. Patanjali</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2.</a:t>
            </a:r>
            <a:r>
              <a:rPr lang="en-IN" sz="1050" dirty="0">
                <a:latin typeface="Adobe Devanagari" panose="02040503050201020203" pitchFamily="18" charset="0"/>
                <a:ea typeface="Nirmala UI" panose="020B0502040204020203" pitchFamily="34" charset="0"/>
                <a:cs typeface="Adobe Devanagari" panose="02040503050201020203" pitchFamily="18" charset="0"/>
              </a:rPr>
              <a:t> Yoga                                     B. Kapila Muni</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3.</a:t>
            </a:r>
            <a:r>
              <a:rPr lang="en-IN" sz="1050" dirty="0">
                <a:latin typeface="Adobe Devanagari" panose="02040503050201020203" pitchFamily="18" charset="0"/>
                <a:ea typeface="Nirmala UI" panose="020B0502040204020203" pitchFamily="34" charset="0"/>
                <a:cs typeface="Adobe Devanagari" panose="02040503050201020203" pitchFamily="18" charset="0"/>
              </a:rPr>
              <a:t> Nyaya                                  C. Kanada Muni</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4.</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Vaisheshika</a:t>
            </a:r>
            <a:r>
              <a:rPr lang="en-IN" sz="1050" dirty="0">
                <a:latin typeface="Adobe Devanagari" panose="02040503050201020203" pitchFamily="18" charset="0"/>
                <a:ea typeface="Nirmala UI" panose="020B0502040204020203" pitchFamily="34" charset="0"/>
                <a:cs typeface="Adobe Devanagari" panose="02040503050201020203" pitchFamily="18" charset="0"/>
              </a:rPr>
              <a:t>                        D. Gautama Rishi</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        1  2  3 4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 B C 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 D C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 B D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B A D 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25. Why is Mahavir referred to as 'Jin' or 'Vijeta' in Jainism?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Because he renounced his home at the age of 30.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Because he performed rigorous penance for 12 years and attained knowledge.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Because he was the last of the 24 Tirthankaras to attain knowledge.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26. Consider the following statements regarding Jainism: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Jainism teaches that the ultimate goal of life is to attain "Moksha" by eliminating the soul's karmic bonds.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Jainism believes in the concept of "Karma," where every action has a direct consequence on the soul’s spiritual development.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The first Tirthankara of Jainism was Lord Mahavir, and he was born in Vaishali.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Jainism accepts the existence of a supreme creator god, but stresses individual self-realization.</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 and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2, and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27. Who is the first Tirthankara in Jainism?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Mahavir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Rishabhdev</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Arishtnemi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Nandivardhan</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28. Where was the Second Jain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Sangiti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held?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Pataliputra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Vallabhi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Rajgir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Vaishali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308300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26C71-DE7D-2811-D479-F6A325B860A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B8C4E54-6934-87A0-3032-4ACD11E915F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297F6A8-ADE5-D70F-3D53-E5C889E79ED2}"/>
              </a:ext>
            </a:extLst>
          </p:cNvPr>
          <p:cNvSpPr txBox="1"/>
          <p:nvPr/>
        </p:nvSpPr>
        <p:spPr>
          <a:xfrm>
            <a:off x="375496" y="559229"/>
            <a:ext cx="3010858" cy="8771632"/>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29. निम्नलिखित में से कौन सा जैन साहित्य का प्रसिद्ध ग्रंथ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भगवद गीता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कल्पसूत्र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रामायण</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30. 6वीं शताब्दी ईसा पूर्व में बौद्ध धर्म का केंद्र कौन सा महाजनपद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मगध</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मालवा</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31. मगध के राजा अजातशत्रु ने किस महाजनपद को पराजित कर मगध की शक्ति को बढ़ाया?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वज्जि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32. प्राचीन भारत के महाजनपदों से संबंधित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मगध का भौगोलिक स्थान उसे शक्तिशाली बनाता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नंद वंश ने अवंती पर शासन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 एक प्रमुख व्यापार केंद्र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33. निम्नलिखित में से कौन सा/से वक्तव्य सिन्धु घाटी सभ्यता के बारे में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मोहनजोदड़ों में एक उन्नत जल निकासी प्रणाली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हड़प्पा रावी नदी के किनारे स्थित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बृहद् स्नानागार' लोथल में पाया गया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34. बौद्ध धर्म के संदर्भ में कौन 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पहली बौद्ध संगीति अशोक के शासनकाल में हुई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'अनत्ता' आत्मा के अस्तित्व का विचार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त्रिपिटक बौद्ध धर्म के मुख्य ग्रंथ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p:txBody>
      </p:sp>
      <p:sp>
        <p:nvSpPr>
          <p:cNvPr id="3" name="Rectangle 2">
            <a:extLst>
              <a:ext uri="{FF2B5EF4-FFF2-40B4-BE49-F238E27FC236}">
                <a16:creationId xmlns:a16="http://schemas.microsoft.com/office/drawing/2014/main" id="{32783201-7B19-5C11-B926-24109EAE8DC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5EB86CA-01A1-9FC2-45D9-3EEB8ED38949}"/>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29. Which of the following is a famous text of Jain literature?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Bhagavad Gita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Kalpasutra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Vedas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Ramayana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30. Which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Mahajanapada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was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of Buddhist teachings during the 6th century BCE?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Kashi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Kosala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Magadh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Malwa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31.Which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Mahajanapada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did King Ajatashatru defeat to expand the power of Magadh?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Kosala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Vajji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Anga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Malla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32. Which statements are true about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Mahajanapadas</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of ancient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Magadha's geographical position made it powerful.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The Nanda dynasty ruled over Avanti.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Kashi was a major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trade activities.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33. Which of the following statements is true about the Indus Valley Civilization?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Mohenjo-Daro had an advanced drainage system.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Harappa was located on the banks of the Ravi River.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The 'Great Bath' was found at Lothal.</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34. Which statements are correct in the context of Buddhism?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The First Buddhist Council was held during Ashoka's reign.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'Anatta' is the idea of the existence of the soul.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The Tripitaka are the main texts of Buddhism.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2 and 3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528440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EF639-B28D-EE2E-DC0F-04867C2B835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92936F4-7D57-6679-C03F-2C1AD81FA0D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A842FF7-8AC6-D818-0F51-3FA5BC5DF6A8}"/>
              </a:ext>
            </a:extLst>
          </p:cNvPr>
          <p:cNvSpPr txBox="1"/>
          <p:nvPr/>
        </p:nvSpPr>
        <p:spPr>
          <a:xfrm>
            <a:off x="375499" y="559229"/>
            <a:ext cx="3010858" cy="8771632"/>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35. शैववाद से संबंधित कौन सा ग्रंथ 'पाँचवे वेद' के रूप में जाना जाता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शून्य सम्पदने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तिरुतुंदार पुराणम्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पशुपत सूत्र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वाशन पुराणम्</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36. किस संप्रदाय के इष्टदेव भैरव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कापालिक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पाशुपत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कालामुख</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लिंगायत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37. प्राचीन भारतीय ग्रंथों को उनके विषयों से मिलाएं: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ग्रंथ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विषय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अर्थशास्त्र		राजनीति और अर्थव्यवस्था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मनुस्मृति		हिंदू कानून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नाट्यशास्त्र		नाटक और कला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चरक संहिता		आयुर्वेदिक चिकित्सा</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A-2, B-3, C-1,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A-3, B-1, C-2,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A-4, B-3, C-2, D-1</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38. बौद्ध संगीति को उनके संरक्षकों से मिलाएं: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बौद्ध संगीति</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संरक्षक: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पहली बौद्ध संगीति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1.अजातशत्रु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दूसरी बौद्ध संगीति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2.कालाशोक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तीसरी बौद्ध संगीति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3.अशोक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चौथी बौद्ध संगीति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4.कनिष्क</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A-2, B-3, C-4, D-1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A-3, B-4, C-1, D-2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A-4, B-1, C-2, D-3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39. आशोक के निम्नलिखित बृहद् शिला लेखों में से किसमें धम्म नीति का विवरण दिया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बृहद् शिला लेख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बृहद् शिला लेख </a:t>
            </a:r>
            <a:r>
              <a:rPr lang="en-IN" sz="1200" dirty="0">
                <a:latin typeface="Adobe Devanagari" panose="02040503050201020203" pitchFamily="18" charset="0"/>
                <a:ea typeface="Nirmala UI" panose="020B0502040204020203" pitchFamily="34" charset="0"/>
                <a:cs typeface="Adobe Devanagari" panose="02040503050201020203" pitchFamily="18" charset="0"/>
              </a:rPr>
              <a:t>VII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बृहद् शिला लेख </a:t>
            </a:r>
            <a:r>
              <a:rPr lang="en-IN" sz="1200" dirty="0">
                <a:latin typeface="Adobe Devanagari" panose="02040503050201020203" pitchFamily="18" charset="0"/>
                <a:ea typeface="Nirmala UI" panose="020B0502040204020203" pitchFamily="34" charset="0"/>
                <a:cs typeface="Adobe Devanagari" panose="02040503050201020203" pitchFamily="18" charset="0"/>
              </a:rPr>
              <a:t>XI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बृहद् शिला लेख </a:t>
            </a:r>
            <a:r>
              <a:rPr lang="en-IN" sz="1200" dirty="0">
                <a:latin typeface="Adobe Devanagari" panose="02040503050201020203" pitchFamily="18" charset="0"/>
                <a:ea typeface="Nirmala UI" panose="020B0502040204020203" pitchFamily="34" charset="0"/>
                <a:cs typeface="Adobe Devanagari" panose="02040503050201020203" pitchFamily="18" charset="0"/>
              </a:rPr>
              <a:t>XIII</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40. निम्नलिखित में से किस मौर्य अधिकारी का कार्य बाजार नियमन और व्यापार गतिविधियों की देखरेख करना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समाहर्ता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पण्याध्यक्ष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राज्जुक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युक्त</a:t>
            </a:r>
          </a:p>
        </p:txBody>
      </p:sp>
      <p:sp>
        <p:nvSpPr>
          <p:cNvPr id="3" name="Rectangle 2">
            <a:extLst>
              <a:ext uri="{FF2B5EF4-FFF2-40B4-BE49-F238E27FC236}">
                <a16:creationId xmlns:a16="http://schemas.microsoft.com/office/drawing/2014/main" id="{A5ABC5D4-2BB3-3CD1-94F4-BDC670FE388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1D0B34A-BE43-27D4-DAD7-F682FDE3EF1A}"/>
              </a:ext>
            </a:extLst>
          </p:cNvPr>
          <p:cNvSpPr txBox="1"/>
          <p:nvPr/>
        </p:nvSpPr>
        <p:spPr>
          <a:xfrm>
            <a:off x="3471643" y="559229"/>
            <a:ext cx="3010858" cy="8656216"/>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35. Which text related to Shaivism is known as the fifth Veda?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Shunya Sampadane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Tirutundar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Puranam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Pashupat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Sutra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Vashan Puranam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36. Which sect's main deity is Bhairav?</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Kapalika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Pashupata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Kalamukha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Lingayat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37. Match the following ancient Indian texts with their subjects: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       Text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Subjects: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Arthashastra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1. Politics and Economy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Manusmriti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2. Hindu Law</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Natyashastra		3. Drama and Arts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Charaka Samhita	4. Ayurvedic Medicine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A-1, B-2, C-3,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A-2, B-3, C-1,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A-3, B-1, C-2,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A-4, B-3, C-2, D-1</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38. Match the following Buddhist Councils with their patrons: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First Buddhist Council	             Ajatashatru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Second Buddhist Council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Kalashoka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Third Buddhist Council            Ashoka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Fourth Buddhist Council          Kanishka</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A-2, B-3, C-4, D-1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A-3, B-4, C-1, D-2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A-4, B-1, C-2, D-3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39. In which of the following Major Rock Edicts of Ashoka is the Explanation of Dhamma Policy mentioned?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Major Rock Edict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Major Rock Edict VII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Major Rock Edict XI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Major Rock Edict XIII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40. Which Mauryan official was responsible for overseeing market regulations and trade activities?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Samaharta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Panyadhyaksha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Rajjuka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Yukta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738156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01854-4CC9-F972-04CC-A6E3220DEFF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38D58E5-DDF7-DAE2-7ADB-5CCDF0778DC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37E8C37-D13B-9269-FE78-81C3627BDBC2}"/>
              </a:ext>
            </a:extLst>
          </p:cNvPr>
          <p:cNvSpPr txBox="1"/>
          <p:nvPr/>
        </p:nvSpPr>
        <p:spPr>
          <a:xfrm>
            <a:off x="375499" y="559229"/>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41. नीचे दिए गए वंशों और उनके शासकों से संबंधित सही मिलान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वंश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संबंधित शासक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1.शिशुनाग वंश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बिम्बिसार, उदयिन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हर्यकवंश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महापद्मनन्द, घनानन्द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3.नन्द वंश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शिशुनाग, कालाशोक</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1-C, 2-A, 3-B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1-A, 2-B, 3-C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1-B, 2-C, 3-A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1-C, 2-B, 3-A</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42. गुप्त शासकों के बारे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चंद्रगुप्त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शक विजेता' के रूप में जाना जाता था।</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स्कंदगुप्त को 'हूणों का विजेता' कहा जाता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कूट में से सही उत्तर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43. कर्नाटका में जैन धर्म फैलाने का श्रेय किस शासक को दिया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चंद्रगुप्त मौर्य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खारवेल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पुलकेशिन द्वितीय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44. अजातशत्रु किस वंश से संबंधित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मौर्य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नंद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हर्यंक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शिशुनाग वंश</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सा ग्रंथ मौर्य काल के शासन के सिद्धांतों को समझने के लिए सबसे महत्वपूर्ण माना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अर्थशास्त्र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मनुस्मृति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बृहत संहिता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याज्ञवल्क्य स्मृति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बुद्धचरित का लेखक 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अश्वघोष</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बाणभट्ट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हरिसेन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कालिदास</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मौर्य सम्राट दशरथ के संरक्षण में कौन सी गुफाएं बनवायी गईं?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कर्ण चौपड़ गुफा</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लोमस ऋषि गुफा</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नागार्जुन गुफा</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सुदामा गुफा</a:t>
            </a:r>
          </a:p>
        </p:txBody>
      </p:sp>
      <p:sp>
        <p:nvSpPr>
          <p:cNvPr id="3" name="Rectangle 2">
            <a:extLst>
              <a:ext uri="{FF2B5EF4-FFF2-40B4-BE49-F238E27FC236}">
                <a16:creationId xmlns:a16="http://schemas.microsoft.com/office/drawing/2014/main" id="{E89AD209-F5E4-70D4-7CF7-D979259C704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5A96216-D1FD-1365-1C75-C21FC614298A}"/>
              </a:ext>
            </a:extLst>
          </p:cNvPr>
          <p:cNvSpPr txBox="1"/>
          <p:nvPr/>
        </p:nvSpPr>
        <p:spPr>
          <a:xfrm>
            <a:off x="3471643" y="559229"/>
            <a:ext cx="3010858" cy="9302547"/>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41. Choose the correct match between the dynasties and their rulers: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Dynasty		               Rulers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1.Shishunaga Dynast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Bimbisara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Udayin</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2.Haryanka Dynasty            (B) Mahapadma Nanda,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Ghanananda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3.Nanda Dynasty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Shishunaga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Kalashoka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1-C, 2-A, 3-B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1-A, 2-B, 3-C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1-B, 2-C, 3-A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1-C, 2-B, 3-A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42. Consider the following statements about the Gupta rulers:</a:t>
            </a:r>
          </a:p>
          <a:p>
            <a:pPr marL="228600" indent="-228600">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Chandragupta II was known as the 'Victorious over the Sakas'.</a:t>
            </a:r>
          </a:p>
          <a:p>
            <a:pPr marL="228600" indent="-228600">
              <a:buAutoNum type="arabi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Skandagupta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was called the 'Victorious over the Huns’.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43. Which ruler is credited with spreading Jainism in Karnataka?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Chandragupta Maurya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Kharavela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Ashoka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Pulakeshin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44. Ajatashatru belonged to which of the following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Maurya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Nanda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Haryanka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Shishunaga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Dynasty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45. Which of the following texts is considered the most important for understanding the principles of governance during the Mauryan period?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Arthashastra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Manusmriti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Brihat Samhita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Yajnavalkya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Smriti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46. Who was the author of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Buddhacharita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Ashvaghosha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Banabhatta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Harisena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Kalidasa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47. Which of the following caves built under the patronage of Mauryan ruler “Dasharath”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Chaupada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Karn             (B) Lomas Rishi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Nagarjuni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Sudama</a:t>
            </a:r>
          </a:p>
        </p:txBody>
      </p:sp>
    </p:spTree>
    <p:extLst>
      <p:ext uri="{BB962C8B-B14F-4D97-AF65-F5344CB8AC3E}">
        <p14:creationId xmlns:p14="http://schemas.microsoft.com/office/powerpoint/2010/main" val="182598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DFB54-EEA2-A4A3-A362-A560F6026C2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E9AB8E8-CEDF-220C-1850-B88F187E4F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B91D1B4-7E40-4F12-BBA7-17F24E3BC3D8}"/>
              </a:ext>
            </a:extLst>
          </p:cNvPr>
          <p:cNvSpPr txBox="1"/>
          <p:nvPr/>
        </p:nvSpPr>
        <p:spPr>
          <a:xfrm>
            <a:off x="375499" y="559229"/>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गुप्त साम्राज्य के लिए राजस्व का प्रमुख स्रोत क्या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व्यापार और वाणिज्य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अधीनस्थ राज्यों से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 शुल्क</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चालुक्य वंश वतापी</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सबसे प्रसिद्ध शासक 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पुलकेशिन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पुलकेशिन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विक्रमादित्य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सोमेश्वर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अरब आक्रमणों के प्रमुख कारणों में से कौन सा था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व्यापारिक विस्तार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धार्मिक विस्तार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आर्थिक लूट और धन की प्राप्ति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साम्राज्य निर्माण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महमूद ग़ज़नी ने किस प्रसिद्ध मंदिर को लूटा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 विश्वनाथ मंदिर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सोमनाथ मंदिर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महाकाल मंदिर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दुर्गा मंदिर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महमूद ग़ज़नी का भारतीय आक्रमण किस खलीफा के शासनकाल में हुआ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उमर इब्न अब्दुल अज़ीज़</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अबु बकर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हरुन रशीद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अल-तारीक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महमूद ग़ज़नी के आक्रमणों के समय, भारत में किस राजवंश का शासन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गुप्त साम्राज्य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प्रतिहार राजवंश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राष्ट्रकूट वंश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राजपूत वंश</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महमूद ग़ज़नी ने भारत पर आक्रमण के दौरान किस प्रसिद्ध शहर को लूटा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मथुरा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लाहौर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बनारस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.मुहम्मद गोरी द्वारा लड़े गए युद्धों को उनके परिणामों और वर्षों से मिलाइए:</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कॉलम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युद्ध)</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कॉलम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विवरण)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तराइन की पहली लड़ाई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1192 ईस्वी, गोरी की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पृथ्वीराज चौहान पर निर्णायक विजय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तराइन की दूसरी लड़ाई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1191 ईस्वी, गोरी की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पृथ्वीराज चौहान द्वारा पराजय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चंदावर की लड़ाई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1194 ईस्वी, गोरी की जयचंद,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गहड़वाल वंश के शासक पर विजय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A-1, B-2, C-3                     b.) A-2, B-1, C-3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A-3, B-2, C-1                   d.) A-2, B-3, C-1</a:t>
            </a:r>
          </a:p>
        </p:txBody>
      </p:sp>
      <p:sp>
        <p:nvSpPr>
          <p:cNvPr id="3" name="Rectangle 2">
            <a:extLst>
              <a:ext uri="{FF2B5EF4-FFF2-40B4-BE49-F238E27FC236}">
                <a16:creationId xmlns:a16="http://schemas.microsoft.com/office/drawing/2014/main" id="{06F91EC4-AEE9-6D59-5E73-47705437F76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AB31E78-B2E9-0669-B8D4-2BAFB2C48E1A}"/>
              </a:ext>
            </a:extLst>
          </p:cNvPr>
          <p:cNvSpPr txBox="1"/>
          <p:nvPr/>
        </p:nvSpPr>
        <p:spPr>
          <a:xfrm>
            <a:off x="3471643" y="559229"/>
            <a:ext cx="3010858" cy="9140964"/>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48. What was the primary source of revenue for the Gupta Empire?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Trade and commerce                    (B) Land tax</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Tribute from vassal states            (D) Customs duties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49. Who was the most famous ruler of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Chalukya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dynasty of Vatapi?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Pulakeshin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Pulakeshin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Vikramaditya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Somesvara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50.What was one of the main reasons for the Arab invasions?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Trade expansion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Religious expansion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Economic plunder and wealth acquisition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Empire building</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51. Which famous temple did Mahmud of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Ghazni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loot?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Kashi Vishwanath Temple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Somnath Temple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Mahakal Temple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Durga Temple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52. Under the reign of which Caliph did Mahmud of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Ghazni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invade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Umar ibn Abdul Aziz                     B) Abu Bakr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Harun al-Rashid                               D) Al-Tariq</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53. Which dynasty was ruling India during the invasions of Mahmud of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Ghazni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Gupta Empire                        B) Pratihara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Rashtrakuta Dynasty            D) Rajput Dynasty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54. Which famous city did Mahmud of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Ghazni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loot during his invasions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Delhi                   B) Mathura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Lahore                D) Varanasi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55. Match the following battles fought by Muhammad Ghori with their corresponding outcomes and years: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Column A (Battles)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Column B (Details)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First 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Tarain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1050" dirty="0">
                <a:latin typeface="Adobe Devanagari" panose="02040503050201020203" pitchFamily="18" charset="0"/>
                <a:ea typeface="Nirmala UI" panose="020B0502040204020203" pitchFamily="34" charset="0"/>
                <a:cs typeface="Adobe Devanagari" panose="02040503050201020203" pitchFamily="18" charset="0"/>
              </a:rPr>
              <a:t>1192 CE, Ghori’s decisive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victory over Prithviraj Chauhan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Second 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Tarain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2) </a:t>
            </a:r>
            <a:r>
              <a:rPr lang="en-GB" sz="1050" dirty="0">
                <a:latin typeface="Adobe Devanagari" panose="02040503050201020203" pitchFamily="18" charset="0"/>
                <a:ea typeface="Nirmala UI" panose="020B0502040204020203" pitchFamily="34" charset="0"/>
                <a:cs typeface="Adobe Devanagari" panose="02040503050201020203" pitchFamily="18" charset="0"/>
              </a:rPr>
              <a:t>1191 CE, Ghori’s defeat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by Prithviraj Chauhan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Chandawar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1050" dirty="0">
                <a:latin typeface="Adobe Devanagari" panose="02040503050201020203" pitchFamily="18" charset="0"/>
                <a:ea typeface="Nirmala UI" panose="020B0502040204020203" pitchFamily="34" charset="0"/>
                <a:cs typeface="Adobe Devanagari" panose="02040503050201020203" pitchFamily="18" charset="0"/>
              </a:rPr>
              <a:t>1194 CE, Ghori defeated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Jai Chand of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Gahadavala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dynasty</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A-1, B-2, C-3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A-2, B-1, C-3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A-3, B-2, C-1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A-2, B-3, C-1</a:t>
            </a:r>
          </a:p>
        </p:txBody>
      </p:sp>
    </p:spTree>
    <p:extLst>
      <p:ext uri="{BB962C8B-B14F-4D97-AF65-F5344CB8AC3E}">
        <p14:creationId xmlns:p14="http://schemas.microsoft.com/office/powerpoint/2010/main" val="4172227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8642C-C898-DE1E-B605-CAF336179D5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4639097-87F3-36C1-C84A-D84CE29A80B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49CB027-1E25-8D1E-CC3E-25D6C0A45AAF}"/>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गुलाम वंश के किस शासक को 'जंग-ए-आज़म' (महान युद्ध) के नाम से जाना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इल्तुतमिश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कुतुबद्दीन ऐबक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बलबन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शम्सुद्दीन इलतुतमिश</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मुहम्मद गोरी ने भारत पर पहला आक्रमण किस वर्ष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1191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ईस्वी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1192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ईस्वी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1175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ईस्वी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1206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ईस्वी</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दिल्ली सल्तनत में किस शासक ने भारत में भूमि सुधारों को लागू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इल्तुतमिश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बलबन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कुतुबद्दीन ऐबक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सुलतान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अलाउद्दीन खिलजी ने भूमि राजस्व प्रणाली में कौन सा प्रमुख सुधार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 कर की दर में वृद्धि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 कर की दर में कमी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 कर का केंद्रीकरण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 कर की दर को स्थिर रखना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मेगास्थनीज कृत इंडिका में वर्णित पोलीब्रोथा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मौर्यो की राजधानी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मौर्यो की राजनीतिक विशेषता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यूनानों की मौर्यो के साथ संधि-पत्र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पदों और उनके कार्यों को मिलाइए: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(Powers)</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(Responsibilities)</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दीवान-ए-रियासत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प्रत्येक बाजार में मूल्य निर्धारण और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नियंत्रण का कार्य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शहना-ए-मंडी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व्यापारियों के लिए बाज़ार नियंत्रण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संपूर्ण बाज़ार व्यवस्था का संचालन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बाजारों में अनियमितताओं और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घोटालों का निरीक्षण करना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मुनहियान  व गुप्तचर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व्यापारियों से सूचना प्राप्त करना</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 A-2, B-1,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 A-1, B-3, C-4, D-2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3. A-3, B-2, C-1,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4. A-4, B-1, C-2, D-3</a:t>
            </a:r>
          </a:p>
        </p:txBody>
      </p:sp>
      <p:sp>
        <p:nvSpPr>
          <p:cNvPr id="3" name="Rectangle 2">
            <a:extLst>
              <a:ext uri="{FF2B5EF4-FFF2-40B4-BE49-F238E27FC236}">
                <a16:creationId xmlns:a16="http://schemas.microsoft.com/office/drawing/2014/main" id="{D265EC10-0231-AA92-F313-D1237CC7DEA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7E1E18B-0CD4-967C-C921-F4B9152C91F7}"/>
              </a:ext>
            </a:extLst>
          </p:cNvPr>
          <p:cNvSpPr txBox="1"/>
          <p:nvPr/>
        </p:nvSpPr>
        <p:spPr>
          <a:xfrm>
            <a:off x="3471643" y="559229"/>
            <a:ext cx="3010858" cy="8494633"/>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56. Which ruler of the Ghulam dynasty is known as 'Jang-e-Azam' (The Great War)?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Iltutmish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Qutb-</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ud</a:t>
            </a:r>
            <a:r>
              <a:rPr lang="en-GB" sz="1050" dirty="0">
                <a:latin typeface="Adobe Devanagari" panose="02040503050201020203" pitchFamily="18" charset="0"/>
                <a:ea typeface="Nirmala UI" panose="020B0502040204020203" pitchFamily="34" charset="0"/>
                <a:cs typeface="Adobe Devanagari" panose="02040503050201020203" pitchFamily="18" charset="0"/>
              </a:rPr>
              <a:t>-Din Aibak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Balban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Shams-</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ud</a:t>
            </a:r>
            <a:r>
              <a:rPr lang="en-GB" sz="1050" dirty="0">
                <a:latin typeface="Adobe Devanagari" panose="02040503050201020203" pitchFamily="18" charset="0"/>
                <a:ea typeface="Nirmala UI" panose="020B0502040204020203" pitchFamily="34" charset="0"/>
                <a:cs typeface="Adobe Devanagari" panose="02040503050201020203" pitchFamily="18" charset="0"/>
              </a:rPr>
              <a:t>-Din Iltutmish</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57. In which year did Muhammad Ghori make his first invasion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1191 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1192 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1175 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1206 CE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58. Which ruler of the Delhi Sultanate implemented land reforms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Iltutmish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Balban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Qutb-</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ud</a:t>
            </a:r>
            <a:r>
              <a:rPr lang="en-GB" sz="1050" dirty="0">
                <a:latin typeface="Adobe Devanagari" panose="02040503050201020203" pitchFamily="18" charset="0"/>
                <a:ea typeface="Nirmala UI" panose="020B0502040204020203" pitchFamily="34" charset="0"/>
                <a:cs typeface="Adobe Devanagari" panose="02040503050201020203" pitchFamily="18" charset="0"/>
              </a:rPr>
              <a:t>-Din Aibak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Razia Sultan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59. What major reform did Alauddin Khilji implement in the land revenue system?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Increase in land tax rates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Decrease in land tax rates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Centralization of land revenue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Stabilization of land tax rates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60.The </a:t>
            </a:r>
            <a:r>
              <a:rPr lang="en-GB" sz="1050" b="1" dirty="0" err="1">
                <a:latin typeface="Adobe Devanagari" panose="02040503050201020203" pitchFamily="18" charset="0"/>
                <a:cs typeface="Adobe Devanagari" panose="02040503050201020203" pitchFamily="18" charset="0"/>
              </a:rPr>
              <a:t>Polibrotha</a:t>
            </a:r>
            <a:r>
              <a:rPr lang="en-GB" sz="1050" b="1" dirty="0">
                <a:latin typeface="Adobe Devanagari" panose="02040503050201020203" pitchFamily="18" charset="0"/>
                <a:cs typeface="Adobe Devanagari" panose="02040503050201020203" pitchFamily="18" charset="0"/>
              </a:rPr>
              <a:t> mentioned in </a:t>
            </a:r>
            <a:r>
              <a:rPr lang="en-GB" sz="1050" b="1" dirty="0" err="1">
                <a:latin typeface="Adobe Devanagari" panose="02040503050201020203" pitchFamily="18" charset="0"/>
                <a:cs typeface="Adobe Devanagari" panose="02040503050201020203" pitchFamily="18" charset="0"/>
              </a:rPr>
              <a:t>Megasthenes</a:t>
            </a:r>
            <a:r>
              <a:rPr lang="en-GB" sz="1050" b="1" dirty="0">
                <a:latin typeface="Adobe Devanagari" panose="02040503050201020203" pitchFamily="18" charset="0"/>
                <a:cs typeface="Adobe Devanagari" panose="02040503050201020203" pitchFamily="18" charset="0"/>
              </a:rPr>
              <a:t>' </a:t>
            </a:r>
            <a:r>
              <a:rPr lang="en-GB" sz="1050" b="1" i="1" dirty="0">
                <a:latin typeface="Adobe Devanagari" panose="02040503050201020203" pitchFamily="18" charset="0"/>
                <a:cs typeface="Adobe Devanagari" panose="02040503050201020203" pitchFamily="18" charset="0"/>
              </a:rPr>
              <a:t>Indica</a:t>
            </a:r>
            <a:r>
              <a:rPr lang="en-GB" sz="1050" b="1" dirty="0">
                <a:latin typeface="Adobe Devanagari" panose="02040503050201020203" pitchFamily="18" charset="0"/>
                <a:cs typeface="Adobe Devanagari" panose="02040503050201020203" pitchFamily="18" charset="0"/>
              </a:rPr>
              <a:t> refers to:</a:t>
            </a:r>
          </a:p>
          <a:p>
            <a:r>
              <a:rPr lang="en-GB" sz="1050" dirty="0">
                <a:latin typeface="Adobe Devanagari" panose="02040503050201020203" pitchFamily="18" charset="0"/>
                <a:cs typeface="Adobe Devanagari" panose="02040503050201020203" pitchFamily="18" charset="0"/>
              </a:rPr>
              <a:t>A. The capital of the </a:t>
            </a:r>
            <a:r>
              <a:rPr lang="en-GB" sz="1050" dirty="0" err="1">
                <a:latin typeface="Adobe Devanagari" panose="02040503050201020203" pitchFamily="18" charset="0"/>
                <a:cs typeface="Adobe Devanagari" panose="02040503050201020203" pitchFamily="18" charset="0"/>
              </a:rPr>
              <a:t>Mauryas</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B. The political characteristics of the </a:t>
            </a:r>
            <a:r>
              <a:rPr lang="en-GB" sz="1050" dirty="0" err="1">
                <a:latin typeface="Adobe Devanagari" panose="02040503050201020203" pitchFamily="18" charset="0"/>
                <a:cs typeface="Adobe Devanagari" panose="02040503050201020203" pitchFamily="18" charset="0"/>
              </a:rPr>
              <a:t>Mauryas</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The treaty between the Greeks and the </a:t>
            </a:r>
            <a:r>
              <a:rPr lang="en-GB" sz="1050" dirty="0" err="1">
                <a:latin typeface="Adobe Devanagari" panose="02040503050201020203" pitchFamily="18" charset="0"/>
                <a:cs typeface="Adobe Devanagari" panose="02040503050201020203" pitchFamily="18" charset="0"/>
              </a:rPr>
              <a:t>Mauryas</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D. None of these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61. Match the following positions with their respective responsibilities: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(Powers)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(Responsibilities)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Diwan-e-Riyasat           1) Regulating price and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control in each market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Shahna-e-Mandi            2) Overseeing market control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and full market organization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Barid	                                 3) Inspecting irregularities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and fraud in the markets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munhiyan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guptchar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4) Gathering information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from merchants</a:t>
            </a: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Options:</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A-2, B-1, C-3,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A-1, B-3, C-4, D-2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A-3, B-2, C-1,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A-4, B-1, C-2, D-3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302450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17AE2-9644-6A53-3EA6-0EF8D43E61D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6CB6CF8-DBE0-1182-1F2C-EEB8DDAB3F2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51244F4-7A57-7D69-1281-BD2336A97504}"/>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अलाउद्दीन खिलजी ने दिल्ली सल्तनत में किन चार नए करों की शुरुआत 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घरी, चराई, जजिया, जकात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जकात, खराज, बग़ी, जज़िया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जकात, जुम्मा, घरी, शाही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खराज, जकात, बग़ी, रईस</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.खिलजी वंश के किस शासक ने मंगोल आक्रमणों का सफलतापूर्वक प्रतिरोध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जलालुद्दीन खिलजी</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अलाउद्दीन खिलजी</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शम्सुद्दीन इल्तुतमिश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सुलतान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गयासुद्दीन तुगलक के शासन की कौन-सी विशेषता उनके प्रशासनिक दृष्टिकोण को दर्शाती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धार्मिक कट्टरता और जजिया कर की व्यापकता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आर्थिक नवाचार जैसे तांबे के सिक्कों का प्रयोग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श्रम आधारित कर प्रणाली और कृषि सुरक्षा पर जोर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नगर नियोजन और प्रशासनिक विकेंद्रीकरण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कथन गयासुद्दीन तुगलक के वंश, शासन और पहचान से संबंधित है, जैसा कि ऐतिहासिक स्रोतों में उल्लेखित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गयासुद्दीन तुगलक तुर्क मूल के एक अभिजात्य परिवार से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उसने मंगोल आक्रमणों से निपटने के लिए कोई प्रयास नहीं किए।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‘करौना’ जनजाति से संबंधित था और उसने मंगोल आक्रमणों से सल्तनत की रक्षा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खिलजी वंश के संस्थापक के रूप में जाना जाता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मुहम्मद बिन तुगलक के शासनकाल की निम्नलिखित विशेषताओं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उसने राजधानी दिल्ली से दौलताबाद स्थानांतरित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उसने भारत में पहली बार टोकन मुद्रा (तांबे/पीतल के सिक्के) जारी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उसने 'कर' प्रणाली को केवल शहरी क्षेत्रों तक सीमित रखा।</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उसकी योजनाएं अवधारणात्मक रूप से प्रगतिशील थीं, परंतु व्यावहारिक क्रियान्वयन में विफल रहीं।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कथन का चयन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अपसढ़ अभिलेख जो गया जिले से प्राप्त हुआ है, का संबंध निकटता से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उत्तरगुप्त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तुर्क से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शुंग से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कण्व से</a:t>
            </a:r>
          </a:p>
        </p:txBody>
      </p:sp>
      <p:sp>
        <p:nvSpPr>
          <p:cNvPr id="3" name="Rectangle 2">
            <a:extLst>
              <a:ext uri="{FF2B5EF4-FFF2-40B4-BE49-F238E27FC236}">
                <a16:creationId xmlns:a16="http://schemas.microsoft.com/office/drawing/2014/main" id="{83F693D7-512D-D2E5-C1B0-223C75FF03B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F88021E-6CBD-7BF8-5FDD-AA29897FB4A5}"/>
              </a:ext>
            </a:extLst>
          </p:cNvPr>
          <p:cNvSpPr txBox="1"/>
          <p:nvPr/>
        </p:nvSpPr>
        <p:spPr>
          <a:xfrm>
            <a:off x="3471643" y="559229"/>
            <a:ext cx="3010858" cy="8494633"/>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62. What four new taxes did Alauddin Khilji introduce in the Delhi Sultanate?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Ghari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Charai, Jizya, Zakat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Zakat,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Khiraj</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Bagi, Jizya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Zakat, Juma,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Ghari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Shahi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Khiraj</a:t>
            </a:r>
            <a:r>
              <a:rPr lang="en-GB" sz="1050" dirty="0">
                <a:latin typeface="Adobe Devanagari" panose="02040503050201020203" pitchFamily="18" charset="0"/>
                <a:ea typeface="Nirmala UI" panose="020B0502040204020203" pitchFamily="34" charset="0"/>
                <a:cs typeface="Adobe Devanagari" panose="02040503050201020203" pitchFamily="18" charset="0"/>
              </a:rPr>
              <a:t>, Zakat, Bagi, Rais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63. Which ruler of the Khilji dynasty successfully resisted the Mongol invasions?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Jalaluddin Khilji                    B) Alauddin Khilji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Shamsuddin Iltutmish         D) Razia Sultana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64. Which feature of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Ghiyasuddin</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Tughlaq’s rule best reflects his administrative approach?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Religious orthodoxy and widespread imposition of Jizya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Economic innovations like the use of copper coins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Labor-based tax system and emphasis on agricultural security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Urban planning and administrative decentralization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65. Which of the following statements accurately reflects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Ghiyasuddin</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Tughlaq’s lineage, rule, and identity as mentioned in historical sources?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Ghiyasuddin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Tughlaq belonged to a Turkish noble family.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He made no efforts to counter Mongol invasions.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He belonged to the 'Karuna' tribe and defended the Sultanate from Mongol invasions.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He is known as the founder of the Khilji dynasty.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66. Consider the following features of Muhammad bin Tughlaq's reign: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He shifted the capital from Delhi to Daulatabad.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He introduced token currency (copper/brass coins) for the first time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His tax reforms were limited only to urban areas.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His policies were conceptually progressive but failed in implementation.</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2,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67. The </a:t>
            </a:r>
            <a:r>
              <a:rPr lang="en-GB" sz="1050" b="1" dirty="0" err="1">
                <a:latin typeface="Adobe Devanagari" panose="02040503050201020203" pitchFamily="18" charset="0"/>
                <a:cs typeface="Adobe Devanagari" panose="02040503050201020203" pitchFamily="18" charset="0"/>
              </a:rPr>
              <a:t>Apsadha</a:t>
            </a:r>
            <a:r>
              <a:rPr lang="en-GB" sz="1050" b="1" dirty="0">
                <a:latin typeface="Adobe Devanagari" panose="02040503050201020203" pitchFamily="18" charset="0"/>
                <a:cs typeface="Adobe Devanagari" panose="02040503050201020203" pitchFamily="18" charset="0"/>
              </a:rPr>
              <a:t> inscription, which was found in the Gaya district, is closely related to:</a:t>
            </a:r>
          </a:p>
          <a:p>
            <a:r>
              <a:rPr lang="en-GB" sz="1050" dirty="0">
                <a:latin typeface="Adobe Devanagari" panose="02040503050201020203" pitchFamily="18" charset="0"/>
                <a:cs typeface="Adobe Devanagari" panose="02040503050201020203" pitchFamily="18" charset="0"/>
              </a:rPr>
              <a:t>A. Uttar Gupta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B. Turks</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Shunga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D. Kanva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704790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A5F4-FFF5-F158-A766-281CD7991D1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FD2E127-C009-0A9C-4196-712A4E064354}"/>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6A18015-0F99-3720-5194-C5DE9D923B32}"/>
              </a:ext>
            </a:extLst>
          </p:cNvPr>
          <p:cNvSpPr txBox="1"/>
          <p:nvPr/>
        </p:nvSpPr>
        <p:spPr>
          <a:xfrm>
            <a:off x="375499" y="559229"/>
            <a:ext cx="3010858" cy="821763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68.</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योजनाएँ</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उद्देश्य / परिणाम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राजधानी स्थानांतरण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दक्षिण भारत पर शासन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 → दौलताबाद)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मजबूत करने हेतु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तांबे के टोकन सिक्के जारी करना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आर्थिक संकट; योजना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असफल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दोआब क्षेत्र में कर वृद्धि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सूखा में कर वसूली से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किसान विद्रोह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सिंचाई और अकाल राहत योजन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अकाल से निपटने की पूर्व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तैयारी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मिलान का चयन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A-2, B-1, C-4, D-3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A-1, B-4, C-2, D-3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A-3, B-2, C-1, D-4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वह एक धर्मांध एवं क्रूर शासक था। उसने गौड़ वंश की स्थापना की थी। बौद्ध धर्म के प्रति असहिष्णुता के कारण इसने बोधगया स्थित महाबोधी वृक्ष को काफी नुकसान पहुँचाया।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 गुप्त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देवगुप्त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ग्रहवर्मन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शंशाक</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70.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अशोक ने बोधगया एवं लुम्बिनी की यात्रा की जहाँ उसने क्रमशः एक बौद्ध मंदिर का निर्माण करवाया एवं भू-राजस्व की दर को 1/6 से 1/8 कर दिया। ये यात्राएँ उसने राजसिंहासन पर आरूढ़ होने के बाद क्रमशः_____एवं_____वर्ष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8</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एवं 12वें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20</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एवं 10वें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10</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एवं 12वें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10</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एवं 20वें</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मुहम्मद बिन तुगलक के शासन की कौन-सी विशेषता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धार्मिक सहिष्णुता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योजनाओं की प्रशासनिक सफलता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विचारों की आधुनिकता, परंतु कार्यान्वयन की विफलता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सैन्य विस्तार पर बल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मुहम्मद बिन तुगलक ने टोकन मुद्रा (सांकेतिक सिक्के) की प्रेरणा किस देश से ली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अरब</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ईरान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तुर्की</a:t>
            </a:r>
          </a:p>
        </p:txBody>
      </p:sp>
      <p:sp>
        <p:nvSpPr>
          <p:cNvPr id="3" name="Rectangle 2">
            <a:extLst>
              <a:ext uri="{FF2B5EF4-FFF2-40B4-BE49-F238E27FC236}">
                <a16:creationId xmlns:a16="http://schemas.microsoft.com/office/drawing/2014/main" id="{44939B0E-9720-F8A3-049B-C8145C6720C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B3E7365-DC2F-4D0F-EDC4-D709195F301A}"/>
              </a:ext>
            </a:extLst>
          </p:cNvPr>
          <p:cNvSpPr txBox="1"/>
          <p:nvPr/>
        </p:nvSpPr>
        <p:spPr>
          <a:xfrm>
            <a:off x="3471643" y="559229"/>
            <a:ext cx="3010858" cy="8171468"/>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68.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Schemes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Objective / Outcome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Capital transfer             1. To strengthen control over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(Delhi → Daulatabad)                    South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Introduction of copper token coin     2. Economic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chaos; scheme failed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Increased taxation in the Doab region   3. Farmer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revolts due to tax collection during drought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Irrigation and famine relief scheme   4.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Preemptive</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preparation for future famines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Choose the correct match: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A-2, B-1, C-4, D-3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A-1, B-4, C-2, D-3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A-3, B-2, C-1, D-4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69. </a:t>
            </a:r>
            <a:r>
              <a:rPr lang="en-GB" sz="1050" b="1" dirty="0">
                <a:latin typeface="Adobe Devanagari" panose="02040503050201020203" pitchFamily="18" charset="0"/>
                <a:cs typeface="Adobe Devanagari" panose="02040503050201020203" pitchFamily="18" charset="0"/>
              </a:rPr>
              <a:t>He was a fanatical and cruel ruler. He established the Gauda dynasty. Due to his intolerance towards Buddhism, he caused significant damage to the Mahabodhi tree located in Bodh Gaya.</a:t>
            </a:r>
          </a:p>
          <a:p>
            <a:r>
              <a:rPr lang="en-GB" sz="1050" dirty="0">
                <a:latin typeface="Adobe Devanagari" panose="02040503050201020203" pitchFamily="18" charset="0"/>
                <a:cs typeface="Adobe Devanagari" panose="02040503050201020203" pitchFamily="18" charset="0"/>
              </a:rPr>
              <a:t>A. Krishna Gupta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B. Dev Gupta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a:t>
            </a:r>
            <a:r>
              <a:rPr lang="en-GB" sz="1050" dirty="0" err="1">
                <a:latin typeface="Adobe Devanagari" panose="02040503050201020203" pitchFamily="18" charset="0"/>
                <a:cs typeface="Adobe Devanagari" panose="02040503050201020203" pitchFamily="18" charset="0"/>
              </a:rPr>
              <a:t>Grahavarman</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D. </a:t>
            </a:r>
            <a:r>
              <a:rPr lang="en-GB" sz="1050" dirty="0" err="1">
                <a:latin typeface="Adobe Devanagari" panose="02040503050201020203" pitchFamily="18" charset="0"/>
                <a:cs typeface="Adobe Devanagari" panose="02040503050201020203" pitchFamily="18" charset="0"/>
              </a:rPr>
              <a:t>Shanshak</a:t>
            </a:r>
            <a:endParaRPr lang="en-GB" sz="1050" dirty="0">
              <a:latin typeface="Adobe Devanagari" panose="02040503050201020203" pitchFamily="18" charset="0"/>
              <a:cs typeface="Adobe Devanagari" panose="02040503050201020203" pitchFamily="18" charset="0"/>
            </a:endParaRPr>
          </a:p>
          <a:p>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70. </a:t>
            </a:r>
            <a:r>
              <a:rPr lang="en-GB" sz="1050" b="1" dirty="0">
                <a:latin typeface="Adobe Devanagari" panose="02040503050201020203" pitchFamily="18" charset="0"/>
                <a:cs typeface="Adobe Devanagari" panose="02040503050201020203" pitchFamily="18" charset="0"/>
              </a:rPr>
              <a:t>After ascending the throne, Ashoka visited Bodh Gaya and Lumbini, where he built a Buddhist temple and reduced the land revenue rate from 1/6 to 1/8. These visits took place in the _____ and _____ years of his reign, respectively.</a:t>
            </a:r>
          </a:p>
          <a:p>
            <a:r>
              <a:rPr lang="en-GB" sz="1050" dirty="0">
                <a:latin typeface="Adobe Devanagari" panose="02040503050201020203" pitchFamily="18" charset="0"/>
                <a:cs typeface="Adobe Devanagari" panose="02040503050201020203" pitchFamily="18" charset="0"/>
              </a:rPr>
              <a:t>A. 8th and 12th</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B. 20th and 10th</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10th and 12th</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D. 10th and 20th</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71. What was the key characteristic of Muhammad bin Tughlaq’s rule?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Religious tolerance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Administrative success of his policies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Modern vision but failure in implementation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Focused only on military expansion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72. From which country did Muhammad bin Tughlaq draw inspiration for introducing token currency (symbolic coins)?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Arabia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China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Iran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Turkey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597780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66C18-CE49-88DF-DD25-440EFC8E830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5D5ADCC-B12F-9184-78C8-581B646C9A4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C2BD719-F7E3-BC9D-D35B-9618D30F611E}"/>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फिरोज तुगलक ने उपज पर सिंचाई कर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Water Tax)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कितना निर्धारित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1/5                            B. 1/3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1/10                          D. 1/6</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फिरोज तुगलक ने अपनी शासन व्यवस्था में कितने करों को समाप्त कर केवल चार करों को लागू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12                        B. 20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24                        D. 15</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मुहम्मद बिन तुगलक ने कृषि के विकास के लिए किस विभाग की स्थापना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दीवान-ए-रियासत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अमीर-ए-कोही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दीवान-ए-बंदगान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इक्ता विभाग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सैय्यद वंश का संस्थापक कौन था, और उसने किस उपाधि को धारण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शाहजहाँ – बादशाह-ए-गाजी</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खिज्र खाँ – रैयत-ए-आला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मुबारक शाह – सुल्तान-ए-हिंद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बहलोल लोदी – मकसद-ए-अली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दिल्ली पर पहला अफगान राज्य किस वंश द्वारा स्थापित किया गया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खिलजी वंश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तुगलक वंश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लोदी वंश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गुलाम वंश</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सुल्तान अलाउद्दीन खिलजी के समय सबसे शक्तिशाली राजस्व विभाग कौन-सा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दीवान-ए-रियासत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दीवान-ए-माल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दीवान-ए-विजारत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दीवान-ए-कोही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विभाग एवं उनसे संबंधित शासक का मिलान कीजिए: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विभाग)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शासक)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दीवान-ए-कोही         1. मुहम्मद बिन तुगलक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दीवान-ए-रियासत      2. अलाउद्दीन खिलजी</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दीवान-ए-विजारत     3. सल्तनत काल का वित्त विभाग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दीवान-ए-इंशा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शाही पत्र व्यवहार का विभाग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मिलान चुनिए: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A-2, B-3, C-1,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A-1, B-3, C-4, D-2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A-4, B-2, C-1, D-3</a:t>
            </a:r>
          </a:p>
        </p:txBody>
      </p:sp>
      <p:sp>
        <p:nvSpPr>
          <p:cNvPr id="3" name="Rectangle 2">
            <a:extLst>
              <a:ext uri="{FF2B5EF4-FFF2-40B4-BE49-F238E27FC236}">
                <a16:creationId xmlns:a16="http://schemas.microsoft.com/office/drawing/2014/main" id="{5ED610EA-17C2-AF5A-90AA-B257C4347A6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0931563E-4B8C-AABC-3CD3-35177455BAA1}"/>
              </a:ext>
            </a:extLst>
          </p:cNvPr>
          <p:cNvSpPr txBox="1"/>
          <p:nvPr/>
        </p:nvSpPr>
        <p:spPr>
          <a:xfrm>
            <a:off x="3471643" y="559229"/>
            <a:ext cx="3010858" cy="8817799"/>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73. How much Water Tax did Firoz Shah Tughlaq impose on agricultural produce?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1/10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1/6</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74. How many taxes did Firoz Shah Tughlaq abolish and how many did he retain in his administration?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15</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75. Which department was established by Muhammad bin Tughlaq to promote agriculture?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Diwan-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-Riyasat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Amir-</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-Kohi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Diwan-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Bandagan</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Iqta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Department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76. Who was the founder of the Sayyid dynasty, and what title did he assume?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Shah Jahan – Badshah-e-Ghazi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Khizr Khan – Rayat-e-Aala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Mubarak Shah – Sultan-e-Hind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Bahlol</a:t>
            </a:r>
            <a:r>
              <a:rPr lang="en-GB" sz="1050" dirty="0">
                <a:latin typeface="Adobe Devanagari" panose="02040503050201020203" pitchFamily="18" charset="0"/>
                <a:ea typeface="Nirmala UI" panose="020B0502040204020203" pitchFamily="34" charset="0"/>
                <a:cs typeface="Adobe Devanagari" panose="02040503050201020203" pitchFamily="18" charset="0"/>
              </a:rPr>
              <a:t> Lodi –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Maqsad</a:t>
            </a:r>
            <a:r>
              <a:rPr lang="en-GB" sz="1050" dirty="0">
                <a:latin typeface="Adobe Devanagari" panose="02040503050201020203" pitchFamily="18" charset="0"/>
                <a:ea typeface="Nirmala UI" panose="020B0502040204020203" pitchFamily="34" charset="0"/>
                <a:cs typeface="Adobe Devanagari" panose="02040503050201020203" pitchFamily="18" charset="0"/>
              </a:rPr>
              <a:t>-e-Ali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77. Which dynasty established the first Afghan rule over Delhi?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Khilji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Tughlaq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Lodi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Slave Dynasty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78. Which was the most powerful revenue department during the reign of Sultan Alauddin Khilji?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Diwan-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-Riyasat                 B. Diwan-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-Mal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Diwan-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Wizarat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Diwan-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-Kohi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79. Match the following departments with their respective rulers: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   (Department)</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(Ruler)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Diwan-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-Kohi	         1. Muhammad bin Tughlaq</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Diwan-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-Riyasa          2. Alauddin Khilji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Diwan-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Wizarat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       3. Central Revenue Department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of the Sultanate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Diwan-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-Insha	          4. Department of Royal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Correspondence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Choose the correct matching option: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A-2, B-3, C-1,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A-1, B-3, C-4, D-2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A-4, B-2, C-1, D-3</a:t>
            </a:r>
          </a:p>
        </p:txBody>
      </p:sp>
    </p:spTree>
    <p:extLst>
      <p:ext uri="{BB962C8B-B14F-4D97-AF65-F5344CB8AC3E}">
        <p14:creationId xmlns:p14="http://schemas.microsoft.com/office/powerpoint/2010/main" val="1342579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E1055-B94A-7A77-242C-1135B8AA34A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E12393B-802E-DEA1-9877-C6DB4EC32A5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5ECED77-C700-17FA-EDC9-F34373770E09}"/>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 एवं उसका प्रकार मिलाइए:</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खराज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भूमि कर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Land Revenue)</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जकात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धार्मिक कर (मुसलमानों 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जजिया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गैर-मुसलमानों पर सुरक्षा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खम्स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युद्ध में प्राप्त संपत्ति का 1/5 भाग राज्य को</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मिलान चुनिए: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A-2, B-3, C-4, D-1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A-3, B-2, C-1,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A-1, B-4, C-2, D-3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विजयनगर में नृत्य और संगीत को मिलाकर विकसित की गई कला की एक शैली को कहा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कुचिपुड़ी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यक्षिणी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गान्धार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विजयनगर साम्राज्य के किस शासक को ‘अंध्रभोज’ और ‘कर्णाटक शिखामणि’ कहा जाता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देवराय प्रथम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हरिहर द्वितीय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कृष्णदेव राय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बुक्का राय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‘डोमिंगो पायस’, जिन्होंने एक प्रसिद्ध यात्रा विवरण लिखा, ने विजयनगर के किस शासक के शासनकाल में भारत की यात्रा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देवराय द्वितीय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हरिहर प्रथम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कृष्णदेव राय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तिरुमल राय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सूफ़ी सिलसिला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Sufi order)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में 14वीं शताब्दी में स्थापित हुआ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चिश्ती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Chishti)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कबीरविया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Kubrawi</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फिरदौसिया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Firdousiya</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Qadiri)</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मनेर शरीफ में स्थित सूफ़ी संत मख़दूम याह्या मनेरी किस सूफ़ी सिलसिले से सम्बंधित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सुह्रवादिया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Suhrawardi</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चिश्ती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Chishti)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कबीरविया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Kubrawi</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Qadiri)</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भक्ति आंदोलन के प्रथम संगठित प्रचारक कौन माने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चैतन्य महाप्रभु</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नामदेव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रामानुजाचार्य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 कबीर</a:t>
            </a:r>
          </a:p>
        </p:txBody>
      </p:sp>
      <p:sp>
        <p:nvSpPr>
          <p:cNvPr id="3" name="Rectangle 2">
            <a:extLst>
              <a:ext uri="{FF2B5EF4-FFF2-40B4-BE49-F238E27FC236}">
                <a16:creationId xmlns:a16="http://schemas.microsoft.com/office/drawing/2014/main" id="{3F46C940-50A9-F99C-E445-02EBD84D3A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85F889F-1E21-4D42-3DFE-235225667D71}"/>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80. Match the following taxes with their respective types: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       (Tax)	               (Type)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Kharaj</a:t>
            </a:r>
            <a:r>
              <a:rPr lang="en-GB" sz="1050" dirty="0">
                <a:latin typeface="Adobe Devanagari" panose="02040503050201020203" pitchFamily="18" charset="0"/>
                <a:ea typeface="Nirmala UI" panose="020B0502040204020203" pitchFamily="34" charset="0"/>
                <a:cs typeface="Adobe Devanagari" panose="02040503050201020203" pitchFamily="18" charset="0"/>
              </a:rPr>
              <a:t>	1. Land tax (Land Revenue)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Zakat	                 2. Religious tax (on Muslims)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Jizya	                 3. Protection tax on non-Muslims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Khams	4. One-fifth share of war booty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payable to the state</a:t>
            </a: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B. A-2, B-3, C-4, D-1</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C. A-3, B-2, C-1, D-4</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D. A-1, B-4, C-2, D-3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81. A style of art developed in Vijayanagar by combining dance and music is called: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Kuchipudi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Yakshini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Gandhara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Kathak</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82. Which ruler of the Vijayanagar Empire was titled ‘Andhra Bhoja’ and ‘Karnataka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Shikhamani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Deva Raya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Harihara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Krishnadeva Raya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Bukka Raya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83. Domingo Paes, who wrote a famous travel account, visited India during the reign of which ruler of Vijayanagar?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Deva Raya II                       B. Harihara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Krishnadeva Raya             D. Tirumala Raya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84. Which of the following Sufi orders was founded in Bihar in the 14th century?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Chishti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Kubrawi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Firdousiya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Qadiri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85. The Sufi saint Makhdoom Yahya Maneri of Bihar Sharif was associated with which Sufi order?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Suhrawardi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Chishti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Kubrawi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Qadiri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86. Who is considered the first organized promoter of the Bhakti Movement?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Chaitanya Mahaprabhu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Namdev</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Ramanujacharya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Saint Kabir</a:t>
            </a:r>
          </a:p>
        </p:txBody>
      </p:sp>
    </p:spTree>
    <p:extLst>
      <p:ext uri="{BB962C8B-B14F-4D97-AF65-F5344CB8AC3E}">
        <p14:creationId xmlns:p14="http://schemas.microsoft.com/office/powerpoint/2010/main" val="4152095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D655D-CF6B-6F66-81DF-2A9FDEC019B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A3BA20B-0799-8797-998E-8C571633C53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4C8E857-E168-0A03-2AA6-4D758FE353B2}"/>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'रामचरितमानस' की रचना किस संत ने की और किस भाषा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सूरदास – ब्रज</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कबीर – अवधी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तुलसीदास – अवधी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रविदास – खड़ी बोली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 रविदास के विचारों का मुख्य उद्देश्य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राजनैतिक क्रांति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 परिवर्तन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सामाजिक समता और जातिवाद विरोध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स्त्री शिक्षा</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बाबर का जन्म कहां हुआ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समरकंद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काबुल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तुर्किस्तान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बाबर ने भारत में किस युद्ध में इब्राहीम लोदी को हराकर दिल्ली सल्तनत का अंत किया और मुग़ल साम्राज्य की स्थापना 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पानीपत की तीसरी लड़ाई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पानीपत की दूसरी लड़ाई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पानीपत की पहली लड़ाई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तराइन की पहली लड़ाई</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अकबर की भूमि राजस्व प्रणाली के संदर्भ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 से पहले मुग़ल साम्राज्य में कोई निर्धारित भूमि राजस्व प्रणाली नहीं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 की भूमि राजस्व प्रणाली शेर शाह सूरी द्वारा स्थापित प्रणाली पर आधारित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इनमें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युद्धों और उनके संबंधित वर्षों के जोड़ों में से कौन सा/से सही रूप से मेल नहीं खाते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पानीपत की पहली लड़ाई : 1526</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खानवा की लड़ाई : 1527</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घाघरा की लड़ाई : 1529</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चंदेरी की लड़ाई : 1528</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का चयन निम्नलिखित कोडों में से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p:txBody>
      </p:sp>
      <p:sp>
        <p:nvSpPr>
          <p:cNvPr id="3" name="Rectangle 2">
            <a:extLst>
              <a:ext uri="{FF2B5EF4-FFF2-40B4-BE49-F238E27FC236}">
                <a16:creationId xmlns:a16="http://schemas.microsoft.com/office/drawing/2014/main" id="{656D5BA4-3CC3-667F-AA8A-EC7C46947BA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06D809CD-A5DF-22CB-3CEC-091D02097CA3}"/>
              </a:ext>
            </a:extLst>
          </p:cNvPr>
          <p:cNvSpPr txBox="1"/>
          <p:nvPr/>
        </p:nvSpPr>
        <p:spPr>
          <a:xfrm>
            <a:off x="3471643" y="559229"/>
            <a:ext cx="3010858" cy="8494633"/>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87. Who composed ‘Ramcharitmanas’ and in which language?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Surdas – Braj</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Kabir – Awadhi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Tulsidas – Awadhi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Ravidas – Khari Boli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88. What was the primary objective of Saint Ravidas’ teachings?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Political revolution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Religious conversion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Social equality and anti-casteism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Women’s education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89. Where was Babur born?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Samarkand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Kabul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Delhi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Turkestan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90. In which battle did Babur defeat Ibrahim Lodi and bring an end to the Delhi Sultanate, thereby establishing the Mughal Empire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Third Battle of Panipat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Second Battle of Panipat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First Battle of Panipat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First 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Tarain</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91. Consider the following statements regarding Akbar's land revenue system: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There was no established land revenue system in the Mughal Empire before Akbar.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Akbar's land revenue system was based on the system established by Sher Shah Suri.</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92. Which of the following pairs of battles and their respective years are not correctly matched?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1.First Battle of Panipat: 1526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Khanwa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1527</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3.Battle of Ghaghara: 1529</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Chanderi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1528</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codes given below:</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09087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B1CAD-375E-5EA8-A6E6-B0238B0011A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B6F9772-C9B9-5BD5-7727-64B5765D824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5922E19-4C1F-64E0-8D3E-A38C64C77A2A}"/>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अकबर के बारे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उसने अपनी क्षेत्रीय विस्तार नीति की शुरुआत मध्य भारत से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पानीपत की पहली लड़ाई अकबर और इब्राहीम लोदी के बीच लड़ी गई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2</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1572 में अकबर ने गुजरात के किस शासक को हराकर इस समृद्ध प्रांत को मुग़ल साम्राज्य में मिला लिया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मुज़फ्फर शाह तृतीय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महमूद शाह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अहमद शाह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सिकंदर लोदी</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शेर शाह सूरी द्वारा किए गए किस सुधार ने भारतीय प्रशासनिक प्रणाली में स्थिरता और दक्षता सुनिश्चित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 राजस्व  प्रणाली का सुधार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सेंट्रल बैंकिंग प्रणाली की स्थापना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फौजदारी कानूनों का निर्माण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विभाजन और प्रशासनिक इकाइयों का पुनर्गठन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शेर शाह सूरी ने किस किले का निर्माण कराया, जिसे उनके साम्राज्य का एक प्रमुख सैन्य केंद्र माना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कुतुब मीनार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 किला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रोहतास किला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आगरा किला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हुमायूं ने किस देश में निर्वासन के दौरान शरण ली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अफगानिस्तान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मक्का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मुग़ल प्रशासन में परगनों के समूह के लिए कौन सा शब्द उपयोग किया जाता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आहार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सूबा</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विषय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सरकार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हल्दीघाटी युद्ध 1576 में, राणा प्रताप और अकबर के बीच लड़ा गया था। इस युद्ध के परिणामस्वरूप, निम्नलिखित में से कौन सा महत्वपूर्ण परिवर्तन हुआ?</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राणा प्रताप ने अकबर के सम्राट होने की स्वीकृति 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 ने राणा प्रताप के साथ संधि की और मेवाड़ को उसके कब्जे में छोड़ दिया।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अपनी हार के बावजूद, राणा प्रताप ने मेवाड़ की स्वतंत्रता बनाए रखी और अपने राज्य की स्थापना माउंट आबू क्षेत्र में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राणा प्रताप ने अकबर से युद्ध बंद करने के बाद अपने साम्राज्य की सीमा बढ़ाई।</a:t>
            </a:r>
          </a:p>
        </p:txBody>
      </p:sp>
      <p:sp>
        <p:nvSpPr>
          <p:cNvPr id="3" name="Rectangle 2">
            <a:extLst>
              <a:ext uri="{FF2B5EF4-FFF2-40B4-BE49-F238E27FC236}">
                <a16:creationId xmlns:a16="http://schemas.microsoft.com/office/drawing/2014/main" id="{63F189F1-F303-85FC-352F-5A0D7FFD2B8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FCF8847-3D11-64B8-716B-A155BFE36C26}"/>
              </a:ext>
            </a:extLst>
          </p:cNvPr>
          <p:cNvSpPr txBox="1"/>
          <p:nvPr/>
        </p:nvSpPr>
        <p:spPr>
          <a:xfrm>
            <a:off x="3471643" y="559229"/>
            <a:ext cx="3010858" cy="8817799"/>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93. Consider the following statements regarding Akbar: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He began his policy of territorial expansion with Central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The First Battle of Panipat was fought between Akbar and Ibrahim Lodi.</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94. In 1572, Akbar defeated which ruler of Gujarat and annexed this prosperous province into the Mughal Empire?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Muzaffar Shah 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Mahmud Shah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Ahmad Shah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Sikandar Lodi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95. Which reform introduced by Sher Shah Suri ensured stability and efficiency in the Indian administrative system?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Land Revenue System Reform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Establishment of Central Banking System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Creation of Criminal Laws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Reorganization of Administrative Units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96. Which fort, built by Sher Shah Suri, is considered a major military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of his empire?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Qutub Minar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Red Fort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Rohtas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Fort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Agra Fort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97. During his exile, where did Humayun take refuge?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Afghanistan              B. Mecca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Persia (Iran)              D. Turkey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98. What was the term used for a group of parganas during the Mughal administration?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Ahar                   B. Suba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Vishyas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Sarkar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99. The Battle of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Haldighati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in 1576 was fought between Rana Pratap and Akbar. As a result of this battle, which of the following significant changes occurred?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Rana Pratap accepted Akbar as the emperor.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Akbar made a treaty with Rana Pratap and left Mewar under his control.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Despite his defeat, Rana Pratap maintained the independence of Mewar and established his kingdom in the Mount Abu region.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After ending the war with Akbar, Rana Pratap expanded the borders of his empire.</a:t>
            </a:r>
          </a:p>
        </p:txBody>
      </p:sp>
    </p:spTree>
    <p:extLst>
      <p:ext uri="{BB962C8B-B14F-4D97-AF65-F5344CB8AC3E}">
        <p14:creationId xmlns:p14="http://schemas.microsoft.com/office/powerpoint/2010/main" val="1913729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ECE55-3A46-29E5-51CE-A8BD0349BAC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FDDFF6B-0F1A-A70E-9BA1-8A180E35288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5C82316-E972-CE8C-EE67-4EAE7569E8E0}"/>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अकबर के शासनकाल में निम्नलिखित में से कौन 'हरम दल' से घनिष्ठ रूप से जुड़ा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अबुल फ़जल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 आंगां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असमत बेगम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मिर्जा हकीम</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अकबर के प्रमुख विद्वान दीन-ए-इलाही के अनुयायी का धर्म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 धर्म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इस्लाम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 धर्म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विभिन्न धर्मों का मिश्रण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अकबर के गुजरात अभियान का क्या महत्व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भारत में मुग़ल प्रभाव का विस्तार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मुग़ल नौसेना की स्थापना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गुजरात को मुग़ल साम्राज्य में शामिल करके अकबर ने अपने साम्राज्य को मजबूत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भारत में अकबर का पहला अभियान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मुग़ल सम्राट ने चित्रित पांडुलिपियों से एल्बमों और व्यक्तिगत चित्रों की ओर कला का ध्यान केंद्रित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जहाँगीर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 शाह सूरी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शाहजहाँ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युद्धों को सही कालक्रम में व्यवस्थित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चौसा की लड़ाई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चंदावर की लड़ाई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खानवा की लड़ाई</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कोडों का उपयोग करके सही उत्तर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2 - 1 –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3 - 1 - 2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2 - 3 - 1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1 - 3 - 2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तैमूर के भारत पर आक्रमण के दौरान मध्यकालीन काल में गुजरात का गवर्नर कौन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महमूद बेगड़ा</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अहमद शाह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अलाउद्दीन खिलजी</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जफर खान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“आइन-ए-दहसाला”," एक नई भूमि राजस्व प्रणाली, किस मुग़ल सम्राट द्वारा प्रस्तुत की गई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बाबर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जहाँगीर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शाहजहाँ</a:t>
            </a:r>
          </a:p>
        </p:txBody>
      </p:sp>
      <p:sp>
        <p:nvSpPr>
          <p:cNvPr id="3" name="Rectangle 2">
            <a:extLst>
              <a:ext uri="{FF2B5EF4-FFF2-40B4-BE49-F238E27FC236}">
                <a16:creationId xmlns:a16="http://schemas.microsoft.com/office/drawing/2014/main" id="{E53F63AC-7496-51B6-910B-938B89ED666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91F715A-1EEF-146A-66A2-2D63A0328EC8}"/>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100. Who among the following was closely associated with the 'Haram Dal' during the reign of Akbar?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Abul Fazl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Maham Anga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Asmat Begum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Mirza Hakim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101. What was the religion of the followers of Akbar's major scholar, Din-e-Ilahi?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Hinduism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Islam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Jainism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 blend of multiple religions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102. What was the significance of Akbar's Gujarat campaign?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Expansion of Mughal influence in South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Establishment of the Mughal navy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Akbar strengthened his empire by incorporating Gujarat into the Mughal Empire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Akbar's first campaign in South India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103. Which Mughal Emperor shifted the artistic focus from illustrated manuscripts to albums and individual portraits?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Jahangir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Sher Shah Suri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Humayun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Shah Jahan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104. Arrange the following battles in the correct chronological order: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1. 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Chausa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2. 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Chandawar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Khanwa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codes given below: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2 - 1 –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3 - 1 - 2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2 - 3 - 1</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D. 1 - 3 - 2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105. Who was the governor of Gujarat at the time of Timur’s invasion of India during the medieval period?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Mahmud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Begarha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Ahmad Shah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Alauddin Khalji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Zafar Khan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106. "Ain-</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Nuazdehsala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a new land revenue system, was introduced by which Mughal Emperor?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Akbar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Babur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Jehangir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Shahjahan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487214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5D35E-3E8F-9693-CC80-EEEA8FF1786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BAA13A2-04B7-7D58-1B5C-5711BDDDB59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D2A9EAE-D371-6ABE-55F8-B9ED21BC0CE2}"/>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शाहजहाँ के आदेश पर "पदशाहनामा" किसने लिखा?</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अबुल फजल इब्न मुबारक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खाफ़ी ख़ान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कासिम फिरिस्ता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अब्दुल हमीद लाहोरी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मुग़ल सम्राट को 'स्थापत्य का राजकुमार'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Prince of Builders)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कहा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औरंगजेब</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बाबर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शाहजहाँ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मिर्ज़ा मुहम्मद हैदर दुग्लात द्वारा लिखी गई कौन सी फ़ारसी ऐतिहासिक काव्यकृति बाबर और हुमायूँ के शासनकाल पर एक महत्वपूर्ण स्रोत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तारीख-ए-फरिश्ता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तारीख-ए-राशिदी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मुन्तख़ब-उत-तवारीख़</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ताबक़ात-ए-अकबरी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मुग़ल सम्राट की आत्मकथा को विश्व साहित्य में सबसे रोचक कृतियों में से एक माना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जहाँगीर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बाबर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पुस्तक बरनी ने  पुस्तक बाजार (बुक-मार्केट) को ध्यान में रखते हुए रचित 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फतावा-ए-जाहंदरी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तारीख-ए-बरमाका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शाहना-ए-मंडी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तारीख-ए-फिरोजशाही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प्रसिद्ध संस्कृत नाटक "अभिज्ञानशाकुंतलम" के लेखक कौन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कालिदास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विशाखदत्त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भावभूति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कौटिल्य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चार मानव कंकालों वाली एक क़ब्र किस स्थल से प्राप्त हुई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सराय नाहर राय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महदाहा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लेखहिया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चौपानी मांडो</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पुरातात्विक स्थल से एक मानव कंकाल के साथ कुत्ते को दफनाने का प्रमाण मिला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कोलडिहवा</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बुर्जहोम</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चिरांद</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लेखाहिया</a:t>
            </a:r>
          </a:p>
        </p:txBody>
      </p:sp>
      <p:sp>
        <p:nvSpPr>
          <p:cNvPr id="3" name="Rectangle 2">
            <a:extLst>
              <a:ext uri="{FF2B5EF4-FFF2-40B4-BE49-F238E27FC236}">
                <a16:creationId xmlns:a16="http://schemas.microsoft.com/office/drawing/2014/main" id="{E6E183F2-ABC2-9937-53E6-4C180542FAE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B93CC3D-CBAC-5F34-0CFF-3E24C4ECA0A9}"/>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107. Who wrote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Padshahnama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under the orders of Shah Jahan?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Abul Fazl ibn Mubarak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Khafi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Khan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Muhammad Qasim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Firishta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Abdul Hamid Lahori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108. Which of the following Mughal rulers was known as the ‘Prince of Builders’?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Akbar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Aurangzeb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Babur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Shah Jahan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109. Which Persian historical work by Mirza Muhammad Haidar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Dughlat</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serves as a valuable source on the reigns of Babur and Humayun?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Tarikh-</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Firishta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Tarikh-</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-Rashidi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Muntakhab-ut-Tawarikh</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Tabaqat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-Akbari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110. Which Mughal emperor’s autobiography is considered one of the most enthralling works in world literature?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Jahangir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Akbar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Humayun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Babur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111. Which of the following books did Barani compose keeping in mind the book-market?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Fatawa-i-Jahandari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Tarikh-</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Baramaka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Shahna-</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-Mandi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Tarikh-</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Firuzshahi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112. Who wrote the famous Sanskrit drama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Abhigyanasakuntalam</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Kalidasa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Vishakhadatta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Bhavabhuti                (D) Kautilya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113. At which site were four human skeletons found in a single grave?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Sarai Nahar Rai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Mahadaha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Lekhahia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Chopani Mando</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114. Which one of the following archaeological sites has yielded evidence of a dog buried alongside a human skeleton?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Koldihwa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Burzahom</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Chirand</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Lekhahia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805565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C1BCA-240C-9677-27D8-35DC639558B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CC9F0AB-7E42-F589-E856-A1A737FE2B6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3FBE67F-9CC4-C5DF-E73E-6A07C3A91AF3}"/>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बौद्ध ग्रंथ "मिलिंदपन्हो" मूल रूप से किस भाषा में लिखा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संस्कृत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 प्रथा का पहला प्रमाण किस काल में मिलता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मौर्य काल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वैदिक काल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पुष्यभूति काल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गुप्त काल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खजुराहो के मंदिर किस धर्म से संबंधित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हिन्दू धर्म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बौद्ध धर्म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हिन्दू एवं जैन धर्म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जैन धर्म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खजुराहो का मातंगेश्वर मंदिर किस देवता को समर्पित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विष्णु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ब्रह्मा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गणेश</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एलीफेंटा की प्रसिद्ध गुफाएं किस देवता से संबंधित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विष्णु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बुद्ध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ब्रह्मा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एलोरा में गुफाएं और शैलकृत मंदिर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बौद्धों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बौद्धों और जैनों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हिंदुओं और जैनों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हिंदुओं, बौद्धों और जैनों के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एलोरा स्थित कैलाशनाथ मंदिर का निर्माण किस राष्ट्रकूट शासक ने करवाया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गोविंद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अजंता की चित्रकला को किस राजवंश का संरक्षण प्राप्त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पल्लव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वाकाटक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गंग</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CD55E69B-1B1C-F858-B70B-E081E96936F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3E4070C-1D35-83ED-1A47-24436ED620BB}"/>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115. In which language was the Buddhist text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Milindapanho</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originally written?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Sanskrit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Pali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Prakrit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116. The first evidence of "Sati" appears during which period?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Maurya Period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Later Vedic Period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Pushyabhuti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Period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Gupta Period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117. Which religion are the temples of Khajuraho associated with?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Hinduism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Buddhism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Hinduism and Jainism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Only Jainism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118.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Matangeshwar</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temple of Khajuraho is dedicated to which god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Vishnu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Shiva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Brahma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Ganesha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119. The famous caves of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Elephanta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are related to which god?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Vishnu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Buddha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Shiva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Brahma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120. The caves and rock-cut temples at Ellora are associated with—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Buddhists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Buddhists and Jains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Hindus and Jains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Hindus, Buddhists, and Jains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121. Which Rashtrakuta ruler commissioned the construction of the Kailashnath Temple at Ellora?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Govinda 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Krishna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Krishna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Krishna III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122. Which dynasty patronized the art of Ajanta?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Chalukya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Pallava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Vakataka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Gang</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339438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C695C-0916-D8DA-3DF0-E46170297E1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D65E744-B175-CB5F-6E82-CAB4E94C9AD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E50A15A-DC5C-7823-0629-CBA283B7BEEB}"/>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महाबलीपुरम का सप्तरथ मंदिर बनवाया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महेन्द्र वर्मन द्वारा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नरसिंह वर्मन द्वारा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परमेश्वर वर्मन द्वारा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नन्दि वर्मन द्वारा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सुमेलित करें तथा सही उत्तर चुनिए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स्थान)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स्मारक)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एलोरा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स्तूप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श्रवणबेलगोला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मूर्ति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खजुराहो	      3. मंदिर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गुफा</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2 - 4 - 3 - 1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4 - 2 - 3 - 1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4 - 3 - 2 - 1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1 - 4 - 2 - 3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निम्नांकित युग्मों में किसका सुमेल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एलोरा की गुफाएं – शक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मीनाक्षी मंदिर – पल्लव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खजुराहो मंदिर – चंदेल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महाबलीपुरम् के मंदिर – राष्ट्रकूट</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प्राचीन नगर तक्षशिला निम्नलिखित में से किन नदियों के बीच स्थित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 तथा झेलम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झेलम तथा चेनाब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चेनाब तथा रावी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रावी तथा ब्यास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सांस्कृतिक इतिहास के संदर्भ में 'पंचायतन' शब्द किसे निर्दिष्ट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ग्राम के ज्येष्ठ-जनों की सभा</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धार्मिक संप्रदाय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मंदिर रचना-शैली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प्रशासनिक अधिकारी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चोलों का राज्य किस क्षेत्र में फैला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विजयनगर क्षेत्र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मालाबार तट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होयसल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कोरोमंडल तट, दक्कन के कुछ भाग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चोल काल किसके लिए प्रसिद्ध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ग्राम पंचायत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राष्ट्रकूट राजवंश के साथ युद्ध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श्रीलंका के साथ व्यापार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तमिल संस्कृति की उन्नति</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902765C5-3453-9299-8903-99F7425D48E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A6030A1-9316-EDD6-062A-6D9084404F35}"/>
              </a:ext>
            </a:extLst>
          </p:cNvPr>
          <p:cNvSpPr txBox="1"/>
          <p:nvPr/>
        </p:nvSpPr>
        <p:spPr>
          <a:xfrm>
            <a:off x="3471643" y="559229"/>
            <a:ext cx="3010858" cy="8494633"/>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123. Mahabalipuram's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Saptaratha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Temple was built by—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Mahendra Varman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Narasimha Varman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Parameshwara Varman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Nandi Varman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124. Match List-I with List-II and choose the correct answer:</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List-I (Place)          List-II (Monument</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Ellora                             1. Stupa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Shravanabelagola        2. Statue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Khajuraho                    3. Temple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Sanchi                           4. Caves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2 - 4 - 3 - 1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4 - 2 - 3 - 1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4 - 3 - 2 - 1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1 - 4 - 2 - 3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125. Which of the following pairs is correctly matched?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Ellora Caves – Shaka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Meenakshi Temple – Pallava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Khajuraho Temple – Chandela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Temples of Mahabalipuram – Rashtrakuta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126. The ancient city of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Takshila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was located between which of the following rivers?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Sindhu and Jhelum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Jhelum and Chenab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Chenab and Ravi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Ravi and Beas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127. In the context of India's cultural history, what does the term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Panchayatan</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refer to?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The assembly of village elders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Religious sect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Temple architectural style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Administrative officers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128. Where did the Chola kingdom spread?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Vijayanagar region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Malabar coast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Hoysala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Coromandel coast, parts of Deccan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129. What was the Chola period famous for?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Village Panchayat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Wars with the Rashtrakuta dynasty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Trade with Sri Lanka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Advancement of Tamil culture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250314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0D7FF-18B7-1B47-A2D3-854CFA8F842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0874A30-F63C-A0D1-00BA-617B67A6057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65BA072-DEF4-A466-18D2-8800C7958DA2}"/>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नटराज की प्रसिद्ध कांस्य मूर्ति किस कला का उदाहरण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 कला का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गांधार कला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गुप्त कला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मौर्य कला का</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किसके शासनकाल में चीन में 72 व्यापारी भेजे गए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कुलोत्तुंग-1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राजेन्द्र-1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राजराज-1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राजाधिराज-1</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चोल राजाओं में किसने सीलोन (श्रीलंका) पर विजय प्राप्त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आदित्य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राजराज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राजेन्द्र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विजयालय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प्राचीन संस्कृत ग्रंथों में प्रयुक्त 'यवनप्रिय' शब्द किस वस्तु का द्योतक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प्रकार के उत्कृष्ट भारतीय मलमल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हाथी दांत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नृत्य के लिए यवन राजसभा में भेजी जाने वाली नर्तकियों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 मिर्च का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शैव संतों द्वारा रचित भजनों और गीतों के जिस संकलन को 'पाँचवाँ वेद' माना जाता है, वह कौन-सा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तोल्कापियम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शिल्पादिकारम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मणिमेकलै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तिरुमुराय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सूची-1 के पदों को सूची-2 के साथ सुमेलित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ग्रंथ)	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विषयवस्तु)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तिरुक्कुरल	   1. प्रेम कथा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तोल्काप्पियम	   2. दर्शन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शिल्पादिकारम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वणिक कथा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मणिमेकलै	   4. व्याकरण </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B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      2       4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      3       4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4      2       3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2      4       1      3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संगम युग में 'उरैयूर' किसलिए विख्यात था?</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मसालों के व्यापार का महत्वपूर्ण केंद्र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कपास के व्यापार का महत्वपूर्ण केंद्र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विदेशी व्यापार का महत्वपूर्ण व्यापारिक केंद्र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आंतरिक व्यापार का महत्वपूर्ण केंद्र </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5B8E1998-C491-5E44-E287-E300A1191BBA}"/>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CC9BE0D-578F-F60D-664C-51E21A1C34C6}"/>
              </a:ext>
            </a:extLst>
          </p:cNvPr>
          <p:cNvSpPr txBox="1"/>
          <p:nvPr/>
        </p:nvSpPr>
        <p:spPr>
          <a:xfrm>
            <a:off x="3471643" y="559229"/>
            <a:ext cx="3010858" cy="8817799"/>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130. The famous bronze statue of Nataraja is an example of which art?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Chola art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Gandhara art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Gupta art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Maurya art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131. During whose reign were 72 merchants sent to China?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Kulottunga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Rajendra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Rajaraja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Rajadhiraja 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132. Which of the Chola kings conquered Ceylon (Sri Lanka)?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Aditya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Rajaraja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Rajendra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Vijayalaya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133. In ancient Sanskrit texts, the term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Yavanapriya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referred to which item?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 type of fine Indian muslin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Ivory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Dancers sent to the Yavana royal court for dance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Black pepper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134. Which compilation of hymns and songs composed by Shaiva saints is considered the 'Fifth Veda'?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Tolkappiyam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Shilpadikaram</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Manimekalai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Tirumurai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135. Match the items in List-I with the items in List-II: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List-I (Books)                List-II (Subject Matter)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Thirukkural</a:t>
            </a:r>
            <a:r>
              <a:rPr lang="en-GB" sz="1050" dirty="0">
                <a:latin typeface="Adobe Devanagari" panose="02040503050201020203" pitchFamily="18" charset="0"/>
                <a:ea typeface="Nirmala UI" panose="020B0502040204020203" pitchFamily="34" charset="0"/>
                <a:cs typeface="Adobe Devanagari" panose="02040503050201020203" pitchFamily="18" charset="0"/>
              </a:rPr>
              <a:t>                  1. Love story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Tolkappiyam                 2. Philosophy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Shilpadikaram</a:t>
            </a:r>
            <a:r>
              <a:rPr lang="en-GB" sz="1050" dirty="0">
                <a:latin typeface="Adobe Devanagari" panose="02040503050201020203" pitchFamily="18" charset="0"/>
                <a:ea typeface="Nirmala UI" panose="020B0502040204020203" pitchFamily="34" charset="0"/>
                <a:cs typeface="Adobe Devanagari" panose="02040503050201020203" pitchFamily="18" charset="0"/>
              </a:rPr>
              <a:t>               3. Merchant story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Manimekalai                 4. Grammar</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A-1, B-2, C-4, D-3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A-2, B-3, C-4, D-1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A-4, B-2, C-3, D-1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A-2, B-4, C-1, D-3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136. In the Sangam period, what was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Uraiyur</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famous for?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Important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for spice trade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Important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for cotton trade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Important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for foreign trade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Important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for internal trade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259187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ED2B0-A1FE-D91B-1BC4-D9465D48554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280E745-BACA-0ADB-0741-322344411C0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80EBA8B-CF65-34E3-0A23-7D5D71E813AE}"/>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चिंराद, चेचर, ताराडीह एवं सेनुआर जो ताम्रपाषाण युग से संबंधित है, क्रमशः किस जिले से संबंधित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वैशाली, भागलपुर, गया, रोहतास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सारण, वैशाली, नालंदा, रोहतास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नालंदा, भागलपुर, पटना, गया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सारण, वैशाली, गया, रोहतास</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मगध, जिसे ऋग्वेद में कीकट प्रदेश कहा गया है, को वराह पुराण में अपवित्र प्रदेश कहा गया है। बतलाइए कि मगध की चर्चा सर्वप्रथम किसमें मिलती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ऋग्वेद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यर्जुवेद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अर्थवेद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सामवेद</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भगवती सूत्र (जैन ग्रंथ) एवं अंगुत्तर निकाय (बौद्ध ग्रंथ) में 16 महाजनपदों की चर्चा है। तात्कालीन समय में बिहार में कितने महाजनपद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4                      B.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5                      D.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अंग प्रदेश, जिसे ह्वेनसांग चेनन्पो कहता था, कि राजधानी चंपा का नामकरण हुआ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नदी के नाम पर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शहर के नाम 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लड़ाके जनजातियों के नाम 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विश्व के सर्वप्रथम गणराज्य के रूप में प्रसिद्ध लिच्छवी गणराज्य के लिए किसने राजशब्दोपजीवी शब्द का प्रयोग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कौटिल्य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मेगास्थनीज</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आर्यभट्ट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महात्मा बुद्ध</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प्रसिद्ध नर्तकी आम्रपाली, जिसका संबंध बिम्बिसार से था, को किस राज्य का नगर-बधु घोषित किया गया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मिथिला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मगध</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महात्मा बुद्ध से निकटता से संबंधित तपुस्स एवं मल्लिक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उनके प्रथम 2 शिष्य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उनके प्रथम 2 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उनके प्रथम 2 सेवक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उनके प्रथम 2 उपदेशक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सर एबिन अर्नाल्ड ने अपनी अपनी पुस्तक द लाइट ऑफ एशिया में किसे द लाइट ऑफ एशिया कहा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महात्मा महावीर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महात्मा बुद्ध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कौटिल्य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अशोक महान</a:t>
            </a:r>
          </a:p>
        </p:txBody>
      </p:sp>
      <p:sp>
        <p:nvSpPr>
          <p:cNvPr id="3" name="Rectangle 2">
            <a:extLst>
              <a:ext uri="{FF2B5EF4-FFF2-40B4-BE49-F238E27FC236}">
                <a16:creationId xmlns:a16="http://schemas.microsoft.com/office/drawing/2014/main" id="{F3C4A931-AE14-6AAC-B242-AE9ABC4E4D5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0DD5610A-3AD6-2DF1-4C7C-7BACACFDB4E2}"/>
              </a:ext>
            </a:extLst>
          </p:cNvPr>
          <p:cNvSpPr txBox="1"/>
          <p:nvPr/>
        </p:nvSpPr>
        <p:spPr>
          <a:xfrm>
            <a:off x="3471643" y="559229"/>
            <a:ext cx="3010858" cy="8817799"/>
          </a:xfrm>
          <a:prstGeom prst="rect">
            <a:avLst/>
          </a:prstGeom>
          <a:noFill/>
        </p:spPr>
        <p:txBody>
          <a:bodyPr wrap="square">
            <a:spAutoFit/>
          </a:bodyPr>
          <a:lstStyle/>
          <a:p>
            <a:r>
              <a:rPr lang="en-IN" sz="1050" b="1" dirty="0">
                <a:latin typeface="Adobe Devanagari" panose="02040503050201020203" pitchFamily="18" charset="0"/>
                <a:cs typeface="Adobe Devanagari" panose="02040503050201020203" pitchFamily="18" charset="0"/>
              </a:rPr>
              <a:t>137. </a:t>
            </a:r>
            <a:r>
              <a:rPr lang="en-IN" sz="1050" b="1" dirty="0" err="1">
                <a:latin typeface="Adobe Devanagari" panose="02040503050201020203" pitchFamily="18" charset="0"/>
                <a:cs typeface="Adobe Devanagari" panose="02040503050201020203" pitchFamily="18" charset="0"/>
              </a:rPr>
              <a:t>Chirad</a:t>
            </a:r>
            <a:r>
              <a:rPr lang="en-IN" sz="1050" b="1" dirty="0">
                <a:latin typeface="Adobe Devanagari" panose="02040503050201020203" pitchFamily="18" charset="0"/>
                <a:cs typeface="Adobe Devanagari" panose="02040503050201020203" pitchFamily="18" charset="0"/>
              </a:rPr>
              <a:t>, </a:t>
            </a:r>
            <a:r>
              <a:rPr lang="en-IN" sz="1050" b="1" dirty="0" err="1">
                <a:latin typeface="Adobe Devanagari" panose="02040503050201020203" pitchFamily="18" charset="0"/>
                <a:cs typeface="Adobe Devanagari" panose="02040503050201020203" pitchFamily="18" charset="0"/>
              </a:rPr>
              <a:t>Chechar</a:t>
            </a:r>
            <a:r>
              <a:rPr lang="en-IN" sz="1050" b="1" dirty="0">
                <a:latin typeface="Adobe Devanagari" panose="02040503050201020203" pitchFamily="18" charset="0"/>
                <a:cs typeface="Adobe Devanagari" panose="02040503050201020203" pitchFamily="18" charset="0"/>
              </a:rPr>
              <a:t>, </a:t>
            </a:r>
            <a:r>
              <a:rPr lang="en-IN" sz="1050" b="1" dirty="0" err="1">
                <a:latin typeface="Adobe Devanagari" panose="02040503050201020203" pitchFamily="18" charset="0"/>
                <a:cs typeface="Adobe Devanagari" panose="02040503050201020203" pitchFamily="18" charset="0"/>
              </a:rPr>
              <a:t>Taradih</a:t>
            </a:r>
            <a:r>
              <a:rPr lang="en-IN" sz="1050" b="1" dirty="0">
                <a:latin typeface="Adobe Devanagari" panose="02040503050201020203" pitchFamily="18" charset="0"/>
                <a:cs typeface="Adobe Devanagari" panose="02040503050201020203" pitchFamily="18" charset="0"/>
              </a:rPr>
              <a:t>, and </a:t>
            </a:r>
            <a:r>
              <a:rPr lang="en-IN" sz="1050" b="1" dirty="0" err="1">
                <a:latin typeface="Adobe Devanagari" panose="02040503050201020203" pitchFamily="18" charset="0"/>
                <a:cs typeface="Adobe Devanagari" panose="02040503050201020203" pitchFamily="18" charset="0"/>
              </a:rPr>
              <a:t>Senwar</a:t>
            </a:r>
            <a:r>
              <a:rPr lang="en-IN" sz="1050" b="1" dirty="0">
                <a:latin typeface="Adobe Devanagari" panose="02040503050201020203" pitchFamily="18" charset="0"/>
                <a:cs typeface="Adobe Devanagari" panose="02040503050201020203" pitchFamily="18" charset="0"/>
              </a:rPr>
              <a:t>, which are related to the Copper Age, are respectively associated with which districts?</a:t>
            </a:r>
            <a:br>
              <a:rPr lang="en-IN" sz="1050" dirty="0">
                <a:latin typeface="Adobe Devanagari" panose="02040503050201020203" pitchFamily="18" charset="0"/>
                <a:cs typeface="Adobe Devanagari" panose="02040503050201020203" pitchFamily="18" charset="0"/>
              </a:rPr>
            </a:br>
            <a:r>
              <a:rPr lang="en-IN" sz="1050" dirty="0">
                <a:latin typeface="Adobe Devanagari" panose="02040503050201020203" pitchFamily="18" charset="0"/>
                <a:cs typeface="Adobe Devanagari" panose="02040503050201020203" pitchFamily="18" charset="0"/>
              </a:rPr>
              <a:t>A. Vaishali, Bhagalpur, Gaya, </a:t>
            </a:r>
            <a:r>
              <a:rPr lang="en-IN" sz="1050" dirty="0" err="1">
                <a:latin typeface="Adobe Devanagari" panose="02040503050201020203" pitchFamily="18" charset="0"/>
                <a:cs typeface="Adobe Devanagari" panose="02040503050201020203" pitchFamily="18" charset="0"/>
              </a:rPr>
              <a:t>Rohtas</a:t>
            </a:r>
            <a:br>
              <a:rPr lang="en-IN" sz="1050" dirty="0">
                <a:latin typeface="Adobe Devanagari" panose="02040503050201020203" pitchFamily="18" charset="0"/>
                <a:cs typeface="Adobe Devanagari" panose="02040503050201020203" pitchFamily="18" charset="0"/>
              </a:rPr>
            </a:br>
            <a:r>
              <a:rPr lang="en-IN" sz="1050" dirty="0">
                <a:latin typeface="Adobe Devanagari" panose="02040503050201020203" pitchFamily="18" charset="0"/>
                <a:cs typeface="Adobe Devanagari" panose="02040503050201020203" pitchFamily="18" charset="0"/>
              </a:rPr>
              <a:t>B. Saran, Vaishali, Nalanda, </a:t>
            </a:r>
            <a:r>
              <a:rPr lang="en-IN" sz="1050" dirty="0" err="1">
                <a:latin typeface="Adobe Devanagari" panose="02040503050201020203" pitchFamily="18" charset="0"/>
                <a:cs typeface="Adobe Devanagari" panose="02040503050201020203" pitchFamily="18" charset="0"/>
              </a:rPr>
              <a:t>Rohtas</a:t>
            </a:r>
            <a:br>
              <a:rPr lang="en-IN" sz="1050" dirty="0">
                <a:latin typeface="Adobe Devanagari" panose="02040503050201020203" pitchFamily="18" charset="0"/>
                <a:cs typeface="Adobe Devanagari" panose="02040503050201020203" pitchFamily="18" charset="0"/>
              </a:rPr>
            </a:br>
            <a:r>
              <a:rPr lang="en-IN" sz="1050" dirty="0">
                <a:latin typeface="Adobe Devanagari" panose="02040503050201020203" pitchFamily="18" charset="0"/>
                <a:cs typeface="Adobe Devanagari" panose="02040503050201020203" pitchFamily="18" charset="0"/>
              </a:rPr>
              <a:t>C. Nalanda, Bhagalpur, Patna, Gaya</a:t>
            </a:r>
            <a:br>
              <a:rPr lang="en-IN" sz="1050" dirty="0">
                <a:latin typeface="Adobe Devanagari" panose="02040503050201020203" pitchFamily="18" charset="0"/>
                <a:cs typeface="Adobe Devanagari" panose="02040503050201020203" pitchFamily="18" charset="0"/>
              </a:rPr>
            </a:br>
            <a:r>
              <a:rPr lang="en-IN" sz="1050" dirty="0">
                <a:latin typeface="Adobe Devanagari" panose="02040503050201020203" pitchFamily="18" charset="0"/>
                <a:cs typeface="Adobe Devanagari" panose="02040503050201020203" pitchFamily="18" charset="0"/>
              </a:rPr>
              <a:t>D. Saran, Vaishali, Gaya, </a:t>
            </a:r>
            <a:r>
              <a:rPr lang="en-IN" sz="1050" dirty="0" err="1">
                <a:latin typeface="Adobe Devanagari" panose="02040503050201020203" pitchFamily="18" charset="0"/>
                <a:cs typeface="Adobe Devanagari" panose="02040503050201020203" pitchFamily="18" charset="0"/>
              </a:rPr>
              <a:t>Rohtas</a:t>
            </a:r>
            <a:endParaRPr lang="en-IN" sz="1050" dirty="0">
              <a:latin typeface="Adobe Devanagari" panose="02040503050201020203" pitchFamily="18" charset="0"/>
              <a:cs typeface="Adobe Devanagari" panose="02040503050201020203" pitchFamily="18" charset="0"/>
            </a:endParaRP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138. Magadh, which is referred to as the Kikata region in the Rigveda, is called an impure region in the Varah Purana. Tell me, where is the first mention of Magadh found?</a:t>
            </a:r>
          </a:p>
          <a:p>
            <a:r>
              <a:rPr lang="en-GB" sz="1050" dirty="0">
                <a:latin typeface="Adobe Devanagari" panose="02040503050201020203" pitchFamily="18" charset="0"/>
                <a:cs typeface="Adobe Devanagari" panose="02040503050201020203" pitchFamily="18" charset="0"/>
              </a:rPr>
              <a:t>A. Rigveda                   B. Yajurveda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Atharvaveda          D. Samaveda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cs typeface="Adobe Devanagari" panose="02040503050201020203" pitchFamily="18" charset="0"/>
              </a:rPr>
              <a:t>139. The Bhagwati Sutra (Jain text) and </a:t>
            </a:r>
            <a:r>
              <a:rPr lang="en-IN" sz="1050" b="1" dirty="0" err="1">
                <a:latin typeface="Adobe Devanagari" panose="02040503050201020203" pitchFamily="18" charset="0"/>
                <a:cs typeface="Adobe Devanagari" panose="02040503050201020203" pitchFamily="18" charset="0"/>
              </a:rPr>
              <a:t>Anguttara</a:t>
            </a:r>
            <a:r>
              <a:rPr lang="en-IN" sz="1050" b="1" dirty="0">
                <a:latin typeface="Adobe Devanagari" panose="02040503050201020203" pitchFamily="18" charset="0"/>
                <a:cs typeface="Adobe Devanagari" panose="02040503050201020203" pitchFamily="18" charset="0"/>
              </a:rPr>
              <a:t> Nikaya (Buddhist text) mention the 16 </a:t>
            </a:r>
            <a:r>
              <a:rPr lang="en-IN" sz="1050" b="1" dirty="0" err="1">
                <a:latin typeface="Adobe Devanagari" panose="02040503050201020203" pitchFamily="18" charset="0"/>
                <a:cs typeface="Adobe Devanagari" panose="02040503050201020203" pitchFamily="18" charset="0"/>
              </a:rPr>
              <a:t>Mahajanapadas</a:t>
            </a:r>
            <a:r>
              <a:rPr lang="en-IN" sz="1050" b="1" dirty="0">
                <a:latin typeface="Adobe Devanagari" panose="02040503050201020203" pitchFamily="18" charset="0"/>
                <a:cs typeface="Adobe Devanagari" panose="02040503050201020203" pitchFamily="18" charset="0"/>
              </a:rPr>
              <a:t>. How many </a:t>
            </a:r>
            <a:r>
              <a:rPr lang="en-IN" sz="1050" b="1" dirty="0" err="1">
                <a:latin typeface="Adobe Devanagari" panose="02040503050201020203" pitchFamily="18" charset="0"/>
                <a:cs typeface="Adobe Devanagari" panose="02040503050201020203" pitchFamily="18" charset="0"/>
              </a:rPr>
              <a:t>Mahajanapadas</a:t>
            </a:r>
            <a:r>
              <a:rPr lang="en-IN" sz="1050" b="1" dirty="0">
                <a:latin typeface="Adobe Devanagari" panose="02040503050201020203" pitchFamily="18" charset="0"/>
                <a:cs typeface="Adobe Devanagari" panose="02040503050201020203" pitchFamily="18" charset="0"/>
              </a:rPr>
              <a:t> were there in Bihar during that time?</a:t>
            </a:r>
          </a:p>
          <a:p>
            <a:r>
              <a:rPr lang="en-IN" sz="1050" dirty="0">
                <a:latin typeface="Adobe Devanagari" panose="02040503050201020203" pitchFamily="18" charset="0"/>
                <a:cs typeface="Adobe Devanagari" panose="02040503050201020203" pitchFamily="18" charset="0"/>
              </a:rPr>
              <a:t>A. 4                       B. 3</a:t>
            </a:r>
            <a:br>
              <a:rPr lang="en-IN" sz="1050" dirty="0">
                <a:latin typeface="Adobe Devanagari" panose="02040503050201020203" pitchFamily="18" charset="0"/>
                <a:cs typeface="Adobe Devanagari" panose="02040503050201020203" pitchFamily="18" charset="0"/>
              </a:rPr>
            </a:br>
            <a:r>
              <a:rPr lang="en-IN" sz="1050" dirty="0">
                <a:latin typeface="Adobe Devanagari" panose="02040503050201020203" pitchFamily="18" charset="0"/>
                <a:cs typeface="Adobe Devanagari" panose="02040503050201020203" pitchFamily="18" charset="0"/>
              </a:rPr>
              <a:t>C. 5                       D.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140. Ang Pradesh, which was referred to as </a:t>
            </a:r>
            <a:r>
              <a:rPr lang="en-GB" sz="1050" b="1" dirty="0" err="1">
                <a:latin typeface="Adobe Devanagari" panose="02040503050201020203" pitchFamily="18" charset="0"/>
                <a:cs typeface="Adobe Devanagari" panose="02040503050201020203" pitchFamily="18" charset="0"/>
              </a:rPr>
              <a:t>Chenanpo</a:t>
            </a:r>
            <a:r>
              <a:rPr lang="en-GB" sz="1050" b="1" dirty="0">
                <a:latin typeface="Adobe Devanagari" panose="02040503050201020203" pitchFamily="18" charset="0"/>
                <a:cs typeface="Adobe Devanagari" panose="02040503050201020203" pitchFamily="18" charset="0"/>
              </a:rPr>
              <a:t> by Xuanzang, and its capital Champa was named after:</a:t>
            </a:r>
          </a:p>
          <a:p>
            <a:r>
              <a:rPr lang="en-GB" sz="1050" dirty="0">
                <a:latin typeface="Adobe Devanagari" panose="02040503050201020203" pitchFamily="18" charset="0"/>
                <a:cs typeface="Adobe Devanagari" panose="02040503050201020203" pitchFamily="18" charset="0"/>
              </a:rPr>
              <a:t>A. The name of the river</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B. The name of the city</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The name of the warrior tribes</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D. None of these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141. The term "</a:t>
            </a:r>
            <a:r>
              <a:rPr lang="en-GB" sz="1050" b="1" dirty="0" err="1">
                <a:latin typeface="Adobe Devanagari" panose="02040503050201020203" pitchFamily="18" charset="0"/>
                <a:cs typeface="Adobe Devanagari" panose="02040503050201020203" pitchFamily="18" charset="0"/>
              </a:rPr>
              <a:t>Rajashabdopajeevi</a:t>
            </a:r>
            <a:r>
              <a:rPr lang="en-GB" sz="1050" b="1" dirty="0">
                <a:latin typeface="Adobe Devanagari" panose="02040503050201020203" pitchFamily="18" charset="0"/>
                <a:cs typeface="Adobe Devanagari" panose="02040503050201020203" pitchFamily="18" charset="0"/>
              </a:rPr>
              <a:t>" (one who earns his livelihood from the kingship) was used for the </a:t>
            </a:r>
            <a:r>
              <a:rPr lang="en-GB" sz="1050" b="1" dirty="0" err="1">
                <a:latin typeface="Adobe Devanagari" panose="02040503050201020203" pitchFamily="18" charset="0"/>
                <a:cs typeface="Adobe Devanagari" panose="02040503050201020203" pitchFamily="18" charset="0"/>
              </a:rPr>
              <a:t>Lichchhavi</a:t>
            </a:r>
            <a:r>
              <a:rPr lang="en-GB" sz="1050" b="1" dirty="0">
                <a:latin typeface="Adobe Devanagari" panose="02040503050201020203" pitchFamily="18" charset="0"/>
                <a:cs typeface="Adobe Devanagari" panose="02040503050201020203" pitchFamily="18" charset="0"/>
              </a:rPr>
              <a:t> Republic, the world's first republic, by:</a:t>
            </a:r>
          </a:p>
          <a:p>
            <a:r>
              <a:rPr lang="en-GB" sz="1050" dirty="0">
                <a:latin typeface="Adobe Devanagari" panose="02040503050201020203" pitchFamily="18" charset="0"/>
                <a:cs typeface="Adobe Devanagari" panose="02040503050201020203" pitchFamily="18" charset="0"/>
              </a:rPr>
              <a:t>A. Kautilya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B. </a:t>
            </a:r>
            <a:r>
              <a:rPr lang="en-GB" sz="1050" dirty="0" err="1">
                <a:latin typeface="Adobe Devanagari" panose="02040503050201020203" pitchFamily="18" charset="0"/>
                <a:cs typeface="Adobe Devanagari" panose="02040503050201020203" pitchFamily="18" charset="0"/>
              </a:rPr>
              <a:t>Megasthenes</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Aryabhata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D. Mahatma Buddha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142. The famous dancer Amrapali, who was associated with </a:t>
            </a:r>
            <a:r>
              <a:rPr lang="en-GB" sz="1050" b="1" dirty="0" err="1">
                <a:latin typeface="Adobe Devanagari" panose="02040503050201020203" pitchFamily="18" charset="0"/>
                <a:cs typeface="Adobe Devanagari" panose="02040503050201020203" pitchFamily="18" charset="0"/>
              </a:rPr>
              <a:t>Bimbisara</a:t>
            </a:r>
            <a:r>
              <a:rPr lang="en-GB" sz="1050" b="1" dirty="0">
                <a:latin typeface="Adobe Devanagari" panose="02040503050201020203" pitchFamily="18" charset="0"/>
                <a:cs typeface="Adobe Devanagari" panose="02040503050201020203" pitchFamily="18" charset="0"/>
              </a:rPr>
              <a:t>, was declared the city courtesan of which state?</a:t>
            </a:r>
          </a:p>
          <a:p>
            <a:r>
              <a:rPr lang="en-GB" sz="1050" dirty="0">
                <a:latin typeface="Adobe Devanagari" panose="02040503050201020203" pitchFamily="18" charset="0"/>
                <a:cs typeface="Adobe Devanagari" panose="02040503050201020203" pitchFamily="18" charset="0"/>
              </a:rPr>
              <a:t>A. Vaishali           B. Mithila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Anga                D. Magadh</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143. </a:t>
            </a:r>
            <a:r>
              <a:rPr lang="en-GB" sz="1050" b="1" dirty="0" err="1">
                <a:latin typeface="Adobe Devanagari" panose="02040503050201020203" pitchFamily="18" charset="0"/>
                <a:cs typeface="Adobe Devanagari" panose="02040503050201020203" pitchFamily="18" charset="0"/>
              </a:rPr>
              <a:t>Tappass</a:t>
            </a:r>
            <a:r>
              <a:rPr lang="en-GB" sz="1050" b="1" dirty="0">
                <a:latin typeface="Adobe Devanagari" panose="02040503050201020203" pitchFamily="18" charset="0"/>
                <a:cs typeface="Adobe Devanagari" panose="02040503050201020203" pitchFamily="18" charset="0"/>
              </a:rPr>
              <a:t> and Mallika, who were closely associated with Mahatma Buddha, were:</a:t>
            </a:r>
          </a:p>
          <a:p>
            <a:r>
              <a:rPr lang="en-GB" sz="1050" dirty="0">
                <a:latin typeface="Adobe Devanagari" panose="02040503050201020203" pitchFamily="18" charset="0"/>
                <a:cs typeface="Adobe Devanagari" panose="02040503050201020203" pitchFamily="18" charset="0"/>
              </a:rPr>
              <a:t>A. His first 2 disciples</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B. His first 2 gurus</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His first 2 servants</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D. His first 2 preachers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144. Sir Edwin Arnold, in his book </a:t>
            </a:r>
            <a:r>
              <a:rPr lang="en-GB" sz="1050" b="1" i="1" dirty="0">
                <a:latin typeface="Adobe Devanagari" panose="02040503050201020203" pitchFamily="18" charset="0"/>
                <a:cs typeface="Adobe Devanagari" panose="02040503050201020203" pitchFamily="18" charset="0"/>
              </a:rPr>
              <a:t>The Light of Asia</a:t>
            </a:r>
            <a:r>
              <a:rPr lang="en-GB" sz="1050" b="1" dirty="0">
                <a:latin typeface="Adobe Devanagari" panose="02040503050201020203" pitchFamily="18" charset="0"/>
                <a:cs typeface="Adobe Devanagari" panose="02040503050201020203" pitchFamily="18" charset="0"/>
              </a:rPr>
              <a:t>, referred to whom as the "Light of Asia"?</a:t>
            </a:r>
          </a:p>
          <a:p>
            <a:r>
              <a:rPr lang="en-GB" sz="1050" dirty="0">
                <a:latin typeface="Adobe Devanagari" panose="02040503050201020203" pitchFamily="18" charset="0"/>
                <a:cs typeface="Adobe Devanagari" panose="02040503050201020203" pitchFamily="18" charset="0"/>
              </a:rPr>
              <a:t>A. Mahatma Mahavir             B. Mahatma Buddha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Kautilya                                D. Ashoka the Great</a:t>
            </a:r>
          </a:p>
        </p:txBody>
      </p:sp>
    </p:spTree>
    <p:extLst>
      <p:ext uri="{BB962C8B-B14F-4D97-AF65-F5344CB8AC3E}">
        <p14:creationId xmlns:p14="http://schemas.microsoft.com/office/powerpoint/2010/main" val="4065827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C38E9-454D-76FE-6018-0D18081D857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34FF5AF-6E78-44A8-7E42-B8604278C15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E98A800-802E-ADC9-E177-AE5198459DDE}"/>
              </a:ext>
            </a:extLst>
          </p:cNvPr>
          <p:cNvSpPr txBox="1"/>
          <p:nvPr/>
        </p:nvSpPr>
        <p:spPr>
          <a:xfrm>
            <a:off x="375499" y="559229"/>
            <a:ext cx="3010858" cy="821763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राजगीर एवं महावीर के बीच संबंध के बारें में सत्य है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उनका जन्म एवं मृत्यु दोनों राजगीर में हुआ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इनके जन्म एवं पहले उपदेश का स्थल राजगीर में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इनके पहले उपदेश एवं मृत्यु का स्थल राजगीर में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इनके जन्म, पहले उपदेश एवं मृत्यु का स्थल राजगीर में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हर्यंक वंश का संस्थापक श्रेणिक/सेनिय नाम से प्रसिद्ध बिम्बिसार ने कौशला देवी, चेल्लना एवं क्षेमा से विवाह संबंध स्थापित किया। इनमें से किसका संबंध लिच्छवी गणराज्य से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कौशला देवी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चेल्लना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सर्वक्षत्रांतक, एकराट एवं उग्रसेन की उपाधि इसे प्राप्त थी। इसने गंगा के मैदानों को लांघकर विंध्य पर्वतश्रेणी के दक्षिण तक विजय अभियान किया। यह भारत एवं मगध का संभवतः पहला चक्रवर्ती सम्राट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महापदनंद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धनानंद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बिंदुसार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रामपुरवा अभिलेख जो बिहार के पश्चिमी चंपारण जिले में है, का संबंध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स्कंदगुप्त से</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समुद्रगुप्त से </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पुष्यमित्र शुंग से</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अशोक 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सम्राट अशोक द्वारा आजीवक संप्रदाय के लिए बनवाई गई बराबर की पहाड़ी गुफाएँ किस जिले में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जहांनाबाद</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 </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नालंदा</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150.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प्रस्द्धि अजगैवीनाथ मंदिर एवं कहलगाँव की गुफाएँ, जो गुप्तकालीन है, बिहार के किस जिले में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भागलपुर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नालंदा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37A1ED2-E04F-CB6F-122B-4C0214DB670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590FD6D-3D5F-EF09-9312-079399805ECB}"/>
              </a:ext>
            </a:extLst>
          </p:cNvPr>
          <p:cNvSpPr txBox="1"/>
          <p:nvPr/>
        </p:nvSpPr>
        <p:spPr>
          <a:xfrm>
            <a:off x="3471640" y="559229"/>
            <a:ext cx="3010858" cy="8171468"/>
          </a:xfrm>
          <a:prstGeom prst="rect">
            <a:avLst/>
          </a:prstGeom>
          <a:noFill/>
        </p:spPr>
        <p:txBody>
          <a:bodyPr wrap="square">
            <a:spAutoFit/>
          </a:bodyPr>
          <a:lstStyle/>
          <a:p>
            <a:r>
              <a:rPr lang="en-GB" sz="1050" b="1" dirty="0">
                <a:latin typeface="Adobe Devanagari" panose="02040503050201020203" pitchFamily="18" charset="0"/>
                <a:cs typeface="Adobe Devanagari" panose="02040503050201020203" pitchFamily="18" charset="0"/>
              </a:rPr>
              <a:t>145. The correct statement about the relationship between Rajgir and Mahavir is:</a:t>
            </a:r>
          </a:p>
          <a:p>
            <a:r>
              <a:rPr lang="en-GB" sz="1050" dirty="0">
                <a:latin typeface="Adobe Devanagari" panose="02040503050201020203" pitchFamily="18" charset="0"/>
                <a:cs typeface="Adobe Devanagari" panose="02040503050201020203" pitchFamily="18" charset="0"/>
              </a:rPr>
              <a:t>A. Both their birth and death occurred in Rajgir</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B. Their birth and first sermon sites are in Rajgir</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Their first sermon and death sites are in Rajgir</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D. Their birth, first sermon, and death sites are in Rajgir</a:t>
            </a:r>
          </a:p>
          <a:p>
            <a:endParaRPr lang="en-GB" sz="1050" dirty="0">
              <a:latin typeface="Adobe Devanagari" panose="02040503050201020203" pitchFamily="18" charset="0"/>
              <a:cs typeface="Adobe Devanagari" panose="02040503050201020203" pitchFamily="18" charset="0"/>
            </a:endParaRPr>
          </a:p>
          <a:p>
            <a:r>
              <a:rPr lang="en-IN" sz="1050" b="1" dirty="0">
                <a:latin typeface="Adobe Devanagari" panose="02040503050201020203" pitchFamily="18" charset="0"/>
                <a:cs typeface="Adobe Devanagari" panose="02040503050201020203" pitchFamily="18" charset="0"/>
              </a:rPr>
              <a:t>146. The founder of the </a:t>
            </a:r>
            <a:r>
              <a:rPr lang="en-IN" sz="1050" b="1" dirty="0" err="1">
                <a:latin typeface="Adobe Devanagari" panose="02040503050201020203" pitchFamily="18" charset="0"/>
                <a:cs typeface="Adobe Devanagari" panose="02040503050201020203" pitchFamily="18" charset="0"/>
              </a:rPr>
              <a:t>Haryanka</a:t>
            </a:r>
            <a:r>
              <a:rPr lang="en-IN" sz="1050" b="1" dirty="0">
                <a:latin typeface="Adobe Devanagari" panose="02040503050201020203" pitchFamily="18" charset="0"/>
                <a:cs typeface="Adobe Devanagari" panose="02040503050201020203" pitchFamily="18" charset="0"/>
              </a:rPr>
              <a:t> dynasty, </a:t>
            </a:r>
            <a:r>
              <a:rPr lang="en-IN" sz="1050" b="1" dirty="0" err="1">
                <a:latin typeface="Adobe Devanagari" panose="02040503050201020203" pitchFamily="18" charset="0"/>
                <a:cs typeface="Adobe Devanagari" panose="02040503050201020203" pitchFamily="18" charset="0"/>
              </a:rPr>
              <a:t>Bimbisara</a:t>
            </a:r>
            <a:r>
              <a:rPr lang="en-IN" sz="1050" b="1" dirty="0">
                <a:latin typeface="Adobe Devanagari" panose="02040503050201020203" pitchFamily="18" charset="0"/>
                <a:cs typeface="Adobe Devanagari" panose="02040503050201020203" pitchFamily="18" charset="0"/>
              </a:rPr>
              <a:t>, who was also known by the name Shrenik/Seniya, established marital ties with Kausala Devi, </a:t>
            </a:r>
            <a:r>
              <a:rPr lang="en-IN" sz="1050" b="1" dirty="0" err="1">
                <a:latin typeface="Adobe Devanagari" panose="02040503050201020203" pitchFamily="18" charset="0"/>
                <a:cs typeface="Adobe Devanagari" panose="02040503050201020203" pitchFamily="18" charset="0"/>
              </a:rPr>
              <a:t>Chellna</a:t>
            </a:r>
            <a:r>
              <a:rPr lang="en-IN" sz="1050" b="1" dirty="0">
                <a:latin typeface="Adobe Devanagari" panose="02040503050201020203" pitchFamily="18" charset="0"/>
                <a:cs typeface="Adobe Devanagari" panose="02040503050201020203" pitchFamily="18" charset="0"/>
              </a:rPr>
              <a:t>, and Kshema. Which of these had a connection with the </a:t>
            </a:r>
            <a:r>
              <a:rPr lang="en-IN" sz="1050" b="1" dirty="0" err="1">
                <a:latin typeface="Adobe Devanagari" panose="02040503050201020203" pitchFamily="18" charset="0"/>
                <a:cs typeface="Adobe Devanagari" panose="02040503050201020203" pitchFamily="18" charset="0"/>
              </a:rPr>
              <a:t>Licchavi</a:t>
            </a:r>
            <a:r>
              <a:rPr lang="en-IN" sz="1050" b="1" dirty="0">
                <a:latin typeface="Adobe Devanagari" panose="02040503050201020203" pitchFamily="18" charset="0"/>
                <a:cs typeface="Adobe Devanagari" panose="02040503050201020203" pitchFamily="18" charset="0"/>
              </a:rPr>
              <a:t> Republic?</a:t>
            </a:r>
          </a:p>
          <a:p>
            <a:r>
              <a:rPr lang="en-IN" sz="1050" dirty="0">
                <a:latin typeface="Adobe Devanagari" panose="02040503050201020203" pitchFamily="18" charset="0"/>
                <a:cs typeface="Adobe Devanagari" panose="02040503050201020203" pitchFamily="18" charset="0"/>
              </a:rPr>
              <a:t>A. Kausala Devi</a:t>
            </a:r>
          </a:p>
          <a:p>
            <a:r>
              <a:rPr lang="en-IN" sz="1050" dirty="0">
                <a:latin typeface="Adobe Devanagari" panose="02040503050201020203" pitchFamily="18" charset="0"/>
                <a:cs typeface="Adobe Devanagari" panose="02040503050201020203" pitchFamily="18" charset="0"/>
              </a:rPr>
              <a:t>B. Kshema</a:t>
            </a:r>
          </a:p>
          <a:p>
            <a:r>
              <a:rPr lang="en-IN" sz="1050" dirty="0">
                <a:latin typeface="Adobe Devanagari" panose="02040503050201020203" pitchFamily="18" charset="0"/>
                <a:cs typeface="Adobe Devanagari" panose="02040503050201020203" pitchFamily="18" charset="0"/>
              </a:rPr>
              <a:t>C. </a:t>
            </a:r>
            <a:r>
              <a:rPr lang="en-IN" sz="1050" dirty="0" err="1">
                <a:latin typeface="Adobe Devanagari" panose="02040503050201020203" pitchFamily="18" charset="0"/>
                <a:cs typeface="Adobe Devanagari" panose="02040503050201020203" pitchFamily="18" charset="0"/>
              </a:rPr>
              <a:t>Chellna</a:t>
            </a:r>
            <a:endParaRPr lang="en-IN" sz="1050" dirty="0">
              <a:latin typeface="Adobe Devanagari" panose="02040503050201020203" pitchFamily="18" charset="0"/>
              <a:cs typeface="Adobe Devanagari" panose="02040503050201020203" pitchFamily="18" charset="0"/>
            </a:endParaRPr>
          </a:p>
          <a:p>
            <a:r>
              <a:rPr lang="en-IN" sz="1050" dirty="0">
                <a:latin typeface="Adobe Devanagari" panose="02040503050201020203" pitchFamily="18" charset="0"/>
                <a:cs typeface="Adobe Devanagari" panose="02040503050201020203" pitchFamily="18" charset="0"/>
              </a:rPr>
              <a:t>D. All three</a:t>
            </a:r>
          </a:p>
          <a:p>
            <a:endParaRPr lang="en-GB" sz="1050" dirty="0">
              <a:latin typeface="Adobe Devanagari" panose="02040503050201020203" pitchFamily="18"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147. The titles </a:t>
            </a:r>
            <a:r>
              <a:rPr lang="en-GB" sz="1050" b="1" dirty="0" err="1">
                <a:latin typeface="Adobe Devanagari" panose="02040503050201020203" pitchFamily="18" charset="0"/>
                <a:cs typeface="Adobe Devanagari" panose="02040503050201020203" pitchFamily="18" charset="0"/>
              </a:rPr>
              <a:t>Sarkshatrantak</a:t>
            </a:r>
            <a:r>
              <a:rPr lang="en-GB" sz="1050" b="1" dirty="0">
                <a:latin typeface="Adobe Devanagari" panose="02040503050201020203" pitchFamily="18" charset="0"/>
                <a:cs typeface="Adobe Devanagari" panose="02040503050201020203" pitchFamily="18" charset="0"/>
              </a:rPr>
              <a:t>, </a:t>
            </a:r>
            <a:r>
              <a:rPr lang="en-GB" sz="1050" b="1" dirty="0" err="1">
                <a:latin typeface="Adobe Devanagari" panose="02040503050201020203" pitchFamily="18" charset="0"/>
                <a:cs typeface="Adobe Devanagari" panose="02040503050201020203" pitchFamily="18" charset="0"/>
              </a:rPr>
              <a:t>Ekrat</a:t>
            </a:r>
            <a:r>
              <a:rPr lang="en-GB" sz="1050" b="1" dirty="0">
                <a:latin typeface="Adobe Devanagari" panose="02040503050201020203" pitchFamily="18" charset="0"/>
                <a:cs typeface="Adobe Devanagari" panose="02040503050201020203" pitchFamily="18" charset="0"/>
              </a:rPr>
              <a:t>, and Ugrasen were held by this ruler. He conducted a victorious campaign across the Ganges plains to the southern part of the Vindhya mountain range. He is possibly the first Chakravarti Emperor of India and Magadh.</a:t>
            </a:r>
          </a:p>
          <a:p>
            <a:r>
              <a:rPr lang="en-GB" sz="1050" dirty="0">
                <a:latin typeface="Adobe Devanagari" panose="02040503050201020203" pitchFamily="18" charset="0"/>
                <a:cs typeface="Adobe Devanagari" panose="02040503050201020203" pitchFamily="18" charset="0"/>
              </a:rPr>
              <a:t>A. </a:t>
            </a:r>
            <a:r>
              <a:rPr lang="en-GB" sz="1050" dirty="0" err="1">
                <a:latin typeface="Adobe Devanagari" panose="02040503050201020203" pitchFamily="18" charset="0"/>
                <a:cs typeface="Adobe Devanagari" panose="02040503050201020203" pitchFamily="18" charset="0"/>
              </a:rPr>
              <a:t>Mahapadmananda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B. </a:t>
            </a:r>
            <a:r>
              <a:rPr lang="en-GB" sz="1050" dirty="0" err="1">
                <a:latin typeface="Adobe Devanagari" panose="02040503050201020203" pitchFamily="18" charset="0"/>
                <a:cs typeface="Adobe Devanagari" panose="02040503050201020203" pitchFamily="18" charset="0"/>
              </a:rPr>
              <a:t>Dhanananda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Ashoka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D. Bindusara</a:t>
            </a:r>
          </a:p>
          <a:p>
            <a:endParaRPr lang="en-GB" sz="1050" dirty="0">
              <a:latin typeface="Adobe Devanagari" panose="02040503050201020203" pitchFamily="18"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148. The </a:t>
            </a:r>
            <a:r>
              <a:rPr lang="en-GB" sz="1050" b="1" dirty="0" err="1">
                <a:latin typeface="Adobe Devanagari" panose="02040503050201020203" pitchFamily="18" charset="0"/>
                <a:cs typeface="Adobe Devanagari" panose="02040503050201020203" pitchFamily="18" charset="0"/>
              </a:rPr>
              <a:t>Ramapura</a:t>
            </a:r>
            <a:r>
              <a:rPr lang="en-GB" sz="1050" b="1" dirty="0">
                <a:latin typeface="Adobe Devanagari" panose="02040503050201020203" pitchFamily="18" charset="0"/>
                <a:cs typeface="Adobe Devanagari" panose="02040503050201020203" pitchFamily="18" charset="0"/>
              </a:rPr>
              <a:t> inscription, which is located in the West Champaran district of Bihar, is related to:</a:t>
            </a:r>
          </a:p>
          <a:p>
            <a:r>
              <a:rPr lang="en-GB" sz="1050" dirty="0">
                <a:latin typeface="Adobe Devanagari" panose="02040503050201020203" pitchFamily="18" charset="0"/>
                <a:cs typeface="Adobe Devanagari" panose="02040503050201020203" pitchFamily="18" charset="0"/>
              </a:rPr>
              <a:t>A. </a:t>
            </a:r>
            <a:r>
              <a:rPr lang="en-GB" sz="1050" dirty="0" err="1">
                <a:latin typeface="Adobe Devanagari" panose="02040503050201020203" pitchFamily="18" charset="0"/>
                <a:cs typeface="Adobe Devanagari" panose="02040503050201020203" pitchFamily="18" charset="0"/>
              </a:rPr>
              <a:t>Skandagupta</a:t>
            </a:r>
            <a:endParaRPr lang="en-GB" sz="1050" dirty="0">
              <a:latin typeface="Adobe Devanagari" panose="02040503050201020203" pitchFamily="18" charset="0"/>
              <a:cs typeface="Adobe Devanagari" panose="02040503050201020203" pitchFamily="18" charset="0"/>
            </a:endParaRPr>
          </a:p>
          <a:p>
            <a:r>
              <a:rPr lang="en-GB" sz="1050" dirty="0">
                <a:latin typeface="Adobe Devanagari" panose="02040503050201020203" pitchFamily="18" charset="0"/>
                <a:cs typeface="Adobe Devanagari" panose="02040503050201020203" pitchFamily="18" charset="0"/>
              </a:rPr>
              <a:t>B. Samudragupta</a:t>
            </a:r>
          </a:p>
          <a:p>
            <a:r>
              <a:rPr lang="en-GB" sz="1050" dirty="0">
                <a:latin typeface="Adobe Devanagari" panose="02040503050201020203" pitchFamily="18" charset="0"/>
                <a:cs typeface="Adobe Devanagari" panose="02040503050201020203" pitchFamily="18" charset="0"/>
              </a:rPr>
              <a:t>C. Pushyamitra Shunga</a:t>
            </a:r>
          </a:p>
          <a:p>
            <a:r>
              <a:rPr lang="en-GB" sz="1050" dirty="0">
                <a:latin typeface="Adobe Devanagari" panose="02040503050201020203" pitchFamily="18" charset="0"/>
                <a:cs typeface="Adobe Devanagari" panose="02040503050201020203" pitchFamily="18" charset="0"/>
              </a:rPr>
              <a:t>D. Ashoka</a:t>
            </a:r>
          </a:p>
          <a:p>
            <a:endParaRPr lang="en-GB" sz="1050" dirty="0">
              <a:latin typeface="Adobe Devanagari" panose="02040503050201020203" pitchFamily="18"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149. The Barabar Hill Caves, built by Emperor Ashoka for the </a:t>
            </a:r>
            <a:r>
              <a:rPr lang="en-GB" sz="1050" b="1" dirty="0" err="1">
                <a:latin typeface="Adobe Devanagari" panose="02040503050201020203" pitchFamily="18" charset="0"/>
                <a:cs typeface="Adobe Devanagari" panose="02040503050201020203" pitchFamily="18" charset="0"/>
              </a:rPr>
              <a:t>Ajivika</a:t>
            </a:r>
            <a:r>
              <a:rPr lang="en-GB" sz="1050" b="1" dirty="0">
                <a:latin typeface="Adobe Devanagari" panose="02040503050201020203" pitchFamily="18" charset="0"/>
                <a:cs typeface="Adobe Devanagari" panose="02040503050201020203" pitchFamily="18" charset="0"/>
              </a:rPr>
              <a:t> sect, are located in which district?</a:t>
            </a:r>
          </a:p>
          <a:p>
            <a:r>
              <a:rPr lang="en-GB" sz="1050" dirty="0">
                <a:latin typeface="Adobe Devanagari" panose="02040503050201020203" pitchFamily="18" charset="0"/>
                <a:cs typeface="Adobe Devanagari" panose="02040503050201020203" pitchFamily="18" charset="0"/>
              </a:rPr>
              <a:t>A. Gaya</a:t>
            </a:r>
          </a:p>
          <a:p>
            <a:r>
              <a:rPr lang="en-GB" sz="1050" dirty="0">
                <a:latin typeface="Adobe Devanagari" panose="02040503050201020203" pitchFamily="18" charset="0"/>
                <a:cs typeface="Adobe Devanagari" panose="02040503050201020203" pitchFamily="18" charset="0"/>
              </a:rPr>
              <a:t>B. </a:t>
            </a:r>
            <a:r>
              <a:rPr lang="en-GB" sz="1050" dirty="0" err="1">
                <a:latin typeface="Adobe Devanagari" panose="02040503050201020203" pitchFamily="18" charset="0"/>
                <a:cs typeface="Adobe Devanagari" panose="02040503050201020203" pitchFamily="18" charset="0"/>
              </a:rPr>
              <a:t>Jehanabad</a:t>
            </a:r>
            <a:endParaRPr lang="en-GB" sz="1050" dirty="0">
              <a:latin typeface="Adobe Devanagari" panose="02040503050201020203" pitchFamily="18" charset="0"/>
              <a:cs typeface="Adobe Devanagari" panose="02040503050201020203" pitchFamily="18" charset="0"/>
            </a:endParaRPr>
          </a:p>
          <a:p>
            <a:r>
              <a:rPr lang="en-GB" sz="1050" dirty="0">
                <a:latin typeface="Adobe Devanagari" panose="02040503050201020203" pitchFamily="18" charset="0"/>
                <a:cs typeface="Adobe Devanagari" panose="02040503050201020203" pitchFamily="18" charset="0"/>
              </a:rPr>
              <a:t>C. Patna</a:t>
            </a:r>
          </a:p>
          <a:p>
            <a:r>
              <a:rPr lang="en-GB" sz="1050" dirty="0">
                <a:latin typeface="Adobe Devanagari" panose="02040503050201020203" pitchFamily="18" charset="0"/>
                <a:cs typeface="Adobe Devanagari" panose="02040503050201020203" pitchFamily="18" charset="0"/>
              </a:rPr>
              <a:t>D. Nalanda</a:t>
            </a:r>
          </a:p>
          <a:p>
            <a:endParaRPr lang="en-GB" sz="1050" dirty="0">
              <a:latin typeface="Adobe Devanagari" panose="02040503050201020203" pitchFamily="18" charset="0"/>
              <a:cs typeface="Adobe Devanagari" panose="02040503050201020203" pitchFamily="18" charset="0"/>
            </a:endParaRPr>
          </a:p>
          <a:p>
            <a:r>
              <a:rPr lang="en-GB" sz="1050" b="1" dirty="0">
                <a:latin typeface="Adobe Devanagari" panose="02040503050201020203" pitchFamily="18" charset="0"/>
                <a:cs typeface="Adobe Devanagari" panose="02040503050201020203" pitchFamily="18" charset="0"/>
              </a:rPr>
              <a:t>150. The famous </a:t>
            </a:r>
            <a:r>
              <a:rPr lang="en-GB" sz="1050" b="1" dirty="0" err="1">
                <a:latin typeface="Adobe Devanagari" panose="02040503050201020203" pitchFamily="18" charset="0"/>
                <a:cs typeface="Adobe Devanagari" panose="02040503050201020203" pitchFamily="18" charset="0"/>
              </a:rPr>
              <a:t>Ajgaivinath</a:t>
            </a:r>
            <a:r>
              <a:rPr lang="en-GB" sz="1050" b="1" dirty="0">
                <a:latin typeface="Adobe Devanagari" panose="02040503050201020203" pitchFamily="18" charset="0"/>
                <a:cs typeface="Adobe Devanagari" panose="02040503050201020203" pitchFamily="18" charset="0"/>
              </a:rPr>
              <a:t> Temple and the caves of </a:t>
            </a:r>
            <a:r>
              <a:rPr lang="en-GB" sz="1050" b="1" dirty="0" err="1">
                <a:latin typeface="Adobe Devanagari" panose="02040503050201020203" pitchFamily="18" charset="0"/>
                <a:cs typeface="Adobe Devanagari" panose="02040503050201020203" pitchFamily="18" charset="0"/>
              </a:rPr>
              <a:t>Kahalgaon</a:t>
            </a:r>
            <a:r>
              <a:rPr lang="en-GB" sz="1050" b="1" dirty="0">
                <a:latin typeface="Adobe Devanagari" panose="02040503050201020203" pitchFamily="18" charset="0"/>
                <a:cs typeface="Adobe Devanagari" panose="02040503050201020203" pitchFamily="18" charset="0"/>
              </a:rPr>
              <a:t>, which are from the Gupta period, are located in which district of Bihar?</a:t>
            </a:r>
          </a:p>
          <a:p>
            <a:r>
              <a:rPr lang="en-GB" sz="1050" dirty="0">
                <a:latin typeface="Adobe Devanagari" panose="02040503050201020203" pitchFamily="18" charset="0"/>
                <a:cs typeface="Adobe Devanagari" panose="02040503050201020203" pitchFamily="18" charset="0"/>
              </a:rPr>
              <a:t>A. Patna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B. Bhagalpur</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C. Nalanda</a:t>
            </a:r>
            <a:br>
              <a:rPr lang="en-GB" sz="1050" dirty="0">
                <a:latin typeface="Adobe Devanagari" panose="02040503050201020203" pitchFamily="18" charset="0"/>
                <a:cs typeface="Adobe Devanagari" panose="02040503050201020203" pitchFamily="18" charset="0"/>
              </a:rPr>
            </a:br>
            <a:r>
              <a:rPr lang="en-GB" sz="1050" dirty="0">
                <a:latin typeface="Adobe Devanagari" panose="02040503050201020203" pitchFamily="18" charset="0"/>
                <a:cs typeface="Adobe Devanagari" panose="02040503050201020203" pitchFamily="18" charset="0"/>
              </a:rPr>
              <a:t>D. Gaya</a:t>
            </a:r>
          </a:p>
          <a:p>
            <a:endParaRPr lang="en-GB" sz="105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4104266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0445C-7A42-833C-5A7B-0E2FF80907B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CAB4F4D-C342-6DB4-79CE-5A2AD9288A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18471587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25978</TotalTime>
  <Words>15365</Words>
  <Application>Microsoft Office PowerPoint</Application>
  <PresentationFormat>A4 Paper (210x297 mm)</PresentationFormat>
  <Paragraphs>1961</Paragraphs>
  <Slides>28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Adobe Devanagari</vt:lpstr>
      <vt:lpstr>Arial</vt:lpstr>
      <vt:lpstr>Arial Black</vt:lpstr>
      <vt:lpstr>Calibri</vt:lpstr>
      <vt:lpstr>Calibri Light</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1297</cp:revision>
  <dcterms:created xsi:type="dcterms:W3CDTF">2024-10-24T08:06:48Z</dcterms:created>
  <dcterms:modified xsi:type="dcterms:W3CDTF">2025-08-19T14:46:29Z</dcterms:modified>
</cp:coreProperties>
</file>