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3"/>
  </p:notesMasterIdLst>
  <p:handoutMasterIdLst>
    <p:handoutMasterId r:id="rId34"/>
  </p:handoutMasterIdLst>
  <p:sldIdLst>
    <p:sldId id="612" r:id="rId2"/>
    <p:sldId id="645" r:id="rId3"/>
    <p:sldId id="640" r:id="rId4"/>
    <p:sldId id="470" r:id="rId5"/>
    <p:sldId id="613" r:id="rId6"/>
    <p:sldId id="614" r:id="rId7"/>
    <p:sldId id="615" r:id="rId8"/>
    <p:sldId id="616" r:id="rId9"/>
    <p:sldId id="617" r:id="rId10"/>
    <p:sldId id="618" r:id="rId11"/>
    <p:sldId id="619" r:id="rId12"/>
    <p:sldId id="620" r:id="rId13"/>
    <p:sldId id="621" r:id="rId14"/>
    <p:sldId id="622" r:id="rId15"/>
    <p:sldId id="623" r:id="rId16"/>
    <p:sldId id="624" r:id="rId17"/>
    <p:sldId id="625" r:id="rId18"/>
    <p:sldId id="626" r:id="rId19"/>
    <p:sldId id="627" r:id="rId20"/>
    <p:sldId id="628" r:id="rId21"/>
    <p:sldId id="629" r:id="rId22"/>
    <p:sldId id="630" r:id="rId23"/>
    <p:sldId id="631" r:id="rId24"/>
    <p:sldId id="632" r:id="rId25"/>
    <p:sldId id="633" r:id="rId26"/>
    <p:sldId id="634" r:id="rId27"/>
    <p:sldId id="635" r:id="rId28"/>
    <p:sldId id="636" r:id="rId29"/>
    <p:sldId id="637" r:id="rId30"/>
    <p:sldId id="556" r:id="rId31"/>
    <p:sldId id="639" r:id="rId3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94660"/>
  </p:normalViewPr>
  <p:slideViewPr>
    <p:cSldViewPr snapToGrid="0">
      <p:cViewPr varScale="1">
        <p:scale>
          <a:sx n="44" d="100"/>
          <a:sy n="44" d="100"/>
        </p:scale>
        <p:origin x="247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9BF2D5-4BC7-427B-FB25-B2E81346D6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341DC6E-EA07-E406-4B59-3AE275D9B3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88E36B-7606-46DF-B5D8-E51B9D28D71C}" type="datetimeFigureOut">
              <a:rPr lang="en-IN" smtClean="0"/>
              <a:t>19-08-2025</a:t>
            </a:fld>
            <a:endParaRPr lang="en-IN"/>
          </a:p>
        </p:txBody>
      </p:sp>
      <p:sp>
        <p:nvSpPr>
          <p:cNvPr id="4" name="Footer Placeholder 3">
            <a:extLst>
              <a:ext uri="{FF2B5EF4-FFF2-40B4-BE49-F238E27FC236}">
                <a16:creationId xmlns:a16="http://schemas.microsoft.com/office/drawing/2014/main" id="{76951FC7-E4C2-96C5-0A46-6AD0A85418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5" name="Slide Number Placeholder 4">
            <a:extLst>
              <a:ext uri="{FF2B5EF4-FFF2-40B4-BE49-F238E27FC236}">
                <a16:creationId xmlns:a16="http://schemas.microsoft.com/office/drawing/2014/main" id="{CA1E180B-6859-0579-2072-E74A08AE60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1728B0-6C5F-455E-BB89-AC796158E573}" type="slidenum">
              <a:rPr lang="en-IN" smtClean="0"/>
              <a:t>‹#›</a:t>
            </a:fld>
            <a:endParaRPr lang="en-IN"/>
          </a:p>
        </p:txBody>
      </p:sp>
    </p:spTree>
    <p:extLst>
      <p:ext uri="{BB962C8B-B14F-4D97-AF65-F5344CB8AC3E}">
        <p14:creationId xmlns:p14="http://schemas.microsoft.com/office/powerpoint/2010/main" val="37177233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1D28-3F5B-A8B7-80C7-BD2731A99E2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E0FBCD3D-31A9-711D-D379-5E5656DE15A3}"/>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1</a:t>
            </a:fld>
            <a:endParaRPr lang="en-IN"/>
          </a:p>
        </p:txBody>
      </p:sp>
      <p:sp>
        <p:nvSpPr>
          <p:cNvPr id="44" name="TextBox 57">
            <a:extLst>
              <a:ext uri="{FF2B5EF4-FFF2-40B4-BE49-F238E27FC236}">
                <a16:creationId xmlns:a16="http://schemas.microsoft.com/office/drawing/2014/main" id="{EE8F693F-1236-24EA-0C26-A19FBA2848A9}"/>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4" name="TextBox 24">
            <a:extLst>
              <a:ext uri="{FF2B5EF4-FFF2-40B4-BE49-F238E27FC236}">
                <a16:creationId xmlns:a16="http://schemas.microsoft.com/office/drawing/2014/main" id="{6ECFB4B9-4B78-00F6-9BA6-4423D84F2266}"/>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5" name="Rectangle 4">
            <a:extLst>
              <a:ext uri="{FF2B5EF4-FFF2-40B4-BE49-F238E27FC236}">
                <a16:creationId xmlns:a16="http://schemas.microsoft.com/office/drawing/2014/main" id="{BF9346CB-D7B6-A789-1DE0-761F7A69331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6" name="Picture 5">
            <a:extLst>
              <a:ext uri="{FF2B5EF4-FFF2-40B4-BE49-F238E27FC236}">
                <a16:creationId xmlns:a16="http://schemas.microsoft.com/office/drawing/2014/main" id="{4196A799-5B0C-7871-C492-A331CB6087C4}"/>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59014" y="8148193"/>
            <a:ext cx="2600113" cy="469380"/>
          </a:xfrm>
          <a:prstGeom prst="rect">
            <a:avLst/>
          </a:prstGeom>
          <a:noFill/>
        </p:spPr>
      </p:pic>
      <p:pic>
        <p:nvPicPr>
          <p:cNvPr id="8" name="Picture 7">
            <a:extLst>
              <a:ext uri="{FF2B5EF4-FFF2-40B4-BE49-F238E27FC236}">
                <a16:creationId xmlns:a16="http://schemas.microsoft.com/office/drawing/2014/main" id="{972DA1CB-5F18-3DED-36E7-1F523BFC7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687" y="7593940"/>
            <a:ext cx="395605" cy="492760"/>
          </a:xfrm>
          <a:prstGeom prst="rect">
            <a:avLst/>
          </a:prstGeom>
          <a:noFill/>
        </p:spPr>
      </p:pic>
      <p:sp>
        <p:nvSpPr>
          <p:cNvPr id="9" name="TextBox 53">
            <a:extLst>
              <a:ext uri="{FF2B5EF4-FFF2-40B4-BE49-F238E27FC236}">
                <a16:creationId xmlns:a16="http://schemas.microsoft.com/office/drawing/2014/main" id="{FB325D70-9B26-3879-6409-5EE1FF6B3AF6}"/>
              </a:ext>
            </a:extLst>
          </p:cNvPr>
          <p:cNvSpPr txBox="1"/>
          <p:nvPr/>
        </p:nvSpPr>
        <p:spPr>
          <a:xfrm>
            <a:off x="4085292" y="7561692"/>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Box 9">
            <a:extLst>
              <a:ext uri="{FF2B5EF4-FFF2-40B4-BE49-F238E27FC236}">
                <a16:creationId xmlns:a16="http://schemas.microsoft.com/office/drawing/2014/main" id="{8B09D348-27D5-90EF-59B8-9AA436B392C3}"/>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1" name="TextBox 10">
            <a:extLst>
              <a:ext uri="{FF2B5EF4-FFF2-40B4-BE49-F238E27FC236}">
                <a16:creationId xmlns:a16="http://schemas.microsoft.com/office/drawing/2014/main" id="{79FFF1B6-53F9-3DBD-8088-3C62E4777D73}"/>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dirty="0">
                <a:latin typeface="Merriweather" panose="00000500000000000000" pitchFamily="2" charset="0"/>
                <a:ea typeface="Nirmala UI" panose="020B0502040204020203" pitchFamily="34" charset="0"/>
                <a:cs typeface="Nirmala UI" panose="020B0502040204020203" pitchFamily="34" charset="0"/>
              </a:rPr>
              <a:t>TEST-</a:t>
            </a:r>
            <a:r>
              <a:rPr lang="hi-IN" sz="2400" b="1">
                <a:latin typeface="Merriweather" panose="00000500000000000000" pitchFamily="2" charset="0"/>
                <a:ea typeface="Nirmala UI" panose="020B0502040204020203" pitchFamily="34" charset="0"/>
                <a:cs typeface="Nirmala UI" panose="020B0502040204020203" pitchFamily="34" charset="0"/>
              </a:rPr>
              <a:t>5</a:t>
            </a:r>
            <a:r>
              <a:rPr lang="en-GB" sz="2400" b="1">
                <a:latin typeface="Merriweather" panose="00000500000000000000" pitchFamily="2" charset="0"/>
                <a:ea typeface="Nirmala UI" panose="020B0502040204020203" pitchFamily="34" charset="0"/>
                <a:cs typeface="Nirmala UI" panose="020B0502040204020203" pitchFamily="34" charset="0"/>
              </a:rPr>
              <a:t> </a:t>
            </a:r>
            <a:r>
              <a:rPr lang="en-GB" sz="2400" b="1" dirty="0">
                <a:latin typeface="Merriweather" panose="00000500000000000000" pitchFamily="2" charset="0"/>
                <a:ea typeface="Nirmala UI" panose="020B0502040204020203" pitchFamily="34" charset="0"/>
                <a:cs typeface="Nirmala UI" panose="020B0502040204020203" pitchFamily="34" charset="0"/>
              </a:rPr>
              <a:t>(FULL LENGTH)</a:t>
            </a:r>
          </a:p>
        </p:txBody>
      </p:sp>
      <p:sp>
        <p:nvSpPr>
          <p:cNvPr id="12" name="TextBox 11">
            <a:extLst>
              <a:ext uri="{FF2B5EF4-FFF2-40B4-BE49-F238E27FC236}">
                <a16:creationId xmlns:a16="http://schemas.microsoft.com/office/drawing/2014/main" id="{1C5E5750-9D29-261C-B926-ABFC380183B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13" name="Rectangle: Rounded Corners 12">
            <a:extLst>
              <a:ext uri="{FF2B5EF4-FFF2-40B4-BE49-F238E27FC236}">
                <a16:creationId xmlns:a16="http://schemas.microsoft.com/office/drawing/2014/main" id="{FF2F7259-8091-51BF-6567-1ACDC4609395}"/>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14" name="TextBox 53">
            <a:extLst>
              <a:ext uri="{FF2B5EF4-FFF2-40B4-BE49-F238E27FC236}">
                <a16:creationId xmlns:a16="http://schemas.microsoft.com/office/drawing/2014/main" id="{23673EBA-CBDD-9D63-7EDD-83AE9276000D}"/>
              </a:ext>
            </a:extLst>
          </p:cNvPr>
          <p:cNvSpPr txBox="1"/>
          <p:nvPr/>
        </p:nvSpPr>
        <p:spPr>
          <a:xfrm>
            <a:off x="349451" y="9067181"/>
            <a:ext cx="3932989"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15" name="TextBox 57">
            <a:extLst>
              <a:ext uri="{FF2B5EF4-FFF2-40B4-BE49-F238E27FC236}">
                <a16:creationId xmlns:a16="http://schemas.microsoft.com/office/drawing/2014/main" id="{2E3CF279-A5DA-FF2F-B361-01E1CA268C82}"/>
              </a:ext>
            </a:extLst>
          </p:cNvPr>
          <p:cNvSpPr txBox="1"/>
          <p:nvPr/>
        </p:nvSpPr>
        <p:spPr>
          <a:xfrm>
            <a:off x="4417281" y="9121042"/>
            <a:ext cx="2076649" cy="261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1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http://www.resultmitra.com</a:t>
            </a:r>
          </a:p>
        </p:txBody>
      </p:sp>
      <p:sp>
        <p:nvSpPr>
          <p:cNvPr id="16" name="Star: 12 Points 15">
            <a:extLst>
              <a:ext uri="{FF2B5EF4-FFF2-40B4-BE49-F238E27FC236}">
                <a16:creationId xmlns:a16="http://schemas.microsoft.com/office/drawing/2014/main" id="{05E5EBF7-C83B-16C7-BFBE-DD7C62E9717A}"/>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17" name="TextBox 57">
            <a:extLst>
              <a:ext uri="{FF2B5EF4-FFF2-40B4-BE49-F238E27FC236}">
                <a16:creationId xmlns:a16="http://schemas.microsoft.com/office/drawing/2014/main" id="{4838ADF3-859A-5FB1-C947-3A463180764B}"/>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898162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947487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A9250-F023-AD35-2C16-51C421B6D0EE}"/>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7534031E-4233-C65F-29B1-3B9D407403A4}"/>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1B26E12C-BDFC-BAE9-30B0-7FEB2709923B}"/>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E53CA062-7B23-C5A7-BCA4-A8D4BB1A4180}"/>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3074ED1D-34FE-CBEB-B652-E4B5D9D074DA}"/>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88860A3A-6EEC-F14C-A5AD-A8A7DEA7102B}"/>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34C40C16-F99B-CDA3-825E-4F2CBB827692}"/>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6AAEE81B-9F7D-9377-3BF9-F23248930815}"/>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1FC17B79-4998-B041-6DF3-F58789F79298}"/>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C5141094-F340-B04B-D311-A20DBD8D8BB2}"/>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FBF35644-436C-DEBA-5B24-CC88C9E4F4DF}"/>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892E948C-5DCE-2CFD-DD7A-50AB3534CE21}"/>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A4CEE05D-854E-1098-49A0-E1DC30BD89B7}"/>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F704D04F-CC25-C377-10DC-B86749E15921}"/>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A3D9910F-9D49-3E9C-F001-B44DBC765767}"/>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52187C9D-A35F-2302-3478-AA5CC49623DE}"/>
              </a:ext>
            </a:extLst>
          </p:cNvPr>
          <p:cNvSpPr txBox="1"/>
          <p:nvPr/>
        </p:nvSpPr>
        <p:spPr>
          <a:xfrm>
            <a:off x="2531895" y="1503387"/>
            <a:ext cx="1700277"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Test-5</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A11C2578-07E1-AFF6-9461-A972690BE997}"/>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D84E07B1-3853-BB2C-A067-B877F1E58C67}"/>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650A6262-22B9-9E68-D93D-FF6F86D7BAD7}"/>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AF84682C-7B2B-0B84-89D5-2F3D015BAFEF}"/>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F34297E9-7231-93DC-C8D2-44ED2ED137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0F194180-B22E-FF1F-7AE8-AD3F7E8A61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B11B377-056E-AB76-D170-72F8DE98C9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DB429640-76D1-35EE-637F-616C2F5E85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B00A547-8D34-B074-146C-1AA4EFEB89EF}"/>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0057C3CC-E473-9259-02D0-5FD7F9BF53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Tree>
    <p:extLst>
      <p:ext uri="{BB962C8B-B14F-4D97-AF65-F5344CB8AC3E}">
        <p14:creationId xmlns:p14="http://schemas.microsoft.com/office/powerpoint/2010/main" val="4079216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59229"/>
            <a:ext cx="3010858" cy="9140964"/>
          </a:xfrm>
          <a:prstGeom prst="rect">
            <a:avLst/>
          </a:prstGeom>
          <a:noFill/>
        </p:spPr>
        <p:txBody>
          <a:bodyPr wrap="square">
            <a:spAutoFit/>
          </a:bodyPr>
          <a:lstStyle/>
          <a:p>
            <a:pPr marL="228600" indent="-228600">
              <a:buAutoNum type="arabicPeriod"/>
            </a:pPr>
            <a:r>
              <a:rPr lang="en-IN" sz="1200" b="1" dirty="0">
                <a:latin typeface="Adobe Devanagari" panose="02040503050201020203" pitchFamily="18" charset="0"/>
                <a:ea typeface="Nirmala UI" panose="020B0502040204020203" pitchFamily="34" charset="0"/>
                <a:cs typeface="Adobe Devanagari" panose="02040503050201020203" pitchFamily="18" charset="0"/>
              </a:rPr>
              <a:t>ISFR 2023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अनुसार, भारत में सबसे अधिक वृक्ष आवरण वाला राज्य कौन 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महाराष्ट्र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 2011 की जनगणना के अनुसार, बिहार राज्य में महिला एवं पुरुष साक्षरता दर के बीच अंतर कितना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17.50%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20.70%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19.70%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19%</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गंडक नदी बिहार के किन जिलों से होकर बहती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पश्चिम चंपारण, पूर्वी चंपारण, मुजफ्फरपुर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सिवान, सारण, वैशाली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भागलपुर, बांका, मुंगेर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दरभंगा, समस्तीपुर, बेगूसराय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‘मोरीबंद डेल्टा’ निम्नलिखित में से किस डेल्टा का एक उपविभाग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कृष्णा-गोदावरी डेल्टा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महानदी डेल्टा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बंगाल डेल्टा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कावेरी डेल्टा</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  प्रश्न: 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सुमेलित कीजिये तथा नीचे दिये गए कूट में से सही उत्तर चुनिये: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नदी)                         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सहायक नदी)</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गोदावरी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भवानी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महानदी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पेनगंगा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दामोदर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शिवनाथ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बराकर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4  2  1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  3  4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2  4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3  1  2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  मानसून का निवर्तन इंगित होता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साफ आकाश 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बंगाल की खाड़ी में अधिक दाब परिस्थिति 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स्थल पर तापमान के बढ़ने से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निम्नांकित कूटों से अपना उत्तर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3 दोनों</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1.According to ISFR 2023, which state in India has the largest tree cover?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Maharashtra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Rajasthan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Uttar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Delhi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 According to the 2011 census, what is the difference between female and male literacy rate in the state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17.50%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20.70%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19.70%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19%</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3.Which districts in Bihar does the Gandak River flow through?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West Champaran, East Champaran, Muzaffarpur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Siwan, Saran, Vaishali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Bhagalpur, Banka, Munger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Darbhanga,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Samastipur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Begusarai</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 Which of the following is a subdivision of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the"Moribund</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delta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Krishna-Godavari Delta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Mahanadi Delta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Bengal Delta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Cauvery Delta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 Match List -I with List-II and choose the correct answer from the given options: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List-I (River)              List-II (Tributary)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Godavari               1) Bhavani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Mahanadi              2) Penganga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Damodar               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Shivnath</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Kaveri                    4)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Barakar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  B  C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4   2   1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3   4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2  4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3   1   2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 Withdrawal of monsoon is indicated by-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Clear sky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High pressure conditions in the Bay of Bengal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Increase in temperature on land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Choose your answer from the following codes: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2 and 3</a:t>
            </a: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223A7-E0EE-6EEB-CE91-1A674A4675E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42E7F29-286A-B670-876A-52FD880288D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3205183-F982-5AE2-2010-EA715CFCB54B}"/>
              </a:ext>
            </a:extLst>
          </p:cNvPr>
          <p:cNvSpPr txBox="1"/>
          <p:nvPr/>
        </p:nvSpPr>
        <p:spPr>
          <a:xfrm>
            <a:off x="375496"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 निम्नलिखित में से कौन-सा जिला धारवाड़ भूस्तरीय रचना वाला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रोहतास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नवादा</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 कन्याकुमारी से कौन सी पहाड़ियां जुड़ी हुई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अन्नामलाई पहाड़ियां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नीलगिरि पहाड़ियां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कार्डामम पहाड़ियां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शेवरॉय पहाड़ियां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9.आम्र वर्षा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Mango Shower)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क्षेत्र में मार्च और अप्रैल के महीनों में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भारत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महाराष्ट्र और गुजरात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ओर पश्चिम बंगाल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तमिलनाडु और कर्नाटक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10.निम्नलिखित जोड़े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जनजाति  -           राज्य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इरुला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तेलंगाना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तमिलनाडु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उड़ीसा</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कौन सा/से जोड़ा सही रूप से मेल खाता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क्रेच जलसंधि (</a:t>
            </a:r>
            <a:r>
              <a:rPr lang="en-IN" sz="1200" b="1" dirty="0" err="1">
                <a:latin typeface="Adobe Devanagari" panose="02040503050201020203" pitchFamily="18" charset="0"/>
                <a:ea typeface="Nirmala UI" panose="020B0502040204020203" pitchFamily="34" charset="0"/>
                <a:cs typeface="Adobe Devanagari" panose="02040503050201020203" pitchFamily="18" charset="0"/>
              </a:rPr>
              <a:t>Krechet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strait)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दो समुद्रों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seas)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जोड़ता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 सागर और अज़ोव सागर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बाल्टिक सागर और कैस्पियन सागर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बेरिंग सागर और चुकची सागर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सागर और अरब सागर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 क़ेशम द्वीप( </a:t>
            </a:r>
            <a:r>
              <a:rPr lang="en-IN" sz="1200" b="1" dirty="0" err="1">
                <a:latin typeface="Adobe Devanagari" panose="02040503050201020203" pitchFamily="18" charset="0"/>
                <a:ea typeface="Nirmala UI" panose="020B0502040204020203" pitchFamily="34" charset="0"/>
                <a:cs typeface="Adobe Devanagari" panose="02040503050201020203" pitchFamily="18" charset="0"/>
              </a:rPr>
              <a:t>Qeshm_Island</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 किस देश की संप्रभुता है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सऊदी अरब</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इराक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ओमान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 निम्नलिखित में से कौन-सा सुमेलित युग्म गलत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माउंट एटना – इटली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माउंट फुजी – जापान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कोटोपैक्सी – इक्वाडोर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माउंट किलिमंजारो – अर्जेंटीना</a:t>
            </a:r>
          </a:p>
        </p:txBody>
      </p:sp>
      <p:sp>
        <p:nvSpPr>
          <p:cNvPr id="3" name="Rectangle 2">
            <a:extLst>
              <a:ext uri="{FF2B5EF4-FFF2-40B4-BE49-F238E27FC236}">
                <a16:creationId xmlns:a16="http://schemas.microsoft.com/office/drawing/2014/main" id="{30766230-CB07-7562-4AD7-5975D832F8E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363B5E1-4ED0-92D8-B65F-8EC5B5AE7D0E}"/>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7.Which of the following districts does not have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Dharwar</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geological formations?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Munger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Rohtas</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Jamui</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Nawada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 Which hills are associated with Kanyakumari?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Annamalai Hills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Nilgiri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Hills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Cardamom Hills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Shevaroy</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Hills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 Mango Shower occurs in which region during the months of March and April?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North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Maharashtra and Gujarat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bihar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ans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west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bengal</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Tamil Nadu and Karnataka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  Consider the following pairs: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Tribe	           -       State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Irula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Telangana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Toda             -     Tamil Nadu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Bondo         -      Odisha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pair(s) is/are correctly matched?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Krechet</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strait connects which two seas?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Black Sea and Azov Sea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Baltic Sea and Caspian Sea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Bering Sea and Chukchi Sea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Red Sea and Arabian Sea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  Which country has sovereignty over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Qeshm</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Island?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Saudi Arabia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Iran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Iraq</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Oman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 Which of the following pairs is incorrectly matched?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Mount Etna – Italy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Mount Fuji – Japan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Cotopaxi – Ecuador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Mount Kilimanjaro – Argentina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369258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ADBAF-6C71-C8B3-6477-688CFA7F11A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C199E1C-8201-1ACC-DEB7-D33F27D1651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68A3EFB-C02B-1E72-27EA-497E8C58BE05}"/>
              </a:ext>
            </a:extLst>
          </p:cNvPr>
          <p:cNvSpPr txBox="1"/>
          <p:nvPr/>
        </p:nvSpPr>
        <p:spPr>
          <a:xfrm>
            <a:off x="375496"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 निम्नलिखित में से कौन-से क्षेत्र को "प्लेइस्टोसीन हिमयुग" के अवशेष के रूप में जाना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गंगा-ब्रह्मपुत्र डेल्टा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लद्दाख का कोल्ड डेजर्ट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थार मरुस्थल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हिमालय की ऊँचाई वाली घाटियाँ</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15. "एल-नीनो"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El Niño)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घटना का प्रभाव भारत में किस प्रकार देखने को मिलता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अत्यधिक वर्षा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सामान्य से अधिक ठंड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मानसून की विफलता और सूखा</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समुद्री तूफानों की अधिकता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संविधान को अंगीकार करने और उसे लागू करने से संबंधित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संविधान को उसी तिथि को अंगीकृत किया गया, जब भारत में गणतंत्र दिवस मनाया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संविधान के कुछ प्रावधान 1949 में ही प्रभावी हो गए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1929 में पारित पूर्ण स्वराज प्रस्ताव के मद्देनजर 26 जनवरी की तिथि को विशेष रूप से संविधान लागू करने के लिए चुना गया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 सा/से सही है/हैं?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D.1,2,</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राज्य के महाधिवक्ता से संबंधित निम्नलिखित कथनों पर विचार कीजिये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सविधान के अनुच्छेद -165 मे राज्य की महाधिवक्ता की व्यवस्था की गई है ।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नियुक्ति राज्यपाल की सलाह से मुख्यमंत्री करता है ।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महाधिवक्ता का पारिश्रमिक राज्य की मंत्रिपरिषद द्वारा तय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महाधिवक्ता को राज्य विधानमंडल की कार्यवाही में हिस्सा लेने का अधिकार है, परंतु वह मतदान नहीं कर सकता।</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 सही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4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संविधान सभा ने संविधान के निर्माण से संबंधित विभिन्न कार्यों को करने के लिए कई समितियां का गठन किया  था । इसमें से 8 बड़ी समितियां थी तथा अन्य छोटी समिति.थी ।  निम्नलिखित में से बताएं कौन सा समिति के अध्यक्ष सुमेलित नहीं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संघ शक्ति समिति- जवाहरलाल नेहरू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संचालन एवं प्रक्रिया नियम समिति- डॉक्टर राजेंद्र प्रसाद.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से समझौता करने वाली समिति- जवाहरलाल नेहरू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सदन समिति- के.एम मुंशी</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8A82804-031B-A03A-7BE1-390F730B484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6E42B75-F55A-8E2A-9AF9-E7E2DF09A71A}"/>
              </a:ext>
            </a:extLst>
          </p:cNvPr>
          <p:cNvSpPr txBox="1"/>
          <p:nvPr/>
        </p:nvSpPr>
        <p:spPr>
          <a:xfrm>
            <a:off x="3471642" y="534204"/>
            <a:ext cx="3096139" cy="8979381"/>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 Which of the following areas is known as a remnant of the "Pleistocene Ice Age"?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Ganga-Brahmaputra Delta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Ladakh's Cold Desert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Thar Desert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High-altitude Valleys of the Himalayas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15. How does the impact of the "El Niño" event manifest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Excessive rainfall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Cooler than normal weather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Monsoon failure and drought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Increased number of cyclones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16.  Consider the following statements related to the adoption and implementation of the Constitution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The Constitution was adopted on the same date as Republic Day is celebrated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Some provisions of the Constitution came into effect in 1949 itself.</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The date of January 26 was specially chosen for the implementation of the Constitution in light of the Full Independence (Purna Swaraj) resolution passed in 1929.</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3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2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17. Consider the following statements related to the Advocate General of a state: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Article 165 of the Constitution provides for the office of the Advocate General of the state.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appointment is made by the Chief Minister on the advice of the Governor.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The remuneration of the Advocate General is decided by the State Council of Ministers.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The Advocate General has the right to participate in the proceedings of the state legislature, but he cannot vote.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4                  D) Only 1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18. The Constituent Assembly formed several committees to carry out various tasks related to the drafting of the Constitution. Among these, there were 8 major committees and other smaller committees. Which of the following committee-chairperson pairs is incorrect?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Union Powers Committee - Jawaharlal Nehru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Rules of Procedure Committee - Dr. Rajendra Prasad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Committee on States - Jawaharlal Nehru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House Committee - K. M. Munshi</a:t>
            </a:r>
          </a:p>
        </p:txBody>
      </p:sp>
    </p:spTree>
    <p:extLst>
      <p:ext uri="{BB962C8B-B14F-4D97-AF65-F5344CB8AC3E}">
        <p14:creationId xmlns:p14="http://schemas.microsoft.com/office/powerpoint/2010/main" val="9688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D9827-A8EB-B700-5F83-92007177554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33F3AD5-E9E0-3C02-C0CA-7FFDC515DB4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DFC7CD9-1E4E-3B2A-CF0A-F08584EC7DBD}"/>
              </a:ext>
            </a:extLst>
          </p:cNvPr>
          <p:cNvSpPr txBox="1"/>
          <p:nvPr/>
        </p:nvSpPr>
        <p:spPr>
          <a:xfrm>
            <a:off x="345863" y="559229"/>
            <a:ext cx="3125777" cy="9325630"/>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1833 के चार्टर अधिनियम के संदर्भ में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अधिनियम ने बंगाल के गवर्नर जनरल को भारत का गवर्नर जनरल बना दिया, जिसमें सभी नागरिक और सैन्य शक्तियां निहित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2.इसने मद्रास और मुंबई के गवर्नर को विधायिका संबंधी शक्ति को वापस दे दिया और एक विकेंद्रीकृत शासन प्रणाली की नींव रखी।</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अंतर्गत पहले बने हुए कानून को एक्ट या अधिनियम कहा गया और नए कानून के तहत बनाए गए कानून को नियामक कानून कहा गया।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एक एकात्मक या गैर - संघीय सरकार की विशेषता नहीं है ।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मजबूत केंद्र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एकीकृत न्यायपालिका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प्रतिनिधित्व मे समानता का अभाव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शक्तियों का विभाजन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लेम डक सत्र का क्या अर्थ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सत्र जब नई लोकसभा का चुनाव हो चुका होता है, लेकिन परिणाम घोषित नहीं हुए होते।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सत्र जब लोकसभा चुनाव के बाद निर्वाचित सदस्य प्रोटेम स्पीकर से शपथ लेने के लिए एकत्र होते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नई लोकसभा के गठन के बाद पुरानी लोकसभा का अंतिम सत्र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नई लोकसभा के गठन के बाद नई  लोकसभा का पहला  सत्र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राज्यों के स्थापना के संदर्भ मे से कौन- सा  मिलान गलत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मेघालय    -   1972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(2)सिक्किम      -  1975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गोवा        -  1962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(4)पुडुचेरी      -  1961</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1और 3 </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1और 2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1,2 और 3</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3 और 4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संविधान संशोधन के माध्यम से कोंकणी, मणिपुरी और नेपाली भाषा को आठवीं अनुसूची में शामिल किया गया इसके साथ ही अनुसूचित भाषाओं की संख्या बढ़कर 18 हो गई।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71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 1992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92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 2003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21</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 1967</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39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 1975</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A201B9E3-89C0-1428-4FF8-704212C3D22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BFAB3DC-4EB4-7053-2EAA-06F92B09E998}"/>
              </a:ext>
            </a:extLst>
          </p:cNvPr>
          <p:cNvSpPr txBox="1"/>
          <p:nvPr/>
        </p:nvSpPr>
        <p:spPr>
          <a:xfrm>
            <a:off x="3471642" y="534204"/>
            <a:ext cx="3096139"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19. Consider the following statements with reference to the Charter Act of 1833: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This Act made the Governor-General of Bengal the Governor-General of India, with all civil and military powers vested in him.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It restored legislative powers to the Governors of Madras and Bombay and laid the foundation for a decentralized system of governance.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Under this, laws made earlier were called Acts, and new laws made under the new framework were called regulatory laws.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3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20. Which of the following is not a characteristic of a unitary or non-federal government?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Strong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center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Integrated judiciary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Lack of equality in state representation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Division of powers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21. What is meant by a "Lame Duck Session"?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 session when the new Lok Sabha has been elected, but the results have not yet been declared.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 session when the elected members gather after the Lok Sabha elections to take the oath from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Protem</a:t>
            </a:r>
            <a:r>
              <a:rPr lang="en-GB" sz="1100" dirty="0">
                <a:latin typeface="Adobe Devanagari" panose="02040503050201020203" pitchFamily="18" charset="0"/>
                <a:ea typeface="Nirmala UI" panose="020B0502040204020203" pitchFamily="34" charset="0"/>
                <a:cs typeface="Adobe Devanagari" panose="02040503050201020203" pitchFamily="18" charset="0"/>
              </a:rPr>
              <a:t> Speaker.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last session of the old Lok Sabha after the formation of the new Lok Sabha.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first session of the new Lok Sabha after its formation.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22. Which of the following is the incorrect match in the context of the establishment of the states?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Meghalaya</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1972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Sikkim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- 1975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Goa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1962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Puducherry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- 1961</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3                 (b)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2, and 3            (d) Only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23. Through which Constitutional Amendment were Konkani, Manipuri, and Nepali languages included in the Eighth Schedule, thereby increasing the number of scheduled languages to 18?</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71st Constitutional Amendment 1992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92nd Constitutional Amendment 2003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21st Constitutional Amendment 1967</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39th Constitutional Amendment 1975</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305171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130FD-CE40-367B-6166-B1ECEB6E97E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7590994-34D5-9B86-9E85-6ED58912E51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D954244-8359-3A2A-A44C-3CBFD55860B8}"/>
              </a:ext>
            </a:extLst>
          </p:cNvPr>
          <p:cNvSpPr txBox="1"/>
          <p:nvPr/>
        </p:nvSpPr>
        <p:spPr>
          <a:xfrm>
            <a:off x="345864" y="559229"/>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उपराष्ट्रपति के बारे में सही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संविधान के अनुच्छेद 64 में कहा गया है कि भारत का एक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उपराष्ट्रपति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जब उपराष्ट्रपति अनुच्छेद 65 के तहत राष्ट्रपति की भूमिका या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कर्त्तव्यों को ग्रहण करता है, तो वह राज्य सभा के सभापति के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दायित्वों का निर्वहन और सभापति के लिये निर्दिष्ट वेतन या भत्ते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प्राप्त नहीं करेगा।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 कम-से-कम राज्यसभा के लिए निर्धारित आयु के समान होनी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चाहिये।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उपराष्ट्रपति के चुनाव प्रक्रिया की देखरेख, निर्देशन और नियंत्रण का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अधिकार संसद को  प्रदान किया गया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विकल्प में से कौन-सा/से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सूची-1 और सूची-2 से संबंधित सही कूट का चयन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कीजिए: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द्विसदनीय प्रणाली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सरकार अधिनियम, 1935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विधायी विघटन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परिषद अधिनियम, 1861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अलग निर्वाचक मण्डल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मोंटेग्यू-चेम्सफोर्ड सुधार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प्रांतीय स्वायत्तता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परिषद अधिनियम, 1892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5.</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मिंटो-मॉर्ले सुधार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 - 5, B - 2, C - 3, D - 1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 - 3, B - 4, C - 5, D - 1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 - 3  B - 2 , C - 5, D - 1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 - 5, B - 4, C - 3, D - 1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संघ को 'केंद्रीय प्रवृत्ति-अभिमुख संघ' की संज्ञा किसने दी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बी.आर. अंबेडकर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व्हीयर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आयवर जेनिंग्स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ग्रेनविल ऑस्टिन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आजादी से पहले बिहार के प्रथम राज्यपाल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जयराम दास दौलतराम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वर्नन गॉड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 जेम्स डेविड सिफ्टन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हेनरी बर्ड</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विकास खंड पर पंचायत समिति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सलाहकार समिति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प्रशासकीय अधिकरण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परामर्शदात्री समिति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निरीक्षण प्राधिकरण</a:t>
            </a:r>
          </a:p>
        </p:txBody>
      </p:sp>
      <p:sp>
        <p:nvSpPr>
          <p:cNvPr id="3" name="Rectangle 2">
            <a:extLst>
              <a:ext uri="{FF2B5EF4-FFF2-40B4-BE49-F238E27FC236}">
                <a16:creationId xmlns:a16="http://schemas.microsoft.com/office/drawing/2014/main" id="{723D165E-E350-2C54-2873-232250AF44D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508921F-E8C0-58FA-FAF7-983476D5853D}"/>
              </a:ext>
            </a:extLst>
          </p:cNvPr>
          <p:cNvSpPr txBox="1"/>
          <p:nvPr/>
        </p:nvSpPr>
        <p:spPr>
          <a:xfrm>
            <a:off x="3471642" y="534204"/>
            <a:ext cx="3096139" cy="9402574"/>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24. Which of the following statements about the Vice-President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Article 64 of the Indian Constitution states that there shall be a Vice-President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When the Vice-President assumes the role or duties of the President under Article 65, he shall not discharge the duties of the Chairman of the Rajya Sabha, nor will he receive the salary or allowances designated for the Chairman.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age requirement for the Vice-President should be at least the same as the age required for the Rajya Sabha.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The authority to oversee, direct, and control the election process of the Vice-President is vested in the Parliament.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Only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25. Choose the correct code related to List-1 and List-2: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List-1                                        List-2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Bicameral System   1. Government of India Act, 1935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Legislative De</a:t>
            </a:r>
            <a:r>
              <a:rPr lang="hi-IN" sz="1100" dirty="0">
                <a:latin typeface="Adobe Devanagari" panose="02040503050201020203" pitchFamily="18" charset="0"/>
                <a:ea typeface="Nirmala UI" panose="020B0502040204020203" pitchFamily="34" charset="0"/>
                <a:cs typeface="Adobe Devanagari" panose="02040503050201020203" pitchFamily="18" charset="0"/>
              </a:rPr>
              <a:t>s</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olution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2. Indian Councils Act, 1861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Separate Electoral College    3. Montagu-Chelmsford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Reforms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Provincial Autonomy    4. Indian Councils Act, 1892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5. Minto-Morley Reforms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 - 5, B - 2, C - 3, D - 1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 - 3, B - 4, C - 5, D - 1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 - 3  B - 2 , C - 5, D - 1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 - 5, B - 4, C - 3, D - 1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26. Who gave the term 'Centralizing Federation' to the Indian Union?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B.R. Ambedkar                    (b) K.C.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Wheare</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Iver Jennings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Granville Austin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27. Who was the first Governor of Bihar before independence?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Jairam Das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Daultaram</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Vernon God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Sir James David Sifton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Henry Bird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28. A Panchayat Samiti at the development block level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An Advisory Committee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An Administrative Tribunal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 Consultative Committee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An Inspection Authority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127876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4397A-E154-E3F9-014E-005C5A80B3F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CC8B01A-4613-453F-6756-6B8FF5949BC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21A5121-C42A-08FE-E6AC-D9AA7360EE28}"/>
              </a:ext>
            </a:extLst>
          </p:cNvPr>
          <p:cNvSpPr txBox="1"/>
          <p:nvPr/>
        </p:nvSpPr>
        <p:spPr>
          <a:xfrm>
            <a:off x="345864" y="559229"/>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गैर-सदस्य के रूप में संसद के किसी एक सदन की कार्यवाही में भाग ले सकता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उप-राष्ट्रपति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मुख्य न्यायाधीश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महान्यायवादी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मुख्य निर्वाचन आयुक्त</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लोक लेखा समिति अपनी रिपोर्ट प्रस्तुत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नियंत्रक एवं महालेखा परीक्षक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 सभा के स्पीकर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संसदीय मामलों के मंत्री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राष्ट्रपति 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 आर्द्रभूमि और पक्षी अभयारण्यों के बारे में निम्नलिखित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2020 में, कांवर  झील को भारत का 39वाँ और बिहार का पहला रामसर स्थल घोषित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अनुपम झील, बिहार के सबसे बड़े अभयारण्य, कैमूर वन्यजीव अभयारण्य में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नवीनतम पक्षी गणना के अनुसार, कटिहार का गोगाबील बिहार में सबसे अधिक जलीय पक्षियों का घर है।</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कैमूर पठार निम्नलिखित में से किस खनिज के लिए जाना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ताँबा</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 पत्थर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लिथियम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बॉक्साइट</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फल्गु नदी निरंजना और मोहना नदियों के संगम से बनती है और यह झारखंड के हजारीबाग जिले से निकलती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निरंजना और मोहना वर्षा आधारित नदियाँ हैं और गर्मी के मौसम में लगभग सूख 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 राजपुर नहर किस नदी पर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गंडक</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731838C-654A-FA30-4804-63E9091A0B4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82A4E6F-95EA-F1AC-7898-89EA5E2C8281}"/>
              </a:ext>
            </a:extLst>
          </p:cNvPr>
          <p:cNvSpPr txBox="1"/>
          <p:nvPr/>
        </p:nvSpPr>
        <p:spPr>
          <a:xfrm>
            <a:off x="3471642" y="534204"/>
            <a:ext cx="3096139"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29. A non-member can participate in the proceedings of either house of Parliament: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Vice-President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Chief Justice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Attorney General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Chief Election Commissioner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30. The Public Accounts Committee submits its report to: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Comptroller and Auditor General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Speaker of the Lok Sabha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Minister of Parliamentary Affairs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President of India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31. Which of the following statements about wetlands and bird sanctuaries in Bihar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In 2020, Kanwar Lake was declared the 39th Ramsar site in India and the first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Anupam Lake is located in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Wildlife Sanctuary, the largest sanctuary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Gogabeel</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 Katihar is home to the highest number of aquatic birds in Bihar, according to the latest bird census.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only                  B. 1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and 3 only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32.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Plateau in Bihar is known for which of the following minerals?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Copper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Limestone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Lithium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Bauxite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33.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Falgu River is formed by the confluence of the Niranjana and Mohana rivers, and it originates from the Hazaribagh District of Jharkhand.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Niranjana and Mohana are rain-fed rivers and almost dry up during the summer season.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only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34. On which river is the Rajpur Canal located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Ganga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Sone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Kosi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Gandak</a:t>
            </a:r>
          </a:p>
        </p:txBody>
      </p:sp>
    </p:spTree>
    <p:extLst>
      <p:ext uri="{BB962C8B-B14F-4D97-AF65-F5344CB8AC3E}">
        <p14:creationId xmlns:p14="http://schemas.microsoft.com/office/powerpoint/2010/main" val="1710811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ED1A4-2224-AFFD-5116-60782864222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42C2F9E-3D77-E107-B266-198F8B46153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0671745-42E6-E420-8DC0-C63D85F62DBB}"/>
              </a:ext>
            </a:extLst>
          </p:cNvPr>
          <p:cNvSpPr txBox="1"/>
          <p:nvPr/>
        </p:nvSpPr>
        <p:spPr>
          <a:xfrm>
            <a:off x="345864" y="559229"/>
            <a:ext cx="3083134"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पहाड़ियों के बारे में निम्नलिखित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 जिले की सबसे ऊँची पहाड़ी, ब्रह्मयोनी पहाड़ी का उल्लेख महाभारत और बौद्ध ग्रंथों दोनों में मिलता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नालंदा जिले में स्थित राजगीर पहाड़ी, सात पहाड़ियों से घिरी हुई है, जिनमें से पाँच बड़ी और दो छोटी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कैमूर पहाड़ी बिहार के केवल कैमूर जिले में स्थित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कूट का प्रयोग करके सही उत्तर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सोमेश्वर पर्वतमाला शिवालिक पर्वतमाला का एक भाग है, और इसकी सबसे ऊँची चोटी सोमेश्वर किला है, जिसकी ऊँचाई 1880 मीटर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में उत्तरी गंगा के मैदानों की मिट्टी मुख्यतः खादर प्रकार की है, लेकिन कुछ क्षेत्रों में बालसुंदरी, बांगर, ऊसर और प्रमुख मिट्टी भी पाई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मुंगेर जिले में स्थित खड़गपुर पहाड़ियाँ धारवाड़ प्रणाली से संबंधित हैं, जिसे सबसे प्राचीन भूवैज्ञानिक संरचनाओं में से एक माना 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 सा/से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बिन बख्तियार खिलजी, बिहार पर आक्रमण करने वाला पहला अफगानी मूल का मुसलमान था और नालंदा, विक्रमशिला और ओदंतपुरी विश्वविद्यालयों को लूटने के लिए जाना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लोदी वंश भारत पर शासन करने वाला पहला तुर्क मुस्लिम वंश था और शेरशाह सूरी अफगानी मूल का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गठन और विभाजन से संबंधित निम्नलिखित घटनाओं का उनकी संबंधित तिथियों से मिलान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स्तंभ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स्तंभ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बंगाल से अलग होना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बिहार दिवस की स्थापना।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22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मार्च 1912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 अलग राज्य के रूप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में उड़ीसा का गठन।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अप्रैल 1936</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 झारखंड का निर्माण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नवंबर 2000</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कोड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1-A, 2-B, 3-C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1-B, 2-C, 3-A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1-C, 2-A, 3-B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1-A, 2-C, 3-B</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C3B6C34-8E31-A3A5-B8CD-20028159F48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9830361-8CB8-0803-B947-0975A6C6FEB6}"/>
              </a:ext>
            </a:extLst>
          </p:cNvPr>
          <p:cNvSpPr txBox="1"/>
          <p:nvPr/>
        </p:nvSpPr>
        <p:spPr>
          <a:xfrm>
            <a:off x="3471642" y="534204"/>
            <a:ext cx="3096139"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35. Which of the following statements about the hills of Bihar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1.Brahmayoni Hill, the highest hill in Gaya district, is mentioned in both the Mahabharata and Buddhist texts.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Rajgir Hill, located in Nalanda district, is surrounded by seven hills, five of which are major and two minor.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Hill is located only in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district of Bihar.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only                 B. 1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and 3 only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36.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Someshwar Range is part of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Shiwalik</a:t>
            </a:r>
            <a:r>
              <a:rPr lang="en-GB" sz="1100" dirty="0">
                <a:latin typeface="Adobe Devanagari" panose="02040503050201020203" pitchFamily="18" charset="0"/>
                <a:ea typeface="Nirmala UI" panose="020B0502040204020203" pitchFamily="34" charset="0"/>
                <a:cs typeface="Adobe Devanagari" panose="02040503050201020203" pitchFamily="18" charset="0"/>
              </a:rPr>
              <a:t> Range, and its highest peak is Someshwar Fort 1880 meters.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soil of the North Ganga Plains in Bihar is predominantly Khadar type, but some areas also contain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Balsundari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Bangar, Usar, and Predominant soils.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Kharagpur Hills, located in Munger district, belong to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Dharwar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system, which is considered one of the oldest geological formations.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only              B. 1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and 3 only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37.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Mohammad Bin Bakhtiyar Khilji the first Afghani-origin Muslim was the to invade Bihar and is known for sacking the universities of Nalanda,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Vikramashila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Odantapuri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Lodhi dynasty was the first Turk Muslim dynasty to rule India, and Sher Shah Suri was of Afghani origin.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only                                   B.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38. Match the following events related to the formation and division of Bihar with their respective dates: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Column A                                        Column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Bihar's separation from Bengal and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the establishment of Bihar Diwas.	A. 22nd March 1912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Formation of Orissa as 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separate state from Bihar.	                     B. 1st April 1936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Creation of Jharkhand from Bihar. C. 15th Nov. 2000</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code: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1-A, 2-B, 3-C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1-B, 2-C, 3-A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1-C, 2-A, 3-B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1-A, 2-C, 3-B</a:t>
            </a:r>
          </a:p>
        </p:txBody>
      </p:sp>
    </p:spTree>
    <p:extLst>
      <p:ext uri="{BB962C8B-B14F-4D97-AF65-F5344CB8AC3E}">
        <p14:creationId xmlns:p14="http://schemas.microsoft.com/office/powerpoint/2010/main" val="229577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E4845-BB5D-20CF-89F3-E6C08B3F360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3887D15-27A6-E95A-6877-3C29E5B2880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6A16FD6-6676-9223-26A1-DBDE5B37B033}"/>
              </a:ext>
            </a:extLst>
          </p:cNvPr>
          <p:cNvSpPr txBox="1"/>
          <p:nvPr/>
        </p:nvSpPr>
        <p:spPr>
          <a:xfrm>
            <a:off x="345864" y="559229"/>
            <a:ext cx="3083134"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1894 में, "बिहार टाइम्स" पत्रिका किसने शुरू की और पहली बार अलग बिहार की माँग उठाई?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 सहाय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महेश नारायण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सचिदानंद सिन्हा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नंदकिशोर लाल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राज्य की उत्तर से दक्षिण तक की अधिकतम लंबाई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कितनी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300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en-IN" sz="1200" dirty="0">
                <a:latin typeface="Adobe Devanagari" panose="02040503050201020203" pitchFamily="18" charset="0"/>
                <a:ea typeface="Nirmala UI" panose="020B0502040204020203" pitchFamily="34" charset="0"/>
                <a:cs typeface="Adobe Devanagari" panose="02040503050201020203" pitchFamily="18" charset="0"/>
              </a:rPr>
              <a:t>345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4</a:t>
            </a:r>
            <a:r>
              <a:rPr lang="hi-IN" sz="1200" dirty="0">
                <a:latin typeface="Adobe Devanagari" panose="02040503050201020203" pitchFamily="18" charset="0"/>
                <a:ea typeface="Nirmala UI" panose="020B0502040204020203" pitchFamily="34" charset="0"/>
                <a:cs typeface="Adobe Devanagari" panose="02040503050201020203" pitchFamily="18" charset="0"/>
              </a:rPr>
              <a:t>83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en-IN" sz="1200" dirty="0">
                <a:latin typeface="Adobe Devanagari" panose="02040503050201020203" pitchFamily="18" charset="0"/>
                <a:ea typeface="Nirmala UI" panose="020B0502040204020203" pitchFamily="34" charset="0"/>
                <a:cs typeface="Adobe Devanagari" panose="02040503050201020203" pitchFamily="18" charset="0"/>
              </a:rPr>
              <a:t>500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a:t>
            </a:r>
          </a:p>
          <a:p>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बकरी का टापू कहाँ स्थित है, जहाँ जय प्रकाश नारायण ने भारत छोड़ो आंदोलन के दौरान आज़ाद दस्ता की स्थापना 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नेपाल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नवंबर 1942 में जयप्रकाश नारायण किस तिथि को हजारीबाग सेंट्रल जेल से भागे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नवंबर 1942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दिसंबर 1942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अक्टूबर 1942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सितंबर 1942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वीर कुंवर सिंह के बारे में निम्नलिखित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 कुंवर दिवस 23 जून को जगदीशपुर पर उनके पुनः कब्जा करने की स्मृति में मनाया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23 जून 2022 को, वीर कुंवर सिंह विजयोत्सव के दौरान जगदीशपुर के दुलेर (दुलौर) मैदान में 78,220 झंडे फहराए गए, यह आयोजन गिनीज बुक ऑफ वर्ल्ड रिकॉर्ड्स में दर्ज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 कुंवर सिंह विश्वविद्यालय की स्थापना 1992 में उनके सम्मान में की गई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1917 के चंपारण किसान आंदोलन में कौन प्रत्यक्ष रूप से शामिल नहीं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महादेव देसाई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नरहरि पारिख</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 राजेंद्र प्रसाद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 शंकर मिश्र</a:t>
            </a:r>
          </a:p>
        </p:txBody>
      </p:sp>
      <p:sp>
        <p:nvSpPr>
          <p:cNvPr id="3" name="Rectangle 2">
            <a:extLst>
              <a:ext uri="{FF2B5EF4-FFF2-40B4-BE49-F238E27FC236}">
                <a16:creationId xmlns:a16="http://schemas.microsoft.com/office/drawing/2014/main" id="{38A412BB-73C7-FC3D-A864-80BC2EABFE9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8FCD8F5-84BD-05A6-65FF-33CAE6892BC0}"/>
              </a:ext>
            </a:extLst>
          </p:cNvPr>
          <p:cNvSpPr txBox="1"/>
          <p:nvPr/>
        </p:nvSpPr>
        <p:spPr>
          <a:xfrm>
            <a:off x="3471642" y="534204"/>
            <a:ext cx="3096139"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39. In 1894, who started the "Bihar Times" magazine and raised the demand for a separate Bihar for the first time?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Krishna Sahay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Mahesh Narayana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Sachidanand Sinha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Nandkishore</a:t>
            </a:r>
            <a:r>
              <a:rPr lang="en-GB" sz="1100" dirty="0">
                <a:latin typeface="Adobe Devanagari" panose="02040503050201020203" pitchFamily="18" charset="0"/>
                <a:ea typeface="Nirmala UI" panose="020B0502040204020203" pitchFamily="34" charset="0"/>
                <a:cs typeface="Adobe Devanagari" panose="02040503050201020203" pitchFamily="18" charset="0"/>
              </a:rPr>
              <a:t> Lal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40. What is the maximum north-to-south length of Bihar?</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300 km	B.    345 km</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4</a:t>
            </a:r>
            <a:r>
              <a:rPr lang="hi-IN" sz="1100" dirty="0">
                <a:latin typeface="Adobe Devanagari" panose="02040503050201020203" pitchFamily="18" charset="0"/>
                <a:ea typeface="Nirmala UI" panose="020B0502040204020203" pitchFamily="34" charset="0"/>
                <a:cs typeface="Adobe Devanagari" panose="02040503050201020203" pitchFamily="18" charset="0"/>
              </a:rPr>
              <a:t>83</a:t>
            </a:r>
            <a:r>
              <a:rPr lang="en-GB" sz="1100" dirty="0">
                <a:latin typeface="Adobe Devanagari" panose="02040503050201020203" pitchFamily="18" charset="0"/>
                <a:ea typeface="Nirmala UI" panose="020B0502040204020203" pitchFamily="34" charset="0"/>
                <a:cs typeface="Adobe Devanagari" panose="02040503050201020203" pitchFamily="18" charset="0"/>
              </a:rPr>
              <a:t> km	D.    500 km</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41. Where is Bakri ka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Tapu</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situated, where Jay Prakash Narayan founded the Azad Dasta during the Quit India Movement?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Uttar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Rajasthan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Nepal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42. On which date did Jayaprakash Narayan escape from Hazaribagh Central Jail in November 1942?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November 1942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December 1942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October 1942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September 1942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43. Which of the following statements about Veer Kunwar Singh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Veer Kunwar Diwas is observed on 23rd June to commemorate his recapture of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Jagdishpur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On 23rd June 2022, 78,220 flags were raised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Duler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Dulaur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ground,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Jagdishpur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during the Veer Kunwar Singh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Vijayotsav</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 event that was recorded in The Guinness Book of World Records.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Veer Kunwar Singh University was founded in 1992 in his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honor</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44. Who was not directly involved in the Champaran Peasant Movement of 1917?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Mahadev Desai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Narhari Parikh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Dr. Rajendra Prasad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Gauri Shankar Mishra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486616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9DE92-0E3A-B6D8-AD14-F501C390C30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6EEAE44-F07A-639F-F397-6BEF8520317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E89CF00-118E-FA86-5CA9-6801AF13F1F2}"/>
              </a:ext>
            </a:extLst>
          </p:cNvPr>
          <p:cNvSpPr txBox="1"/>
          <p:nvPr/>
        </p:nvSpPr>
        <p:spPr>
          <a:xfrm>
            <a:off x="345864" y="559229"/>
            <a:ext cx="3083134"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लेखों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"चम्पारण में अँधेर" दुखी</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"चम्पारण की दुर्दशा" दुखी हृदय द्वारा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"चम्पारण में फिर नादिरशाही" दुखी आत्मा द्वारा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लेख पीर मोहम्मद मूनिस द्वारा लिखा गया था/थे?</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 "प्रताप" में प्रकाशित हुआ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शचीन्द्रनाथ सान्याल ने किस वर्ष बिहार में अनुशीलन समिति की शाखा की स्थापना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1910             B) 1911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1912             D) 1913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मोहम्मद यूनुस, जो 1 अप्रैल 1937 को बिहार के पहले मुस्लिम प्रधानमंत्री बने, किस राजनीतिक दल से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राष्ट्रीय कांग्रेस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मुस्लिम इंडिपेंडेंट पार्टी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मुस्लिम लीग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सोशलिस्ट पार्टी</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रामकृष्ण मिशन और उसकी शाखाओं के बारे में निम्नलिखित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रामकृष्ण मिशन सोसाइटी की स्थापना बाबा ठाकुर दास ने 1806 में पटना में की थी, जिसका उद्देश्य राष्ट्रवाद और शैक्षिक सुधारों पर केंद्रित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रामकृष्ण मिशन की स्थापना स्वामी विवेकानंद ने 1897 में आध्यात्मिक और सामाजिक सुधारों को बढ़ावा देने के लिए की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किसान सभा और अखिल भारतीय किसान सभा के गठन के संबंध में निम्नलिखित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प्रांतीय किसान सभा की स्थापना 1929 में मुजफ्फरपुर में सहजानंद सरस्वती के अध्यक्ष के रूप में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अखिल भारतीय किसान सभा की स्थापना 1936 में लखनऊ में स्वामी सहजानंद सरस्वती के अध्यक्ष और एन.जी. रंगा के सचिव के रूप में हुई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32F61CB-9EE4-CB91-9170-C5F3E90BA66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99981A4-83C6-EBA7-F366-979113F74C1C}"/>
              </a:ext>
            </a:extLst>
          </p:cNvPr>
          <p:cNvSpPr txBox="1"/>
          <p:nvPr/>
        </p:nvSpPr>
        <p:spPr>
          <a:xfrm>
            <a:off x="3471642" y="534204"/>
            <a:ext cx="3096139"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45. Consider the following articles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1."Champaran Mein Andher"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Dukhi</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2. "Champaran ki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Durdasha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Dukhi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Hridaya</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3. "Champaran me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phir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Nadirshahi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Dukhi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Aatma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articles was/were written by Peer Mohd. Moonis is published in “Pratap”?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an</a:t>
            </a:r>
            <a:r>
              <a:rPr lang="hi-IN" sz="1100" dirty="0">
                <a:latin typeface="Adobe Devanagari" panose="02040503050201020203" pitchFamily="18" charset="0"/>
                <a:ea typeface="Nirmala UI" panose="020B0502040204020203" pitchFamily="34" charset="0"/>
                <a:cs typeface="Adobe Devanagari" panose="02040503050201020203" pitchFamily="18" charset="0"/>
              </a:rPr>
              <a:t>d</a:t>
            </a:r>
            <a:r>
              <a:rPr lang="en-GB" sz="1100" dirty="0">
                <a:latin typeface="Adobe Devanagari" panose="02040503050201020203" pitchFamily="18" charset="0"/>
                <a:ea typeface="Nirmala UI" panose="020B0502040204020203" pitchFamily="34" charset="0"/>
                <a:cs typeface="Adobe Devanagari" panose="02040503050201020203" pitchFamily="18" charset="0"/>
              </a:rPr>
              <a:t>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46. In which year did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Sachindranath</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Sanyal establish the branch of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Anushilan</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Samiti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1910                     B) 1911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1912                     D) 1913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47. Mohammad Yunus, who became the first Muslim Prime Minister of Bihar on 1st April 1937, was from which political party?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Indian National Congress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Muslim Independent Party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Muslim League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Socialist Party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48. Which of the following statements about the Ramakrishna Mission and its branches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Ramakrishna Mission Society was founded by Baba Thakur Das in 1</a:t>
            </a:r>
            <a:r>
              <a:rPr lang="hi-IN" sz="1100" dirty="0">
                <a:latin typeface="Adobe Devanagari" panose="02040503050201020203" pitchFamily="18" charset="0"/>
                <a:ea typeface="Nirmala UI" panose="020B0502040204020203" pitchFamily="34" charset="0"/>
                <a:cs typeface="Adobe Devanagari" panose="02040503050201020203" pitchFamily="18" charset="0"/>
              </a:rPr>
              <a:t>8</a:t>
            </a:r>
            <a:r>
              <a:rPr lang="en-GB" sz="1100" dirty="0">
                <a:latin typeface="Adobe Devanagari" panose="02040503050201020203" pitchFamily="18" charset="0"/>
                <a:ea typeface="Nirmala UI" panose="020B0502040204020203" pitchFamily="34" charset="0"/>
                <a:cs typeface="Adobe Devanagari" panose="02040503050201020203" pitchFamily="18" charset="0"/>
              </a:rPr>
              <a:t>06 at Patna, focusing on nationalism and educational reforms.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Ramakrishna Mission was established by Swami Vivekananda in 1897 to promote spiritual and social reforms.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only                           B)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49. Which of the following statements regarding the formation of the Bihar Kisan Sabha and All India Kisan Sabha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Bihar Provincial Kisan Sabha was established in 1929 at Muzaffarpur, with Sahajanand Saraswati as its President.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All</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India Kisan Sabha was founded in 1936 at Lucknow, with Swami Sahajanand Saraswati as President and N.G. Ranga as Secretary.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p:txBody>
      </p:sp>
    </p:spTree>
    <p:extLst>
      <p:ext uri="{BB962C8B-B14F-4D97-AF65-F5344CB8AC3E}">
        <p14:creationId xmlns:p14="http://schemas.microsoft.com/office/powerpoint/2010/main" val="2185765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62237-0F92-8FFA-544E-68C3DA91806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8AACEB9-E4DB-F77F-17FE-D7E57B54D1C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47640D9-2902-DB52-7D5E-A6D8B1884FB1}"/>
              </a:ext>
            </a:extLst>
          </p:cNvPr>
          <p:cNvSpPr txBox="1"/>
          <p:nvPr/>
        </p:nvSpPr>
        <p:spPr>
          <a:xfrm>
            <a:off x="345864" y="559229"/>
            <a:ext cx="3083134"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कर्पूरी ठाकुर के बारे में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कर्पूरी ठाकुर जन नायक के रूप में लोकप्रिय थे और उन्होंने तीन बार बिहार के मुख्यमंत्री के रूप में कार्य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उन्होंने बिहार में पिछड़ी जातियों के लिए 26 प्रतिशत आरक्षण लागू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कर्पूरी ठाकुर ने भारतीय स्वतंत्रता संग्राम के दौरान प्रसिद्ध कविता "हम सोए वतन को जगाने चले हैं" की रचना की।</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बौद्ध धर्म के द्वितीय बौद्ध संगीति का आयोजन किस वंश के शासनकाल में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मौर्य राजवंश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हर्यक राजवंश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गुप्त राजवंश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शिशुनाग वंश</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प्राचीन सिक्के जिन्हें पंचमार्क या आहत सिक्के कहा जाता था, साहित्य में इन्हें क्या कहा जाता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कार्षापण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महाजनपद</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 विलियम जोन्स ने 1789 में भगवद्गीता का अंग्रेजी में अनुवाद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विल्किन्स ने 1785 मेंअभिज्ञान शाकुंतलम् का अंग्रेजी में अनुवाद किया।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कालीबंगा में जुते हुए खेत के साक्ष्य प्राप्त हुए हैं, जहाँ दो अलग-अलग फसलें उगाई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लोथल में चावल उपजाने के अवशेष (1800 ई. पू.) पाए गए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गलत हैं</a:t>
            </a:r>
          </a:p>
        </p:txBody>
      </p:sp>
      <p:sp>
        <p:nvSpPr>
          <p:cNvPr id="3" name="Rectangle 2">
            <a:extLst>
              <a:ext uri="{FF2B5EF4-FFF2-40B4-BE49-F238E27FC236}">
                <a16:creationId xmlns:a16="http://schemas.microsoft.com/office/drawing/2014/main" id="{5DC9BC95-F310-86D1-E608-B43954F169B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D9B92FF-1D29-0FA4-BD03-9BEE0C53A3CD}"/>
              </a:ext>
            </a:extLst>
          </p:cNvPr>
          <p:cNvSpPr txBox="1"/>
          <p:nvPr/>
        </p:nvSpPr>
        <p:spPr>
          <a:xfrm>
            <a:off x="3471642" y="534204"/>
            <a:ext cx="3096139"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50. Consider the following statements about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Karpoori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Thakur: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Karpoori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Thakur was popularly known as Jan Nayak and served as the Chief Minister of Bihar thrice.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He implemented the 26 percent reservation for backward castes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Karpoori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Thakur composed the famous poem "Hum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Soye</a:t>
            </a:r>
            <a:r>
              <a:rPr lang="en-GB" sz="1100" dirty="0">
                <a:latin typeface="Adobe Devanagari" panose="02040503050201020203" pitchFamily="18" charset="0"/>
                <a:ea typeface="Nirmala UI" panose="020B0502040204020203" pitchFamily="34" charset="0"/>
                <a:cs typeface="Adobe Devanagari" panose="02040503050201020203" pitchFamily="18" charset="0"/>
              </a:rPr>
              <a:t> Watan Ko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Jagane</a:t>
            </a:r>
            <a:r>
              <a:rPr lang="en-GB" sz="1100" dirty="0">
                <a:latin typeface="Adobe Devanagari" panose="02040503050201020203" pitchFamily="18" charset="0"/>
                <a:ea typeface="Nirmala UI" panose="020B0502040204020203" pitchFamily="34" charset="0"/>
                <a:cs typeface="Adobe Devanagari" panose="02040503050201020203" pitchFamily="18" charset="0"/>
              </a:rPr>
              <a:t> Chale Hain" during the Indian freedom struggle.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51. The Second Buddhist Council of Buddhism was organized during the reign of which of the following dynasties?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Maurya Dynasty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Harya Dynasty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Gupta Dynasty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Shishunaga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Dynasty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52. Ancient coins of India were called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Punchmark</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or Punch Mark coins, what were they called in literature?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Nandik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Karshapana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Kupana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Mahajanapada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53.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Sir William Jones translated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Bhagavadgita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into English in 1789.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Wilkins translated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Abhigyana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Shakuntalam</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into English in 1785.</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54. Which of the following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Evidence of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plowed</a:t>
            </a:r>
            <a:r>
              <a:rPr lang="en-GB" sz="1100" dirty="0">
                <a:latin typeface="Adobe Devanagari" panose="02040503050201020203" pitchFamily="18" charset="0"/>
                <a:ea typeface="Nirmala UI" panose="020B0502040204020203" pitchFamily="34" charset="0"/>
                <a:cs typeface="Adobe Devanagari" panose="02040503050201020203" pitchFamily="18" charset="0"/>
              </a:rPr>
              <a:t> fields has been found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Kalibanga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where two different crops were grown.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Evidence of rice cultivation (1800 BCE) has been found at Lothal.</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are incorrect</a:t>
            </a:r>
          </a:p>
        </p:txBody>
      </p:sp>
    </p:spTree>
    <p:extLst>
      <p:ext uri="{BB962C8B-B14F-4D97-AF65-F5344CB8AC3E}">
        <p14:creationId xmlns:p14="http://schemas.microsoft.com/office/powerpoint/2010/main" val="3508673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75DE7-AE23-0F0E-5B02-CB7FA0B8BD2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A6A7E9E-B711-6AFF-4341-60149A5FE99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A7C5C52-3228-C5F3-6B6D-D1D1C2463C21}"/>
              </a:ext>
            </a:extLst>
          </p:cNvPr>
          <p:cNvSpPr txBox="1"/>
          <p:nvPr/>
        </p:nvSpPr>
        <p:spPr>
          <a:xfrm>
            <a:off x="345864" y="559229"/>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कथन गलत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ऋग्वेद में कुल 10 मण्डल (11 बालखिल्य सहित) एवं 1028 सूक्त हैं, जिसमें 10,580 मंत्र होते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ऋग्वेद के मंत्रों का उच्चारण होतृ या होता द्वारा किया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दूसरे से सातवें मण्डल को प्राचीन मण्डल या वंश मण्डल कहा जाता है।</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जैन धर्म के अनुसार सात नए  (आंशिक ज्ञान) होते हैं, जिन्हें क्या कहा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स्यादवाद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सल्लेखना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अनेकांतवाद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सप्तभंगी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आर्य सत्य बुद्ध द्वारा उपदेशित नहीं किया गया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दुःख</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दुःख निरोध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दूःख निरोधगामिनी प्रतिपदा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समृद्धि</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शिशुनाग ने वैशाली को मगध की राजधानी बनाया।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कालाशोक ने पाटलिपुत्र को पुनः मगध की राजधानी बनाया।</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गलत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प्लासी के युद्ध के संदर्भ में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युद्ध में रॉबर्ट क्लाइव ने कंपनी की सेना का नेतृत्व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सिराजुद्दौला के सेनापति मीर जाफर की टुकड़ियों ने इस युद्ध में हिस्सा नहीं 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युद्ध के बाद सिराजुद्दौला को मार दिया गया तथा मीर जाफर को नवाब बनाया गया।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'तबकात-ए-नासिरी' जिसमें मुहम्मद गौरी की भारत विजय और दिल्ली सल्तनत का 1260 ई. तक का इतिहास मिलता है, का लेखक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मिन्हाज-उस-सिराज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अलबरूनी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वाक्पति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ज़ियाउद्दीन बरनी</a:t>
            </a:r>
          </a:p>
        </p:txBody>
      </p:sp>
      <p:sp>
        <p:nvSpPr>
          <p:cNvPr id="3" name="Rectangle 2">
            <a:extLst>
              <a:ext uri="{FF2B5EF4-FFF2-40B4-BE49-F238E27FC236}">
                <a16:creationId xmlns:a16="http://schemas.microsoft.com/office/drawing/2014/main" id="{AC807A83-9B6B-15BF-7C03-D90B9ECA2B5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90238B0-C451-D813-EC4A-F7ED0A461FDC}"/>
              </a:ext>
            </a:extLst>
          </p:cNvPr>
          <p:cNvSpPr txBox="1"/>
          <p:nvPr/>
        </p:nvSpPr>
        <p:spPr>
          <a:xfrm>
            <a:off x="3471642" y="534204"/>
            <a:ext cx="3096139"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55. Which of the following statements is incorrect?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Rigveda contains a total of 10 mandalas (including 11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Balakhilyas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1028 hymns, with 10,580 verses.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verses of the Rigveda were recited by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Hotri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or Hota priests.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second to seventh mandalas are referred to as Ancient Mandalas or </a:t>
            </a:r>
            <a:r>
              <a:rPr lang="en-IN" sz="1100" dirty="0">
                <a:latin typeface="Adobe Devanagari" panose="02040503050201020203" pitchFamily="18" charset="0"/>
                <a:ea typeface="Nirmala UI" panose="020B0502040204020203" pitchFamily="34" charset="0"/>
                <a:cs typeface="Adobe Devanagari" panose="02040503050201020203" pitchFamily="18" charset="0"/>
              </a:rPr>
              <a:t>Vansh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Mandal.</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3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56. According to Jainism, the seven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nayas</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(partial knowledge) are referred to as what?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Syadvada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Sallekhana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Anekantavada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Saptabhangi</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57. Which of the following is not one of the Four Noble Truths taught by Buddha?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Dukkha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Dukkha Nirodha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Dukkha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Nirodhagāminī</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Pratipadā</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Prosperity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58. Which of the following statements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Shishunaga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made Vaishali the capital of Magadha.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Kalashoka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reinstated Pataliputra as the capital of Magadha.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             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are correct              D) Both are incorrect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59. Consider the following statements in the context of the Battle of Plassey: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Robert Clive led the company's army in this battle.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troops of Mir Jafar, the commander of Siraj-</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Daula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did not participate in the battle.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After this battle, Siraj-</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Daula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was killed, and Mir Jafar was made the Nawab.</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3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60.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Tabqat</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-e-Nasiri', which contains the history of Muhammad Ghori's conquest of India and the Delhi Sultanate up to 1260 AD, was written by?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Minhaj-us-Siraj</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Al-Biruni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Vakpati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Ziauddin Barani</a:t>
            </a:r>
          </a:p>
        </p:txBody>
      </p:sp>
    </p:spTree>
    <p:extLst>
      <p:ext uri="{BB962C8B-B14F-4D97-AF65-F5344CB8AC3E}">
        <p14:creationId xmlns:p14="http://schemas.microsoft.com/office/powerpoint/2010/main" val="3578985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14CA3-9EC7-0405-095D-85A44860F34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BFBB1A9-FBE7-7700-586A-F599B6F3B37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A8E69F0-1E88-6F63-2BF2-512CEB6434DC}"/>
              </a:ext>
            </a:extLst>
          </p:cNvPr>
          <p:cNvSpPr txBox="1"/>
          <p:nvPr/>
        </p:nvSpPr>
        <p:spPr>
          <a:xfrm>
            <a:off x="345864" y="559229"/>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इब्न बबूता  के संदर्भ में कौन 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इब्न बबूता  1333 ई. में भारत आया और भारतीयों के खान-पान, रहन-सहन, धर्म-परंपरा आदि पर बारीकी से लिखा।</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इब्न बबूता  ने मुहम्मद बिन तुगलक के दरबार में काम किया और उसे दरबारी राजनीति का व्यावहारिक ज्ञान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इब्न बबूता  ने अपने यात्रा वृत्तांत में केवल भारतीय धार्मिक परंपराओं का ही वर्णन किया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कथन राष्ट्रकूटों के बारे में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दंतिदुर्ग ने मालवा पर अभियान नहीं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राष्ट्रकूटों की भाषा संस्कृत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दंतिदुर्ग ने मान्यखेत को अपनी राजधानी बनाया।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दंतिदुर्ग ने हिरण्यगर्भ यज्ञ नहीं किया।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अकबर द्वारा प्रचारित दीन-ए-इलाही से संबंधित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सब धर्मों के सत्य पर आधारित था, इसमें सब धर्मों के सिद्धांतों का समावेश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 के कुछ सहयोगियों ने दीन-ए-इलाही मानने से इंकार कर दिया।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मराठा प्रशासन से संबंधित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शिवाजी ने राज्य के प्रशासन के लिए केंद्रीय स्तर पर 'अष्टप्रधान' की व्यवस्था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चौथ और सरदेशमुखी मराठा राज्य के बाहर लगान वसूली के दो प्रमुख साधन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पांडिचेरी में निम्न में से किस यूरोपीय कंपनी का अधिकार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अंग्रेज़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पुर्तगाली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डच</a:t>
            </a:r>
          </a:p>
        </p:txBody>
      </p:sp>
      <p:sp>
        <p:nvSpPr>
          <p:cNvPr id="3" name="Rectangle 2">
            <a:extLst>
              <a:ext uri="{FF2B5EF4-FFF2-40B4-BE49-F238E27FC236}">
                <a16:creationId xmlns:a16="http://schemas.microsoft.com/office/drawing/2014/main" id="{A15E65AC-5BC0-F3BE-6EAD-A91E3E10670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BAD5E90-C7D7-D9E0-D0BA-EAC8A252220A}"/>
              </a:ext>
            </a:extLst>
          </p:cNvPr>
          <p:cNvSpPr txBox="1"/>
          <p:nvPr/>
        </p:nvSpPr>
        <p:spPr>
          <a:xfrm>
            <a:off x="3471642" y="534204"/>
            <a:ext cx="3096139"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61. Which of the following statements about Ibn Battuta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Ibn Battuta arrived in India in 1333 and wrote in detail about the food, lifestyle, religion, and traditions of the Indians.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Ibn Battuta worked in the court of Muhammad bin Tughlaq and gained practical knowledge of court politics.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Ibn Battuta described only the religious traditions of India in his travel account.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62. Which of the following statements about the Rashtrakutas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Dantidurga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did not campaign in Malwa.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language of the Rashtrakutas was Sanskrit.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Dantidurga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made Man</a:t>
            </a:r>
            <a:r>
              <a:rPr lang="hi-IN" sz="1100" dirty="0">
                <a:latin typeface="Adobe Devanagari" panose="02040503050201020203" pitchFamily="18" charset="0"/>
                <a:ea typeface="Nirmala UI" panose="020B0502040204020203" pitchFamily="34" charset="0"/>
                <a:cs typeface="Adobe Devanagari" panose="02040503050201020203" pitchFamily="18" charset="0"/>
              </a:rPr>
              <a:t>yak</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hhet</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his capital.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Dantidurga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did not perform the Hiranyagarbha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Mahadan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Yagna.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63. Consider the following statements regarding the religion Din-e-Ilahi promoted by Akbar: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It was based on the truths of all religions, and it incorporated the principles of all religions.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Some of Akbar's associates refused to accept Din-e-Ilahi.</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64. Consider the following statements related to Maratha administration:</a:t>
            </a:r>
          </a:p>
          <a:p>
            <a:r>
              <a:rPr lang="en-GB" sz="1100" dirty="0">
                <a:latin typeface="Adobe Devanagari" panose="02040503050201020203" pitchFamily="18" charset="0"/>
                <a:cs typeface="Adobe Devanagari" panose="02040503050201020203" pitchFamily="18" charset="0"/>
              </a:rPr>
              <a:t>1. Shivaji established the system of '</a:t>
            </a:r>
            <a:r>
              <a:rPr lang="en-GB" sz="1100" dirty="0" err="1">
                <a:latin typeface="Adobe Devanagari" panose="02040503050201020203" pitchFamily="18" charset="0"/>
                <a:cs typeface="Adobe Devanagari" panose="02040503050201020203" pitchFamily="18" charset="0"/>
              </a:rPr>
              <a:t>Ashtapradhan</a:t>
            </a:r>
            <a:r>
              <a:rPr lang="en-GB" sz="1100" dirty="0">
                <a:latin typeface="Adobe Devanagari" panose="02040503050201020203" pitchFamily="18" charset="0"/>
                <a:cs typeface="Adobe Devanagari" panose="02040503050201020203" pitchFamily="18" charset="0"/>
              </a:rPr>
              <a:t>' at the central level for the administration of the state.</a:t>
            </a:r>
          </a:p>
          <a:p>
            <a:r>
              <a:rPr lang="en-GB" sz="1100" dirty="0">
                <a:latin typeface="Adobe Devanagari" panose="02040503050201020203" pitchFamily="18" charset="0"/>
                <a:cs typeface="Adobe Devanagari" panose="02040503050201020203" pitchFamily="18" charset="0"/>
              </a:rPr>
              <a:t>2. Chauth and </a:t>
            </a:r>
            <a:r>
              <a:rPr lang="en-GB" sz="1100" dirty="0" err="1">
                <a:latin typeface="Adobe Devanagari" panose="02040503050201020203" pitchFamily="18" charset="0"/>
                <a:cs typeface="Adobe Devanagari" panose="02040503050201020203" pitchFamily="18" charset="0"/>
              </a:rPr>
              <a:t>Sardeshmukhi</a:t>
            </a:r>
            <a:r>
              <a:rPr lang="en-GB" sz="1100" dirty="0">
                <a:latin typeface="Adobe Devanagari" panose="02040503050201020203" pitchFamily="18" charset="0"/>
                <a:cs typeface="Adobe Devanagari" panose="02040503050201020203" pitchFamily="18" charset="0"/>
              </a:rPr>
              <a:t> were the two main methods of revenue collection outside the Maratha state.</a:t>
            </a:r>
            <a:br>
              <a:rPr lang="en-GB" sz="1100" dirty="0">
                <a:latin typeface="Adobe Devanagari" panose="02040503050201020203" pitchFamily="18" charset="0"/>
                <a:cs typeface="Adobe Devanagari" panose="02040503050201020203" pitchFamily="18" charset="0"/>
              </a:rPr>
            </a:br>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65. Which European company had control over Puducherry?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British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Portuguese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French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Dutch</a:t>
            </a:r>
          </a:p>
        </p:txBody>
      </p:sp>
    </p:spTree>
    <p:extLst>
      <p:ext uri="{BB962C8B-B14F-4D97-AF65-F5344CB8AC3E}">
        <p14:creationId xmlns:p14="http://schemas.microsoft.com/office/powerpoint/2010/main" val="2933532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F0457-7D90-7D33-69B8-8FB2D3952A5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14C812D-F771-BA44-F5D7-8A5C90850F5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41AA1DF-6D0E-0DFA-2154-20B66FB8AD7D}"/>
              </a:ext>
            </a:extLst>
          </p:cNvPr>
          <p:cNvSpPr txBox="1"/>
          <p:nvPr/>
        </p:nvSpPr>
        <p:spPr>
          <a:xfrm>
            <a:off x="345864" y="559229"/>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मुहम्मद बिन तुगलक के शासन के बारे में निम्नलिखित में से कौन 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बिन तुगलक ने तांबे या काँसे के सिक्के चलाने का आदेश दिया था और सांकेतिक मुद्रा को सोने और चांदी की मुद्रा के समान प्रचलित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उसने अपने सिक्कों पर 'अल सुल्तान जिल्ली अल्लाह' (सुल्तान ईश्वर की छाया है) जैसे वाक्य अंकित कराए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इब्राहिम लोदी की मृत्यु के साथ निम्नलिखित में से कौन सा घटनाक्रम हुआ?</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 सल्तनत का अंत हो गया और दिल्ली पर मुग़ल वंश की स्थापना हुई।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 सल्तनत का अंत हुआ, लेकिन दिल्ली पर अफ़ग़ान वंश की स्थापना हुई।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इब्राहिम लोदी की मृत्यु के बाद दिल्ली सल्तनत ने अपनी सत्ता बनाए रखी।</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 पर तुर्क वंश की स्थापना हुई।</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अधिकारी किस कार्य के लिए उत्तरदायी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बरीद-ए-मुमालिक - गुप्तचर विभाग का प्रमुख।</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मुहतसिब - शरीयत के अनुसार लोगों के आचरण का निरीक्षण करने वाला अधिकारी।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मुतसर्रिफ - कारखानों की देखभाल, नियंत्रण और हिसाब का लेखा-जोखा तैयार करने वाला अधिकारी।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शंकराचार्य के दर्शन का आधार क्या था और उनका सिद्धांत क्या कहलाया?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 और उपनिषद, 'विवेकवाद'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वेदांत और उपनिषद, 'अद्वैतवाद'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 और गीता, 'तत्त्ववाद’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उपनिषद और पुराण, 'द्वैतवाद’</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'धन के बहिर्गमन' का सिद्धांत किस पुस्तक में दिया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इकोनॉमिक हिस्ट्री ऑफ इंडिया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राजनीतिक इतिहास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अर्थव्यवस्था की नींव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अर्थशास्त्र का विकास</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DCC9FA3-42D3-FEAA-96A7-18AA8C7E04F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78B60B8-461F-799A-219E-121C5C4FE89D}"/>
              </a:ext>
            </a:extLst>
          </p:cNvPr>
          <p:cNvSpPr txBox="1"/>
          <p:nvPr/>
        </p:nvSpPr>
        <p:spPr>
          <a:xfrm>
            <a:off x="3471642" y="534204"/>
            <a:ext cx="3096139"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66. Which of the following statements about Muhammad bin Tughlaq's reign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Muhammad bin Tughlaq ordered the use of copper and bronze coins and introduced token currency, which was to be used in the same way as gold and silver currency.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He had the phrase 'Al Sultan Jilli Allah' (The Sultan is the shadow of God) inscribed on his coins.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67. With the death of Ibrahim Lodi, which of the following events took place?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Delhi Sultanate came to an end and the Mughal dynasty was established in Delhi.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Delhi Sultanate ended, but the Afghan dynasty was established in Delhi.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After the death of Ibrahim Lodi, the Delhi Sultanate maintained its power.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Turkish dynasty was established in Delhi.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68. Which official was responsible for the following tasks?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Bireed</a:t>
            </a:r>
            <a:r>
              <a:rPr lang="en-GB" sz="1100" dirty="0">
                <a:latin typeface="Adobe Devanagari" panose="02040503050201020203" pitchFamily="18" charset="0"/>
                <a:ea typeface="Nirmala UI" panose="020B0502040204020203" pitchFamily="34" charset="0"/>
                <a:cs typeface="Adobe Devanagari" panose="02040503050201020203" pitchFamily="18" charset="0"/>
              </a:rPr>
              <a:t>-e-</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Mumalik</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Head of the intelligence department.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Muhtasib</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Official responsible for overseeing people's conduct according to Sharia.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Mutasarrif</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Official responsible for the supervision, control, and accounting of factories.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69. What was the basis of Shankaracharya's philosophy, and what was his doctrine called?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Vedas and Upanishads,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Vivekavada</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Vedanta and Upanishads, 'Advaita</a:t>
            </a:r>
            <a:r>
              <a:rPr lang="hi-IN" sz="1100" dirty="0">
                <a:latin typeface="Adobe Devanagari" panose="02040503050201020203" pitchFamily="18" charset="0"/>
                <a:ea typeface="Nirmala UI" panose="020B0502040204020203" pitchFamily="34" charset="0"/>
                <a:cs typeface="Adobe Devanagari" panose="02040503050201020203" pitchFamily="18" charset="0"/>
              </a:rPr>
              <a:t>vaad</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Vedas and Gita,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Tattvavada</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Upanishads and Puranas, 'Dvaita</a:t>
            </a:r>
            <a:r>
              <a:rPr lang="hi-IN" sz="1100" dirty="0">
                <a:latin typeface="Adobe Devanagari" panose="02040503050201020203" pitchFamily="18" charset="0"/>
                <a:ea typeface="Nirmala UI" panose="020B0502040204020203" pitchFamily="34" charset="0"/>
                <a:cs typeface="Adobe Devanagari" panose="02040503050201020203" pitchFamily="18" charset="0"/>
              </a:rPr>
              <a:t>vaad</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70. The theory of 'drain of wealth' was given in which book?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Economic History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Political history of India</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Foundation of Indian Economy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Development of Indian Economics</a:t>
            </a:r>
          </a:p>
        </p:txBody>
      </p:sp>
    </p:spTree>
    <p:extLst>
      <p:ext uri="{BB962C8B-B14F-4D97-AF65-F5344CB8AC3E}">
        <p14:creationId xmlns:p14="http://schemas.microsoft.com/office/powerpoint/2010/main" val="1170622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4E2F5-A2DE-0D95-D5CA-DEA915AE2FD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208D38A-2A38-473E-D0B0-7B37FF57E1D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B903FD5-3356-71F3-CE22-EC484A960DD1}"/>
              </a:ext>
            </a:extLst>
          </p:cNvPr>
          <p:cNvSpPr txBox="1"/>
          <p:nvPr/>
        </p:nvSpPr>
        <p:spPr>
          <a:xfrm>
            <a:off x="345864" y="559229"/>
            <a:ext cx="3083134"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व्यक्तियों और उनके संबंधित विवरण को मिलाइए:</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Column 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व्यक्ति)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Column B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विवरण)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वास्कोडिगामा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प्रथम अंग्रेज़ दूत जिसने सम्राट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जहाँगीर से भेंट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कैब्राल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आने वाला प्रथम पुर्तगाली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वायसराय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फ्राँसिस्को-डी-अल्मीडा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आने वाला द्वितीय पुर्तगाली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कैप्टन हॉकिंस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आने वाला प्रथम पुर्तगाली यात्री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 D, 2 - C, 3 - B, 4 - 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1 - D, 2 - B, 3 - C, 4 - 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 A, 2 - C, 3 - D, 4 - 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 D, 2 - A, 3 - C, 4 - B</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दादाभाई नौरोजी की भारतीय राष्ट्रीय आंदोलन को सर्वाधिक प्रभावी देन थी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उन्होंने इस बात को अभिव्यक्त किया कि ब्रिटेन, भारत का आर्थिक शोषण कर रहा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उन्होंने प्राचीन भारतीय ग्रंथों की व्याख्या की और भारतीयों में आत्मविश्वास जगाया।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उन्होंने सभी सामाजिक बुराइयों के निराकरण की आवश्यकता पर सर्वोपरि ज़ोर दिया।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सत्य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में 1857 का विद्रोह किस दिन शुरू हुआ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जून  1857</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मई 1857</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मई 1857</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a:t>
            </a:r>
            <a:r>
              <a:rPr lang="hi-IN" sz="1200" dirty="0">
                <a:latin typeface="Adobe Devanagari" panose="02040503050201020203" pitchFamily="18" charset="0"/>
                <a:ea typeface="Nirmala UI" panose="020B0502040204020203" pitchFamily="34" charset="0"/>
                <a:cs typeface="Adobe Devanagari" panose="02040503050201020203" pitchFamily="18" charset="0"/>
              </a:rPr>
              <a:t>0</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मई 1857</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1857 के विद्रोह के कारणों के संदर्भ में निम्नलिखित में से कौन-से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वेलेजली की 'सहायक संधि’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अंग्रेजों द्वारा भारतीय रीति-रिवाजों में हस्तक्षेप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सैनिकों के साथ भेदभावपूर्ण व्यवहार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चर्बी वाले कारतूसों का प्रयोग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दिये गए कूट की सहायता से सही उत्तर चुनिये।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14921B2-06D4-23E7-BD42-BDCF1795B77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1C0FFA8-1058-EFA2-B6A2-5FC5A9877FDA}"/>
              </a:ext>
            </a:extLst>
          </p:cNvPr>
          <p:cNvSpPr txBox="1"/>
          <p:nvPr/>
        </p:nvSpPr>
        <p:spPr>
          <a:xfrm>
            <a:off x="3471642" y="534204"/>
            <a:ext cx="3096139" cy="804835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71. Match the following persons with their corresponding descriptions: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Column A (Person)	Column B (Description)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Vasco da Gama              A. The first English envoy to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meet Emperor Jahangir.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Cabral	              B. The first Portuguese viceroy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to come to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Francisco de Almeida   C. The second Portuguese to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arrive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Captain Hawkins	D. The first Portuguese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traveller to India.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 D, 2 - C, 3 - B, 4 – 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 D, 2 - B, 3 - C, 4 -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 A, 2 - C, 3 - D, 4 – B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 D, 2 - A, 3 - C, 4 - 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72. Dada Bhai Naoroji's most significant contribution to the Indian National Movement was that-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He expressed the idea that Britain was exploiting India's economy.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He interpreted ancient Indian scriptures and inspired confidence among Indians.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He emphasized the need to eradicate all social evils.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true?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73. On which day did the revolt of 1857 start in Bihar?</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IN" sz="1100" dirty="0">
                <a:latin typeface="Adobe Devanagari" panose="02040503050201020203" pitchFamily="18" charset="0"/>
                <a:ea typeface="Nirmala UI" panose="020B0502040204020203" pitchFamily="34" charset="0"/>
                <a:cs typeface="Adobe Devanagari" panose="02040503050201020203" pitchFamily="18" charset="0"/>
              </a:rPr>
              <a:t>J</a:t>
            </a:r>
            <a:r>
              <a:rPr lang="hi-IN" sz="1100" dirty="0">
                <a:latin typeface="Adobe Devanagari" panose="02040503050201020203" pitchFamily="18" charset="0"/>
                <a:ea typeface="Nirmala UI" panose="020B0502040204020203" pitchFamily="34" charset="0"/>
                <a:cs typeface="Adobe Devanagari" panose="02040503050201020203" pitchFamily="18" charset="0"/>
              </a:rPr>
              <a:t>une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a:t>
            </a:r>
            <a:r>
              <a:rPr lang="hi-IN" sz="1100" dirty="0">
                <a:latin typeface="Adobe Devanagari" panose="02040503050201020203" pitchFamily="18" charset="0"/>
                <a:ea typeface="Nirmala UI" panose="020B0502040204020203" pitchFamily="34" charset="0"/>
                <a:cs typeface="Adobe Devanagari" panose="02040503050201020203" pitchFamily="18" charset="0"/>
              </a:rPr>
              <a:t>2</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1857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May 11, 1857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May 12, 1857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May 1</a:t>
            </a:r>
            <a:r>
              <a:rPr lang="hi-IN" sz="1100" dirty="0">
                <a:latin typeface="Adobe Devanagari" panose="02040503050201020203" pitchFamily="18" charset="0"/>
                <a:ea typeface="Nirmala UI" panose="020B0502040204020203" pitchFamily="34" charset="0"/>
                <a:cs typeface="Adobe Devanagari" panose="02040503050201020203" pitchFamily="18" charset="0"/>
              </a:rPr>
              <a:t>0</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1857</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74. Which of the following are correct in the context of the causes of the 1857 revolt?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Wellesley’s 'Subsidiary Alliance’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British interference in Indian customs and traditions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Discriminatory treatment of soldiers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Use of grease-filled cartridges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answer from the options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3, and 4</a:t>
            </a:r>
          </a:p>
        </p:txBody>
      </p:sp>
    </p:spTree>
    <p:extLst>
      <p:ext uri="{BB962C8B-B14F-4D97-AF65-F5344CB8AC3E}">
        <p14:creationId xmlns:p14="http://schemas.microsoft.com/office/powerpoint/2010/main" val="4241901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59AAB-9B0D-AF56-BD8C-7875CFC8C66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45098D2-E9BD-8358-89BB-BA17E320989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C6BB442-2744-33C0-2D6D-2539F0C6C4E4}"/>
              </a:ext>
            </a:extLst>
          </p:cNvPr>
          <p:cNvSpPr txBox="1"/>
          <p:nvPr/>
        </p:nvSpPr>
        <p:spPr>
          <a:xfrm>
            <a:off x="345864" y="483031"/>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गांधीजी के संघर्ष के संदर्भ में निम्नलिखित युग्मों पर विचार कीजिये:</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(संघर्ष)</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(संघर्ष का संबंध)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चंपारण सत्याग्रह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लगान माफी</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अहमदाबाद मिल हड़ताल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श्रम विवाद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खेड़ा सत्याग्रह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काश्तकारी की सुरक्षा</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युग्मों में से कौन-सा/से सुमेलित नहीं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असहयोग आंदोलन के संदर्भ में निम्नलिखित कथनों में से कौन-सा सही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फरवरी 1922 में चौरी-चौरा हिंसा की एक घटना के कारण गांधीजी को असहयोग आंदोलन वापस लेना पड़ा।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असहयोग आंदोलन के कारण मार्च 1922 में गांधीजी को राजद्रोह के आरोप में गिरफ्तार कर लिया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असहयोग आंदोलन में किसानों, श्रमिकों और कारीगरों ने भाग नहीं 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जी.डी. बिड़ला ने राष्ट्रीय आंदोलन का खुला समर्थन किया।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क्रिप्स मिशन भारत कब पहुँचा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मार्च 1942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23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मार्च 1942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मार्च 1942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अप्रैल 1942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सुभाष चंद्र बोस ने किस स्थान पर 'फ्री इंडिया सेंटर' की स्थापना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लाहौर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बर्लिन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काबुल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औरंगजेब की मृत्यु के बाद मुगल शासकों के गद्दी पर बैठने का सही कालानुक्रम कौन-सा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बहादुरशाह प्रथम - जहाँदारशाह - फर्रुखसियर - शाह आलम द्वितीय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जहाँदारशाह - फर्रुखसियर - शाह आलम द्वितीय - बहादुरशाह प्रथम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फर्रुखसियर - शाह आलम द्वितीय - बहादुरशाह प्रथम - जहाँदारशाह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 आलम द्वितीय - बहादुरशाह प्रथम -जहाँदारशाह - फर्रुखसियर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सिखों के संदर्भ में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सिख धर्म की शुरुआत गुरु नानक 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सिखों को लड़ाकू समुदाय के रूप में बदलने का काम गुरु हरगोविंद ने शुरू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अपने आखिरी गुरु गोविंद सिंह के नेतृत्व में सिख एक राजनीतिक और फौजी ताकत बने।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12F2E8E2-35D2-DB5E-3A17-3FDE5DCE602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C98540E-F6BE-1EC6-8CDD-54662458C143}"/>
              </a:ext>
            </a:extLst>
          </p:cNvPr>
          <p:cNvSpPr txBox="1"/>
          <p:nvPr/>
        </p:nvSpPr>
        <p:spPr>
          <a:xfrm>
            <a:off x="3471642" y="458010"/>
            <a:ext cx="3096139" cy="9102492"/>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75. Consider the following pairs in the context of Gandhi's struggles: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(Struggle)	               (Relation of the struggle)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Champaran Satyagraha	    A. Revenue (Lagaan)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Remission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Ahmedabad Mill Strike	     B. Labor Dispute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Kheda Satyagraha	     C. Security of Cultivation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pairs is/are incorrect?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(d) Only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76. Which of the following statements is not correct in the context of the Non-Cooperation Movement?</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a:latin typeface="Adobe Devanagari" panose="02040503050201020203" pitchFamily="18" charset="0"/>
                <a:ea typeface="Nirmala UI" panose="020B0502040204020203" pitchFamily="34" charset="0"/>
                <a:cs typeface="Adobe Devanagari" panose="02040503050201020203" pitchFamily="18" charset="0"/>
              </a:rPr>
              <a:t>In February 1922, Gandhiji had to withdraw the non-cooperation movement due to an incident of violence at Chauri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Chaura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As a result of the Non-Cooperation Movement, Gandhi was arrested on charges of sedition in March 1922.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Farmers, workers, and artisans did not participate in the Non-Cooperation Movement.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G.D. Birla openly supported the national movement.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77. When did the Cripps Mission arrive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March 10, 1942              (b) March 23, 1942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March 11, 1942              (d) April 15, 1942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78. Where did Subhas Chandra Bose establish the 'Free India Centre'?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Lahore                   (b) Berlin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Kabul                     (d) Delhi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79. What is the correct chronological order of Mughal rulers ascending the throne after the death of Aurangzeb?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Bahadur Shah I - Jahandar Shah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Farrukhsiyar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Shah Alam 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Jahandar Shah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Farrukhsiyar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Shah Alam II - Bahadur Shah 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Farrukhsiyar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Shah Alam II - Bahadur Shah I - Jahandar Shah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Shah Alam II - Bahadur Shah I - Jahandar Shah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Farrukhsiyar</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80. Consider the following statements about the Sikhs: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Sikhism was founded by Guru Nanak.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Guru Hargobind started the transformation of Sikhs into a martial community.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Under the leadership of their last Guru, Guru Gobind Singh, the Sikhs became a political and military power.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(d) 1, 2, and 3</a:t>
            </a:r>
          </a:p>
        </p:txBody>
      </p:sp>
    </p:spTree>
    <p:extLst>
      <p:ext uri="{BB962C8B-B14F-4D97-AF65-F5344CB8AC3E}">
        <p14:creationId xmlns:p14="http://schemas.microsoft.com/office/powerpoint/2010/main" val="989667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4F29F-B68D-31C5-238E-299472CB000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5F3BAE8-0074-C145-E3FC-5EF0B6B541E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5012931-CB0B-2DB8-64B1-63BB5956549E}"/>
              </a:ext>
            </a:extLst>
          </p:cNvPr>
          <p:cNvSpPr txBox="1"/>
          <p:nvPr/>
        </p:nvSpPr>
        <p:spPr>
          <a:xfrm>
            <a:off x="345864" y="483031"/>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 रदरफोर्ड द्वारा परमाणु में अधिकांश क्षेत्र को खाली क्यों माना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अधिकांश अल्फा कण बिना विचलित हुए निकल गए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अल्फा कणों की गति बहुत अधिक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इलेक्ट्रॉन नाभिक के चारों ओर घूमते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परमाणु के केंद्र में प्रोटॉन और न्यूट्रॉन होते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एक्वारेजिया में कौन-कौन से अम्ल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हाइड्रोक्लोरिक अम्ल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HCl)</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नाइट्रिक अम्ल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HNO₃)</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हाइड्रोक्लोरिक अम्ल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HCl)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नाइट्रिक अम्ल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HNO₃)</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हाइड्रोक्लोरिक अम्ल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HCl)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सल्फ्यूरिक अम्ल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H₂SO₄)</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अम्ल में ऑक्सीजन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नाइट्रिक एसिड (शोरे का अम्ल)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सल्फ्यूरिक एसिड (गंधक का अम्ल)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हाइड्रोक्लोरिक अम्ल (नमक का अम्ल)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और पीतल की मिश्रधातु में मुख्य अंतर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में जिंक </a:t>
            </a:r>
            <a:r>
              <a:rPr lang="hi-IN" sz="1200">
                <a:latin typeface="Adobe Devanagari" panose="02040503050201020203" pitchFamily="18" charset="0"/>
                <a:ea typeface="Nirmala UI" panose="020B0502040204020203" pitchFamily="34" charset="0"/>
                <a:cs typeface="Adobe Devanagari" panose="02040503050201020203" pitchFamily="18" charset="0"/>
              </a:rPr>
              <a:t>और निकेल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अनुपात समान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पीतल में टिन होता है, जबकि काँसा में जिंक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में समान अनुपात में ताँबा और टिन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में टिन होता है, जबकि पीतल में जिंक होता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5.एक टीवी सेट को चलाने के लिए निम्नलिखित में से किस एक का टीवी रिमोट नियंत्रण इकाई द्वारा प्रयोग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 तरंगें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ध्वनि तरंगें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सूक्ष्म तरंगें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रेडियो तरंगें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सही सुमेलित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सिल्वर ब्रोमाइड - कृत्रिम प्रकाश संश्लेषण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सिल्वर आयोडाइड - कृत्रिम वर्षा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लिथियम बाइकार्बोनेट - गठिया का उपचार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दूधिया मैग्नीशिया - प्रति-अम्ल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सा हार्मोन त्वचा के रंग को नियंत्रित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प्रोलैक्टिन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मिलैनोसाइट प्रेरक हार्मोन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MSH)</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लुटिनाइजिंग हार्मोन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LH)</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वेसोप्रेसिन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ADH)</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तरल मोज़ेक मॉडल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Fluid Mosaic Model)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किसको समझने में मदद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कोशिका के विभाजन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कोशिका झिल्ली की संरचना और कार्य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कोशिका के ऊर्जा उत्पादन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कोशिका के प्रोटीन संश्लेषण को</a:t>
            </a:r>
          </a:p>
        </p:txBody>
      </p:sp>
      <p:sp>
        <p:nvSpPr>
          <p:cNvPr id="3" name="Rectangle 2">
            <a:extLst>
              <a:ext uri="{FF2B5EF4-FFF2-40B4-BE49-F238E27FC236}">
                <a16:creationId xmlns:a16="http://schemas.microsoft.com/office/drawing/2014/main" id="{D631B7F4-83C2-EEC7-0738-B870A70B839A}"/>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B698261-0E5E-0222-0ABB-66FFF0E19942}"/>
              </a:ext>
            </a:extLst>
          </p:cNvPr>
          <p:cNvSpPr txBox="1"/>
          <p:nvPr/>
        </p:nvSpPr>
        <p:spPr>
          <a:xfrm>
            <a:off x="3471642" y="458010"/>
            <a:ext cx="3096139"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81. Why did Rutherford consider most of the space in an atom to be empty?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Because most alpha particles passed through without deflection.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Because the alpha particles had very high speed.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Because electrons revolve around the nucleus.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Because protons and neutrons are present at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of the atom.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82. Which acids are present in Aqua Regia?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Hydrochloric acid (HCl)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Nitric acid (HNO₃)</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Hydrochloric acid (HCl) and Nitric acid (HNO₃)</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Hydrochloric acid (HCl) and Sulfuric acid (H₂SO₄)</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83. Which of the following acids does not contain oxygen?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Nitric Acid (Aqua fortis)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Sulfuric Acid (Oil of Vitriol)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Hydrochloric Acid (Muriatic Acid)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84. What is the main difference between the alloys of brass and bronze?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Both contain the same ratio of zinc and nickel.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Brass contains tin, while bronze contains zinc.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contain the same ratio of copper and tin.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Bronze contains tin, while brass contains zinc.</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85. Which of the following is used by the TV remote control unit to operate a TV set?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Light waves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Sound waves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Microwaves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Radio waves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86. Which of the following is not correctly matched?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Silver Bromide - Artificial Photosynthesis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Silver Iodide - Artificial Rain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Lithium Bicarbonate - Treatment for Arthritis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Milk of Magnesia - Antacid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87. Which hormone controls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color</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of the skin?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Prolactin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Melanocyte Stimulating Hormone (MSH)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Luteinizing Hormone (LH)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Vasopressin (ADH)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88. Fluid Mosaic Model helps to understand: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Cell division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Structure and function of the cell membrane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Energy production in the cell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Protein synthesis in the cell</a:t>
            </a:r>
          </a:p>
        </p:txBody>
      </p:sp>
    </p:spTree>
    <p:extLst>
      <p:ext uri="{BB962C8B-B14F-4D97-AF65-F5344CB8AC3E}">
        <p14:creationId xmlns:p14="http://schemas.microsoft.com/office/powerpoint/2010/main" val="1093227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44C52-568E-CFD3-686C-2BC12762EF9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A32A7B3-D0BC-60A7-201A-D82E97AD19E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8803006-0667-BE12-0871-1AFFC04E68BF}"/>
              </a:ext>
            </a:extLst>
          </p:cNvPr>
          <p:cNvSpPr txBox="1"/>
          <p:nvPr/>
        </p:nvSpPr>
        <p:spPr>
          <a:xfrm>
            <a:off x="345864" y="483031"/>
            <a:ext cx="3083134" cy="8586966"/>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कौन-कौन से वर्णक हरित लवक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Chloroplast)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पाए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पर्णहरित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जैंथोफिल</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दिये गए कूट का प्रयोग कर सही उत्तर चुनिये: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प्रोटीन संश्लेषण में निम्न कोशिकांगों में से किसकी भूमिका सबसे महत्त्वपूर्ण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लाइसोसोम और सेंट्रोसोम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अंतःप्रद्रव्यी जालिका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गॉल्जी उपकरण और माइटोकॉन्ड्रिया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लाइसोसोम और माइटोकॉन्ड्रिया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डी.एन.ए. से आर.एन.ए. में सूचना का स्थानांतरण किस प्रक्रिया द्वारा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रूपांतरण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प्रतिलिपन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अनुलेखन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संघटन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क्षय रोग (टीबी) के परीक्षण हेतु विशिष्ट परीक्षण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रॉबर्ट का परीक्षण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विडाल का परीक्षण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एलिसा परीक्षण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मैंटॉक्स का परीक्षण</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सीरम के बारे में कौन 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रुधिर जमने पर शेष तरल भाग को सीरम कहा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सीरम में फ्राइब्रिनोजेन प्रोटीन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सीरम में रुधिर कणिकाएँ उपस्थित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सीरम रंगहीन होता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फलों को उनके प्रकार से मिलाइए: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अमरुद, केला ,तरबूज,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समूह फल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शरीफा, रसभरी, चम्पा,</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संग्रहित फल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शहतूत, कटहल, बरगद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सरल फल</a:t>
            </a:r>
          </a:p>
          <a:p>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मिलान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 A, 2 - B, 3 - 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1 - A, 2 - C, 3 - 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 B, 2 - A, 3 – 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 C, 2 – A, 3 - B</a:t>
            </a:r>
          </a:p>
        </p:txBody>
      </p:sp>
      <p:sp>
        <p:nvSpPr>
          <p:cNvPr id="3" name="Rectangle 2">
            <a:extLst>
              <a:ext uri="{FF2B5EF4-FFF2-40B4-BE49-F238E27FC236}">
                <a16:creationId xmlns:a16="http://schemas.microsoft.com/office/drawing/2014/main" id="{63C36E52-2224-3B98-D4EE-EE87DA82E6A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CB95846-C034-F7FA-3E8B-714E660BD5C2}"/>
              </a:ext>
            </a:extLst>
          </p:cNvPr>
          <p:cNvSpPr txBox="1"/>
          <p:nvPr/>
        </p:nvSpPr>
        <p:spPr>
          <a:xfrm>
            <a:off x="3471642" y="458010"/>
            <a:ext cx="3096139" cy="8386911"/>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89. Which of the following pigments are found in chloroplasts?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Chlorophyll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Carotene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Xanthophyll</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Using the code given below, choose the correct answer: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90. Which of the following organelles plays the most important role in protein synthesis?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Lysosomes and Centrosome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Endoplasmic Reticulum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Golgi Apparatus and Mitochondria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Lysosomes and Mitochondria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91. The transfer of information from DNA to RNA occurs through which process?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Translation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Replication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Transcription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Conjugation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92. The specific test for Tuberculosis (TB)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Robert's test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Vidal's test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ELISA test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Mantoux test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93. Which of the following statements about serum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remaining liquid part after blood clots is called serum.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Serum contains fibrinogen protein.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Serum contains blood cells.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Serum is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colorless</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94. Match the following fruits with their types: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Guava, Banana, Watermelon</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Aggregate Fruit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Cherimoya, Raspberry, Champa</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Composite Fruit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Mulberry, Jackfruit, Banyan</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Simple Fruit</a:t>
            </a:r>
          </a:p>
          <a:p>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Correct Match: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 A, 2 - B, 3 -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 A, 2 - C, 3 -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 B, 2 - A, 3 –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 C, 2 – A, 3 - B</a:t>
            </a:r>
          </a:p>
        </p:txBody>
      </p:sp>
    </p:spTree>
    <p:extLst>
      <p:ext uri="{BB962C8B-B14F-4D97-AF65-F5344CB8AC3E}">
        <p14:creationId xmlns:p14="http://schemas.microsoft.com/office/powerpoint/2010/main" val="3773410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AA64D-3517-CA40-C1DB-D97D085D209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2A86CBE-3A85-5002-80B1-74D7831E8D0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9994C32-64CF-6D59-19F2-82C7C754C91E}"/>
              </a:ext>
            </a:extLst>
          </p:cNvPr>
          <p:cNvSpPr txBox="1"/>
          <p:nvPr/>
        </p:nvSpPr>
        <p:spPr>
          <a:xfrm>
            <a:off x="345864" y="483031"/>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एपिफाइट्स वे पौधे हैं, जो अन्य पौधों पर निर्भर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भोजन के 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यांत्रिक अवलंब के 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छाया के 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 के लिए</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ठोस कार्बन डाइऑक्साइड को सूखी बर्फ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Dry ice)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कहा जाता है क्योंकि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ठोस से द्रव में परिवर्तित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सीधे ठोस से गैस में बदल जाती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द्रव से ठोस में बदलती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ठोस से ठोस में परिवर्तित होती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उत्तल दर्पण से बने प्रतिविम्ब की विशेषता क्या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प्रतिविम्ब दर्पण के पीछे और उल्टा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प्रतिविम्ब दर्पण के पीछे, छोटा, सीधा और आभासी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प्रतिविम्ब दर्पण के सामने और उल्टा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प्रतिविम्ब दर्पण के सामने, बड़ा और आभासी होता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मानव नेत्र में अंध बिन्दु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Blind Spot)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स्थान जहाँ  रेटिना पर प्रकाश का सर्वाधिक प्रभाव पड़ता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स्थान जहाँ रेटिना पर प्रकाश का कोई प्रभाव नहीं पड़ता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स्थान जहाँ पर प्रतिबिम्ब सबसे स्पष्ट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स्थान जहाँ पर रंग का आभास होता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a:t>
            </a:r>
            <a:r>
              <a:rPr lang="el-GR" sz="1200" b="1" dirty="0">
                <a:latin typeface="Adobe Devanagari" panose="02040503050201020203" pitchFamily="18" charset="0"/>
                <a:ea typeface="Nirmala UI" panose="020B0502040204020203" pitchFamily="34" charset="0"/>
                <a:cs typeface="Adobe Devanagari" panose="02040503050201020203" pitchFamily="18" charset="0"/>
              </a:rPr>
              <a:t>β-</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किरण के निकलने से क्या प्रभाव पड़ता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परमाणु संख्या में 1 इकाई की कमी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परमाणु संख्या में 1 इकाई की वृद्धि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द्रव्यमान संख्या में 1 इकाई की वृद्धि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द्रव्यमान संख्या में 1 इकाई की कमी होती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अशुद्धियाँ मिलाने से द्रव के क्वथनांक पर क्या प्रभाव पड़ता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क्वथनांक घटता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क्वथनांक बढ़ता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क्वथनांक में कोई परिवर्तन नहीं होता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पहले घटता है फिर बढ़ता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 हैलोजनो में से किसका उपयोग शाकनाशी और कीटनाशी बनाने में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आयोडीन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ब्रोमीन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फ्लोरीन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चुम्बकीय क्षेत्र की तीव्रता 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मात्रक किसे कहा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ऐम्पियर-मीटर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न्यूटन प्रति ऐम्पियर मीटर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वेबर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फैराड </a:t>
            </a:r>
          </a:p>
        </p:txBody>
      </p:sp>
      <p:sp>
        <p:nvSpPr>
          <p:cNvPr id="3" name="Rectangle 2">
            <a:extLst>
              <a:ext uri="{FF2B5EF4-FFF2-40B4-BE49-F238E27FC236}">
                <a16:creationId xmlns:a16="http://schemas.microsoft.com/office/drawing/2014/main" id="{A79D95BF-13E1-A8A8-35AB-E95A761376D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43DE04F-0998-306B-5B9D-8DF06B1696C7}"/>
              </a:ext>
            </a:extLst>
          </p:cNvPr>
          <p:cNvSpPr txBox="1"/>
          <p:nvPr/>
        </p:nvSpPr>
        <p:spPr>
          <a:xfrm>
            <a:off x="3471642" y="458010"/>
            <a:ext cx="3096139"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95. Epiphytes are plants that depend on other plants for: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Food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Mechanical support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Shade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Water</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96. Solid carbon dioxide is called dry ice because: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It changes directly from solid to liquid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It changes directly from solid to gas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It changes from liquid to solid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It changes from solid to solid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97. What is the characteristic of the image formed by a concave mirror?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image is behind the mirror and inverted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image is behind the mirror, smaller, upright, and virtual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image is in front of the mirror and inverted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image is in front of the mirror, larger, and virtual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98. What is the Blind Spot in the human eye?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area where the most light impacts the retina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area where no light impacts the retina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area where the image is most clear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area where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color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is perceived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99. What effect does the emission of a β-particle have?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atomic number decreases by 1 unit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atomic number increases by 1 unit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mass number increases by 1 unit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mass number decreases by 1 unit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100.What effect does adding impurities have on the boiling point of a liquid?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boiling point decreases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boiling point increases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There is no change in the boiling point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It first decreases and then increases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101. Which of the following halogens is used in the synthesis of herbicides and insecticides?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Chlorine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Iodine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Bromine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Fluorine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102. What is the SI unit of magnetic field intensity?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a:latin typeface="Adobe Devanagari" panose="02040503050201020203" pitchFamily="18" charset="0"/>
                <a:ea typeface="Nirmala UI" panose="020B0502040204020203" pitchFamily="34" charset="0"/>
                <a:cs typeface="Adobe Devanagari" panose="02040503050201020203" pitchFamily="18" charset="0"/>
              </a:rPr>
              <a:t>Ampere-Meter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Newton per Ampere meter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Weber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Farade</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095642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8997B-4891-16D6-2F88-71FF03E1174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A0B97C3-AAAD-11E1-921E-EAD924E5911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56E53EFE-27FE-77B3-B81A-0E018D44EC98}"/>
              </a:ext>
            </a:extLst>
          </p:cNvPr>
          <p:cNvSpPr txBox="1"/>
          <p:nvPr/>
        </p:nvSpPr>
        <p:spPr>
          <a:xfrm>
            <a:off x="345864" y="483031"/>
            <a:ext cx="3083134"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जब शुद्ध अर्द्धचालक में पंचसंयोजी अशुद्धि जैसे फास्फोरस को मिलाया जाता है, तो किस प्रकार का अर्द्धचालक प्राप्त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n-</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प्रकार अर्द्धचालक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p-</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प्रकार अर्द्धचालक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अचालक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सुपरकंडक्टर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जब दो पिण्डों की गतिज ऊर्जा समान होती है, तो किसका संवेग अधिक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बड़े द्रव्यमान वाले पिण्ड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छोटे द्रव्यमान वाले पिण्ड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 संवेग समान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संवेग का कोई प्रभाव नहीं पड़ता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मैक संख्या किसे कहते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पिंड की चाल और उसी माध्यम में ध्वनि की चाल के अनुपात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पिंड की चाल और उसके द्रव्यमान के अनुपात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ध्वनि स्रोत और श्रोता के बीच की गति के अनुपात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पिंड की गति और उसके तापमान के अनुपात 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106. Vitamins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उनके रोगों को मिलाइये: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B-Vitamin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राइबोफ्लेविन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B2)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प्रतिरक्षा तंत्र में कमजोरी, रुधिर क्षीणता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नियासिन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B3)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किलोसिस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पैंटोथीनिक अम्ल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B5)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चर्म रोग, तंत्रिका तंत्र प्रभावित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पाइरीडॉक्सीन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B6)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पेलाग्रा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मिलान करें: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 A, 2 - B, 3 – D, 4 -C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1 - D, 2 - C, 3 – B, 4 A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 B, 2 - D, 3 – C, 4 – A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 C, 2 – D, 3 – B, 4 – A</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 में से किस विस्फोटक को साइक्लोनाइटऔर हेक्सोजन जैसे नामों से भी जाता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ट्राइ नाइट्रो टाल्विन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T.N.T.)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आर.डी.एक्स.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R.D.X.)</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डायनामाइट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Dynamite)</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ट्राई-नाइट्रो-फिनॉल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T.N.P.)</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रक्त 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CO₂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सर्वाधिक परिवहन किस रूप में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बाइकार्बोनेट्स के रूप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हीमोग्लोबिन के साथ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सीरम के साथ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प्लाज्मा में घुलकर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किस देश के सर्जनों की एक टीम ने दुनिया का पहला मानव मूत्राशय प्रत्यारोपण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अमेरिका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रूस</a:t>
            </a:r>
          </a:p>
        </p:txBody>
      </p:sp>
      <p:sp>
        <p:nvSpPr>
          <p:cNvPr id="3" name="Rectangle 2">
            <a:extLst>
              <a:ext uri="{FF2B5EF4-FFF2-40B4-BE49-F238E27FC236}">
                <a16:creationId xmlns:a16="http://schemas.microsoft.com/office/drawing/2014/main" id="{E7D2D614-85D3-EC39-C7DA-84CBC60E5EE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6C24E54-5B42-49CC-6FB0-8337DAEAD4BB}"/>
              </a:ext>
            </a:extLst>
          </p:cNvPr>
          <p:cNvSpPr txBox="1"/>
          <p:nvPr/>
        </p:nvSpPr>
        <p:spPr>
          <a:xfrm>
            <a:off x="3471642" y="458010"/>
            <a:ext cx="3096139"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103. When pentavalent impurities like phosphorus are added to a pure semiconductor, what type of semiconductor is obtained?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n-type semiconductor       B) p-type semiconductor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Insulator                               D) Superconductor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104. When the kinetic energy of two objects is the same, which one has more momentum?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object with a larger mass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object with a smaller mass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have the same momentum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Momentum is unaffected</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105. What is Mach number?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ratio of the speed of an object to the speed of sound in the same medium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ratio of the speed of an object to its mass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ratio of the speed between a sound source and a listener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ratio of the speed of an object to its temperature</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106. Match the Vitamins and their Diseases: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B-Vitamin                    Disease</a:t>
            </a:r>
          </a:p>
          <a:p>
            <a:pPr marL="228600" indent="-228600">
              <a:buAutoNum type="arabicParenR"/>
            </a:pPr>
            <a:r>
              <a:rPr lang="en-GB" sz="1100" dirty="0">
                <a:latin typeface="Adobe Devanagari" panose="02040503050201020203" pitchFamily="18" charset="0"/>
                <a:ea typeface="Nirmala UI" panose="020B0502040204020203" pitchFamily="34" charset="0"/>
                <a:cs typeface="Adobe Devanagari" panose="02040503050201020203" pitchFamily="18" charset="0"/>
              </a:rPr>
              <a:t>Riboflavin (B2)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Weak immune system,</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Anemia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Niacin (B3)	                 B) Cheilosis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Pantothenic Acid (B5)   C) Skin disorders, Nervous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system affected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Pyridoxine (B6)	 D) Pellagra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Correct Match: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 A, 2 - B, 3 - D, 4 -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 D, 2 - C, 3 - B, 4 -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 B, 2 - D, 3 - C, 4 -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 C, 2 - D, 3 - B, 4 - 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107. Which explosive is also known by the names Cyclonite and Hexogen?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Tri-Nitro Toluene (T.N.T.)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R.D.X. (R.D.X.)</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Dynamite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Tri-Nitro-Phenol (T.N.P.)</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108. What is the most common form of CO₂ transportation in the blood?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As bicarbonates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With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hemoglobin</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With serum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Dissolved in plasma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109. Recently, a team of surgeons from which country performed the world's first human bladder transplant?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Canada                       (b) China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United States             (d) Russia</a:t>
            </a:r>
          </a:p>
        </p:txBody>
      </p:sp>
    </p:spTree>
    <p:extLst>
      <p:ext uri="{BB962C8B-B14F-4D97-AF65-F5344CB8AC3E}">
        <p14:creationId xmlns:p14="http://schemas.microsoft.com/office/powerpoint/2010/main" val="1645281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58690-3379-9503-C8AF-93F1A280C05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D24C7B3-BE30-0515-E75B-16C2418A964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C7502F1-53C0-83A1-EBEA-72D1141D15BB}"/>
              </a:ext>
            </a:extLst>
          </p:cNvPr>
          <p:cNvSpPr txBox="1"/>
          <p:nvPr/>
        </p:nvSpPr>
        <p:spPr>
          <a:xfrm>
            <a:off x="345864" y="483031"/>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सेना ने किस राज्य में 'पंचशूल पल्स' नाम से अपना पहला एफएम रेडियो स्टेशन लॉन्च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हिमाचल प्रदेश के मनाली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लद्दाख के 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जम्मू कश्मीर का श्रीनगर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उत्तराखंड के पिथौरागढ़</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111. ISRO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101वां मिशन विफल रहा। इसे किस लॉन्चर द्वारा लॉन्च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PSLV-C60                 (b) PSLV-C52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PSLV-C59                 (d) PSLV-C61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पहली जीन संपादित भेड़ हाल ही में किस विश्वविद्यालय द्वारा विकसित की गई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जवाहरलाल नेहरू विश्वविद्यालय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राजेंद्र कृषि विश्वविद्यालय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कृषि अनुसंधान परिषद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कश्मीर कृषि विश्वविद्यालय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किस राज्य के मुख्यमंत्री ने राज्य की पहली आर्टिफिशियल इंटेलिजेंस न्यूज़ एंकर 'अंकिता' को पेश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मणिपुर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त्रिपुरा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20 मई 2025 को सुप्रीम कोर्ट द्वारा दिए गए निर्णय के तहत सिविल जज बनने हेतु न्यूनतम कितने वर्ष की वकालत अनिवार्य की गई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किसने वर्ष 2025 को गगनयान वर्ष घोषित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विक्रम साराभाई अंतरिक्ष केंद्र के निदेशक डॉ. एस उन्नीकृष्णन नायर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ISRO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प्रमुख डॉ. वी नारायण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ICMR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महानिदेशक डॉ. राजीव बहल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DRDO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प्रमुख डॉ. समीर वी कामत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नीति आयोग के नवीनतम सतत विकास लक्ष्य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SDG)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सूचकांक के अनुसार, निम्नलिखित कथनों में कौन 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उत्तराखंड और केरल को सबसे अधिक अंक (79) प्राप्त हुए।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सबसे कम अंक (57) प्राप्त हुए।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 2 गलत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गलत है,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गलत हैं</a:t>
            </a:r>
          </a:p>
        </p:txBody>
      </p:sp>
      <p:sp>
        <p:nvSpPr>
          <p:cNvPr id="3" name="Rectangle 2">
            <a:extLst>
              <a:ext uri="{FF2B5EF4-FFF2-40B4-BE49-F238E27FC236}">
                <a16:creationId xmlns:a16="http://schemas.microsoft.com/office/drawing/2014/main" id="{A14828FC-9916-9335-5995-42994A4979B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B9D74C5-5F36-3E83-0A3C-E69B6C57B1CD}"/>
              </a:ext>
            </a:extLst>
          </p:cNvPr>
          <p:cNvSpPr txBox="1"/>
          <p:nvPr/>
        </p:nvSpPr>
        <p:spPr>
          <a:xfrm>
            <a:off x="3471642" y="458010"/>
            <a:ext cx="3096139"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110. In which state did the Indian Army launch its first FM radio station named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Panchshool</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Pulse'?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Himachal Pradesh's Manali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For Ladakh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Jammu Kashmir's Srinagar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Uttarakhand's Pithoragarh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111. ISRO's 101st mission failed. Which launcher was used to launch 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PSLV-C60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PSLV-C52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PSLV-C59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PSLV-C61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112. Recently, which university developed India's first gene-edited sheep?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Jawaharlal Nehru University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Rajendra Agricultural University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Indian Council of Agricultural Research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Kashmir Agricultural University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113. Recently, which state's Chief Minister introduced the state's first Artificial Intelligence news anchor, 'Ankita'?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Assam                    (b) Manipur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Kerala                     (d)</a:t>
            </a:r>
            <a:r>
              <a:rPr lang="hi-IN" sz="1100" dirty="0">
                <a:latin typeface="Adobe Devanagari" panose="02040503050201020203" pitchFamily="18" charset="0"/>
                <a:ea typeface="Nirmala UI" panose="020B0502040204020203" pitchFamily="34" charset="0"/>
                <a:cs typeface="Adobe Devanagari" panose="02040503050201020203" pitchFamily="18" charset="0"/>
              </a:rPr>
              <a:t> Tripura </a:t>
            </a:r>
          </a:p>
          <a:p>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114. According to the Supreme Court's decision on May 20, 2025, what is the minimum number of years of legal practice required to become a Civil Judge?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year                        (b) 3 years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5 years                       (d) 7 years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115. Recently, who declared the year 2025 as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Gaganyaan</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Year"?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Director of Vikram Sarabhai Space Centre, Dr. S Unnikrishnan Nair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ISRO Chief, Dr. V Narayanan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Director General of ICMR, Dr. Rajeev Bahal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DRDO Chief, Dr. Samir V Kamath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116. According to the latest Sustainable Development Goals (SDG) Index released by NITI Aayog, which of the following statements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Uttarakhand and Kerala received the highest score (79).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Bihar received the lowest score (57).</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is correct, 2 is incorrect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is incorrect,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1 and 2 are incorrect</a:t>
            </a:r>
          </a:p>
        </p:txBody>
      </p:sp>
    </p:spTree>
    <p:extLst>
      <p:ext uri="{BB962C8B-B14F-4D97-AF65-F5344CB8AC3E}">
        <p14:creationId xmlns:p14="http://schemas.microsoft.com/office/powerpoint/2010/main" val="858839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1C364-9B7B-B3D7-43B4-B248249AF3E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8DE2ADF-89B3-EFEF-22A7-4D69A3DACD6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A1C09BB-775F-5C39-700B-71C2239C424E}"/>
              </a:ext>
            </a:extLst>
          </p:cNvPr>
          <p:cNvSpPr txBox="1"/>
          <p:nvPr/>
        </p:nvSpPr>
        <p:spPr>
          <a:xfrm>
            <a:off x="345864" y="483031"/>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रेल मंत्रालय ने टिकट धोखाधड़ी को रोकने के लिए तत्काल टिकट बुकिंग के लिए क्या अनिवार्य करने की योजना बनाई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वोटर आईडी कार्ड प्रमाणीकरण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फेस रिकॉग्रिशन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ई-आधार प्रमाणीकरण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जन्म प्रमाण पत्र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पहले क्वांटम कंप्यूटिंग वैली के संबंध में कौन सा कथन सही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जनवरी 2027 तक आंध्र प्रदेश के अमरावती में शुरू की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क्वांटम वैली से अनुसंधान, नवाचार आदि के माध्यम से लाखों लोगों को रोजगार मिलने की संभावना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गलत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भारतीय भाषाओं के लिए भारत का पहला स्वदेशी रूप से विकसित एआई आधारित मल्टी-मॉडल लार्ज लैंग्वेज मॉडल 'भारत जेन' लॉन्च किया गया। यह कितनी भाषाओं की सेवा के लिए डिज़ाइन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भाषाएँ</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भाषाएँ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22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भाषाएँ</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24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भाषाएँ</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वर्ल्ड जस्टिस प्रोजेक्ट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WJP)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द्वारा रूल ऑफ लॉ इंडेक्स 2024 से संबंधित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इसमें प्रथम स्थान डेनमार्क को मिला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142 देशों में 79वें स्थान पर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रूल ऑफ लॉ इंडेक्स, देशों को 8 संकेतकों पर रैंक करता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सत्य कथन का चयन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 सभी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प्रथम वैश्विक प्रकृति संरक्षण सूचकांक 2024 के अनुसार, किस देश को प्रथम स्थान प्राप्त हुआ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लक्जमबर्ग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स्वीडन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खेलो इंडिया युथ गेम्स 2025 में निम्नलिखित कथनों में से कौन 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खेलो इंडिया युथ गेम्स 2025 का आयोजन जम्मू कश्मीर में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महाराष्ट्र ने 58 स्वर्ण सहित कुल 158 पदक प्राप्त करके प्रथम स्थान प्राप्त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ने 15वां स्थान प्राप्त किया और कुल 36 पदक जीते, जिसमें 7 स्वर्ण, 11 रजत और 18 कांस्य पदक शामिल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 सभी सही हैं</a:t>
            </a:r>
          </a:p>
        </p:txBody>
      </p:sp>
      <p:sp>
        <p:nvSpPr>
          <p:cNvPr id="3" name="Rectangle 2">
            <a:extLst>
              <a:ext uri="{FF2B5EF4-FFF2-40B4-BE49-F238E27FC236}">
                <a16:creationId xmlns:a16="http://schemas.microsoft.com/office/drawing/2014/main" id="{5C7BEDF9-F9B5-5144-58BC-39F088000F0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0CCA5D8-3413-4A62-EECF-AD15BF1A97EF}"/>
              </a:ext>
            </a:extLst>
          </p:cNvPr>
          <p:cNvSpPr txBox="1"/>
          <p:nvPr/>
        </p:nvSpPr>
        <p:spPr>
          <a:xfrm>
            <a:off x="3471642" y="458010"/>
            <a:ext cx="3096139"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117. Recently, which verification method has the Railway Ministry planned to make mandatory for instant ticket booking to prevent ticket fraud?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Voter ID card authentication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Face recognition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E-Aadhaar authentication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Birth certificate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 not correct regarding India's first Quantum Computing Valley?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1.It will be established in Amaravati, Andhra Pradesh, by January 2027.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2.The Quantum Valley will create millions of job opportunities through research, innovation, etc.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are correct              (d) Both are incorrect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119. Recently, India's first indigenously developed AI-based multimodal large language model 'Bharat Gen' was launched. For how many languages has it been designed?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8 languages                    (b) 18 languages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22 languages                 (d) 24 languages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120. Consider the following statements regarding the World Justice Project (WJP) Rule of Law Index 2024: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Denmark secured the first position.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India is ranked 79th among 142 countries.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Rule of Law Index ranks countries based on 8 indicators.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             (b)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3 is correct             (d) 1, 2, and 3 are all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121. According to the Global Nature Conservation Index 2024, which country secured the first position?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Norway                    (b) Luxembourg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India                         (d) Sweden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122. Which of the following statements is correct regarding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Khelo</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India Youth Games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Khelo</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India Youth Games 2025 held in Jammu &amp; Kashmir.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Maharashtra secured the first position with 58 gold and a total of 158 medals.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Bihar secured the 15th position with 36 medals, including 7 gold, 11 silver, and 18 bronze medals.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 are all correct</a:t>
            </a:r>
          </a:p>
        </p:txBody>
      </p:sp>
    </p:spTree>
    <p:extLst>
      <p:ext uri="{BB962C8B-B14F-4D97-AF65-F5344CB8AC3E}">
        <p14:creationId xmlns:p14="http://schemas.microsoft.com/office/powerpoint/2010/main" val="1134115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E2E45-0677-837C-75A8-FF62E98BF76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0778650-E887-9FA9-1FC7-18BC240C0F9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D8F7A56-BF81-DF7A-8EDD-2886ACFDCA55}"/>
              </a:ext>
            </a:extLst>
          </p:cNvPr>
          <p:cNvSpPr txBox="1"/>
          <p:nvPr/>
        </p:nvSpPr>
        <p:spPr>
          <a:xfrm>
            <a:off x="345864" y="483031"/>
            <a:ext cx="3083134" cy="8894743"/>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विबलडन 2025 के विजेताओं और उपविजेताओं के बारे में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जैनिक सिनर (इटली) ने पुरुष एकल का विजेता खिताब जीता।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इगा स्विएटेक (पोलैंड) ने महिला एकल का विजेता खिताब जीता।</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गलत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सरकार द्वारा म्यांमार भूकंप पीड़ितों को चिकित्सीय सहायता हेतु कौन सा ऑपरेशन चलाया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सुरैया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ब्रह्मा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राहत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ऑपरेशन मदद</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आर्द्रभूमि स्थलों और उनके संबंधित राज्यों को मिलाइए: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खीचन वेटलैंड साइट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मेनार वेटलैंड कॉम्प्लेक्स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उधवा झील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खेचोपलरी आर्द्रभूमि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5.</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थरथगल पक्षी अभ्यारण्य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राजस्थान, 2- झारखंड, 3- राजस्थान, 4- सिक्किम, 5- तमिलनाडु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राजस्थान, 2- राजस्थान, 3- झारखंड, 4- सिक्किम, 5- तमिलनाडु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झारखंड, 2- राजस्थान, 3- सिक्किम, 4- तमिलनाडु, 5- राजस्थान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राजस्थान, 2- सिक्किम, 3- तमिलनाडु, 4- झारखंड, 5- राजस्थान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वन आवरण और वृक्ष आवरण के संबंध में निम्नलिखित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कुल वन आवरण कुल भौगोलिक क्षेत्रफल का 3.41%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कुल वृक्ष आवरण कुल भौगोलिक क्षेत्रफल का 21.76%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गलत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127. भारतीय विदेश व्यापार संस्थान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IIFT)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 अपना पहला विदेशी परिसर किस देश में स्थापित करने की घोषणा की है?</a:t>
            </a:r>
          </a:p>
          <a:p>
            <a:pPr marL="228600" indent="-228600">
              <a:buAutoNum type="alphaUcParenR"/>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दुबई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मलेशिया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फ्रांस</a:t>
            </a:r>
          </a:p>
        </p:txBody>
      </p:sp>
      <p:sp>
        <p:nvSpPr>
          <p:cNvPr id="3" name="Rectangle 2">
            <a:extLst>
              <a:ext uri="{FF2B5EF4-FFF2-40B4-BE49-F238E27FC236}">
                <a16:creationId xmlns:a16="http://schemas.microsoft.com/office/drawing/2014/main" id="{8905B657-D92E-89A8-4334-27F4512C16A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55841F9-DA62-3C55-0CF1-AD92CFFB90E3}"/>
              </a:ext>
            </a:extLst>
          </p:cNvPr>
          <p:cNvSpPr txBox="1"/>
          <p:nvPr/>
        </p:nvSpPr>
        <p:spPr>
          <a:xfrm>
            <a:off x="3471642" y="458010"/>
            <a:ext cx="3096139" cy="9325630"/>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123. Which of the following statements is correct regarding the Wimbledon 2025 winners and runners-up?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Jannik Sinner (Italy) won the Men's Singles title.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Iga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Świątek</a:t>
            </a:r>
            <a:r>
              <a:rPr lang="en-GB" sz="1100" dirty="0">
                <a:latin typeface="Adobe Devanagari" panose="02040503050201020203" pitchFamily="18" charset="0"/>
                <a:ea typeface="Nirmala UI" panose="020B0502040204020203" pitchFamily="34" charset="0"/>
                <a:cs typeface="Adobe Devanagari" panose="02040503050201020203" pitchFamily="18" charset="0"/>
              </a:rPr>
              <a:t> (Poland) won the Women's Singles title.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are incorrect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124. Which operation was launched by the Government of India to provide medical assistance to the earthquake victims in Myanmar?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Operation Suraiya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Operation Brahma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Operation Rahat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Operation Madad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125. Match the following wetland sites with their respective states: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Khechan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Wetland Site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Menar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Wetland Complex</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Udwa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Lake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Kechoplari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Wetland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Tharthagal</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Bird Sanctuary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 Rajasthan, 2 - Jharkhand, 3 - Rajasthan, 4 - Sikkim, 5 - Tamil Nadu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 Rajasthan, 2 - Rajasthan, 3 - Jharkhand, 4 - Sikkim, 5 - Tamil Nadu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 Jharkhand, 2 - Rajasthan, 3 - Sikkim, 4 - Tamil Nadu, 5 - Rajasthan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 Rajasthan, 2 - Sikkim, 3 - Tamil Nadu, 4 - Jharkhand, 5 - Rajasthan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126. Which of the following statements regarding India's forest cover and tree cover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India’s total forest cover is 3.41% of the total geographical area.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India’s total tree cover is 21.76% of the total geographical area.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are incorrect</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127. </a:t>
            </a:r>
            <a:r>
              <a:rPr lang="en-GB" sz="1100" b="1" dirty="0"/>
              <a:t>In which country has the Indian Institute of Foreign Trade (IIFT) announced the establishment of its first overseas campus?</a:t>
            </a:r>
          </a:p>
          <a:p>
            <a:r>
              <a:rPr lang="en-GB" sz="1100" dirty="0"/>
              <a:t>A) Dubai</a:t>
            </a:r>
            <a:r>
              <a:rPr lang="hi-IN" sz="1100" dirty="0"/>
              <a:t>             </a:t>
            </a:r>
            <a:r>
              <a:rPr lang="en-GB" sz="1100" dirty="0"/>
              <a:t>B) Malaysia</a:t>
            </a:r>
            <a:br>
              <a:rPr lang="en-GB" sz="1100" dirty="0"/>
            </a:br>
            <a:r>
              <a:rPr lang="en-GB" sz="1100" dirty="0"/>
              <a:t>C) Turkey</a:t>
            </a:r>
            <a:r>
              <a:rPr lang="hi-IN" sz="1100" dirty="0"/>
              <a:t>            </a:t>
            </a:r>
            <a:r>
              <a:rPr lang="en-GB" sz="1100" dirty="0"/>
              <a:t>D) France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464154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2FDE9-D8A9-BB11-2AC1-9892EE2F388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E3113E5-AAE1-A82F-ED1E-01BF9807A56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571865F-A521-D5FF-62AD-76AE37D413E5}"/>
              </a:ext>
            </a:extLst>
          </p:cNvPr>
          <p:cNvSpPr txBox="1"/>
          <p:nvPr/>
        </p:nvSpPr>
        <p:spPr>
          <a:xfrm>
            <a:off x="345864" y="483031"/>
            <a:ext cx="3083134" cy="9325630"/>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कृत्रिम बुद्धिमत्ता के विकास हेतु और कृत्रिम तंत्रिका नेटवर्क के साथ मशीन लर्निंग को सक्षम बनाने के लिए भौतिकी में नोबेल पुरस्कार 2024 प्राप्त हुआ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 जे. हॉपफील्ड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डेमिस हसबिस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डेविड बेकर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हान कांग</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पहला घड़ियाल अभ्यारण्य किस स्थान पर बनाया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 नदी, पटना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गंडक नदी, गोपालगंज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 नदी, औरंगाबाद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नदी, सहरसा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मुख्यमंत्री बालिका कैंसर प्रतिरक्षण योजना का उद्देश्य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14 वर्ष की लड़कियों में टीबी की रोकथाम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14 वर्ष की लड़कियों में ह्यूमन पेपिलोमा वायरस से होने वाले कैंसर की रोकथाम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0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10 वर्ष की लड़कियों में ह्यूमन पेपिलोमा वायरस से होने वाले कैंसर की रोकथाम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14 वर्ष की लड़कियों में डेंगू की रोकथाम करना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2011 की जनगणना के अनुसार बिहार के सर्वाधिक वृद्धि दर वाले जिलों का सही क्रम कौन 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मधेपुरा, किशनगंज, अररिया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किशनगंज, अररिया, पटना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मधेपुरा, मुजफ्फरपुर, छपरा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अररिया, गया, दरभंगा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मोनिका दास को बिहार का स्टेट आइकॉन और ट्रांसजेंडर के रूप में चुना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 दास को पटना हाफ मैराथन का ब्रांड एंबेसडर नियुक्त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नीतू घोष को बिहार पर्यटन और हस्तशिल्प के ब्रांड एंबेसडर के रूप में चुना गया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सरकार ने किस कक्षा से कंप्यूटर शिक्षा को अनिवार्य करने की घोषणा 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कक्षा 4 से 6</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कक्षा 6 से 8</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कक्षा 8 से 10</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कक्षा 10 से 12</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0084A3A4-157B-A140-904A-79DB6218A8B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876AD79-0B9D-2CE2-5DF6-F46CB5EC96FD}"/>
              </a:ext>
            </a:extLst>
          </p:cNvPr>
          <p:cNvSpPr txBox="1"/>
          <p:nvPr/>
        </p:nvSpPr>
        <p:spPr>
          <a:xfrm>
            <a:off x="3471642" y="458010"/>
            <a:ext cx="3096139"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128. Who received the Nobel Prize in Physics 2024 for developing artificial intelligence and enabling machine learning with artificial neural networks?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John J. Hopfield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Demis Hassabis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David Baker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Han Kang</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129. Where will Bihar's first crocodile sanctuary be established?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Ganga River, Patna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Gandak River, Gopalganj</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Son River, Aurangabad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Kosi River, Saharsa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130. What is the objective of the Chief Minister's Girl Cancer Vaccination Scheme?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prevent tuberculosis in girls aged 9 to 14 years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prevent diseases caused by the Human Papillomavirus in girls aged 9 to 14 years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prevent diseases caused by the Human Papillomavirus in girls aged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0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to 1</a:t>
            </a:r>
            <a:r>
              <a:rPr lang="hi-IN" sz="1100" dirty="0">
                <a:latin typeface="Adobe Devanagari" panose="02040503050201020203" pitchFamily="18" charset="0"/>
                <a:ea typeface="Nirmala UI" panose="020B0502040204020203" pitchFamily="34" charset="0"/>
                <a:cs typeface="Adobe Devanagari" panose="02040503050201020203" pitchFamily="18" charset="0"/>
              </a:rPr>
              <a:t>0</a:t>
            </a:r>
            <a:r>
              <a:rPr lang="en-GB" sz="1100" dirty="0">
                <a:latin typeface="Adobe Devanagari" panose="02040503050201020203" pitchFamily="18" charset="0"/>
                <a:ea typeface="Nirmala UI" panose="020B0502040204020203" pitchFamily="34" charset="0"/>
                <a:cs typeface="Adobe Devanagari" panose="02040503050201020203" pitchFamily="18" charset="0"/>
              </a:rPr>
              <a:t> years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prevent dengue in girls aged 9 to 14 years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131. According to the 2011 Census, which of the following is the correct sequence of the districts in Bihar with the highest growth rate?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Madhepura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Kishanganj, Araria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Kishanganj, Araria, Patna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Madhepura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Muzaffarpur,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Chhapra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Araria, Gaya, Darbhanga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132. 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Monika Das has been chosen as Bihar's State Icon and transgender representative.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Hima Das has been appointed as the brand ambassador for the Patna Half Marathon.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Neetu Ghosh has been chosen as the brand ambassador for Bihar Tourism and handicrafts.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133. Bihar government has announced to make computer education compulsory from which class?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Class 4 to 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Class 6 to 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Class 8 to 10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Class 10 to 12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724761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B4551-0D9E-5E04-C489-6D2F4806E0D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D10A954-1D92-1D33-DC5B-AF64E983D6A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52FCF07E-8EB4-E32B-492B-EA0D9F8CA5F3}"/>
              </a:ext>
            </a:extLst>
          </p:cNvPr>
          <p:cNvSpPr txBox="1"/>
          <p:nvPr/>
        </p:nvSpPr>
        <p:spPr>
          <a:xfrm>
            <a:off x="345864" y="483031"/>
            <a:ext cx="3083134"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राज्य आर्थिक सर्वेक्षण 2024-25 के अनुसार, वर्ष 2011-12 के स्थिर मूल्य पर, बिहार के सकल राज्यगत मूल्य-वर्द्धन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GSVA)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तृतीयक क्षेत्र का योगदान कितना प्रतिशत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50.5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प्रतिशत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58.6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प्रतिशत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60.2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प्रतिशत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45.3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प्रतिशत</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22 दिसम्बर, 2024 को सीतामढ़ी जिले की कवयित्री प्रीति सुमन को किस सम्मान से सम्मानित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पद्मश्री सम्मान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 गौरव सम्मान-2024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साहित्य अकादमी पुरस्कार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ज्ञानपीठ पुरस्कार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बिहार के 42वें राज्यपाल के रूप में किसे शपथ दिलाई गई?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राजेंद्र विश्वनाथ अर्लेकर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आरिफ मोहम्मद खान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फागू चौहान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रामनाथ कोविंद</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किस सिद्धांत के अंतर्गत यह अध्ययन किया जाता है कि उपभोक्ता अपनी आय को विभिन्न प्रयोगों में किस प्रकार आवंटित करता है, ताकि वह अधिकतम संतुष्टि प्राप्त कर सके?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 और आपूर्ति सिद्धांत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उपभोक्ता व्यवहार सिद्धांत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उत्पादन सिद्धांत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विकासात्मक अर्थशास्त्र सिद्धांत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नियोजित अर्थव्यवस्था किस पर आधारित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गांधीवादी व्यवस्था पर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समाजवादी व्यवस्था 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पूंजीवादी व्यवस्था पर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मिश्रित अर्थव्यवस्था पर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मुख्य कारणों से भारत में प्रति व्यक्ति आय में वृद्धि की दर धीमी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 पूंजी उत्पाद अनुपात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जनसंख्या वृद्धि की ऊँची 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पूंजी निर्माण की ऊँची 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वित्तीय घाटे का ऊँचा स्तर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का चयन नीचे दिये गए कूटों से कीजिये: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संगठन 'वर्ल्ड इकोनॉमिक आउटलुक' नामक प्रकाशन प्रकाशित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अंतर्राष्ट्रीय मुद्रा कोष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राष्ट्र विकास कार्यक्रम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आर्थिक फोरम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बैंक</a:t>
            </a:r>
          </a:p>
        </p:txBody>
      </p:sp>
      <p:sp>
        <p:nvSpPr>
          <p:cNvPr id="3" name="Rectangle 2">
            <a:extLst>
              <a:ext uri="{FF2B5EF4-FFF2-40B4-BE49-F238E27FC236}">
                <a16:creationId xmlns:a16="http://schemas.microsoft.com/office/drawing/2014/main" id="{6FACA776-CD38-615B-8B74-7D0E57E37ED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CE5483-74BF-18B4-FCBF-BD548A9F86C0}"/>
              </a:ext>
            </a:extLst>
          </p:cNvPr>
          <p:cNvSpPr txBox="1"/>
          <p:nvPr/>
        </p:nvSpPr>
        <p:spPr>
          <a:xfrm>
            <a:off x="3471642" y="458010"/>
            <a:ext cx="3096139"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134. According to the Bihar State Economic Survey 2024-25, what is the contribution of the tertiary sector to Bihar's Gross State Value Added (GSVA) at constant prices of 2011-12?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50.5 percent                    (b) 58.6 percent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60.2 percent                    (d) 45.3 percent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135. On 22nd December 2024, which award was conferred upon the poet Priti Suman from the Sitamarhi district?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Padma Shri Award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National Gaurav Samman-2024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Sahitya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Akademi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Award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Gyanpith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Award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136. Who was recently sworn in as the 42nd Governor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Rajendra Vishwanath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Arlekar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Arif Mohammad Khan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Fagu</a:t>
            </a:r>
            <a:r>
              <a:rPr lang="en-GB" sz="1100" dirty="0">
                <a:latin typeface="Adobe Devanagari" panose="02040503050201020203" pitchFamily="18" charset="0"/>
                <a:ea typeface="Nirmala UI" panose="020B0502040204020203" pitchFamily="34" charset="0"/>
                <a:cs typeface="Adobe Devanagari" panose="02040503050201020203" pitchFamily="18" charset="0"/>
              </a:rPr>
              <a:t> Chauhan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Ram Nath Kovind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137. Under which theory is the study conducted on how a consumer allocates their income across various uses to maximize satisfaction?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Demand and Supply Theory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Consumer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Behavior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Theory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Production Theory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Development Economics Theory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138. In India, the planned economy is based on which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Gandhian system             (b) Socialist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Capitalist system              (d) Mixed economy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139. Which of the following are the main reasons for the slow growth rate of per capita income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High capital-output ratio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High population growth rate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High capital formation rate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High level of fiscal deficit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from the options given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2, 3, and 4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3, and 4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and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140. Which organization publishes the 'World Economic Outlook'?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International Monetary Fund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United Nations Development Programme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World Economic Forum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World Bank</a:t>
            </a:r>
          </a:p>
        </p:txBody>
      </p:sp>
    </p:spTree>
    <p:extLst>
      <p:ext uri="{BB962C8B-B14F-4D97-AF65-F5344CB8AC3E}">
        <p14:creationId xmlns:p14="http://schemas.microsoft.com/office/powerpoint/2010/main" val="667485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A11E4-FD72-68F4-1847-1FA3C1CA9EC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6EAB023-896D-0EB9-0A92-C50AE694C0B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613F7AE-B0BE-192A-A718-765AF675A283}"/>
              </a:ext>
            </a:extLst>
          </p:cNvPr>
          <p:cNvSpPr txBox="1"/>
          <p:nvPr/>
        </p:nvSpPr>
        <p:spPr>
          <a:xfrm>
            <a:off x="345864" y="483031"/>
            <a:ext cx="3083134"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आकृति में कितने त्रिभुज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(A) 12</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(B) 14</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(C) 16</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(D) 8</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कुछ निश्चित संख्या में पुरुष किसी कार्य को 6</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k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दिनों में पूरा कर सकते हैं, जहाँ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k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प्राकृत संख्या है। काम 5</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k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दिनों में पूरा करने के लिए पुरुषों की संख्या में कितने प्रतिशत की वृद्धि की जानी चाहिए?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(50/3)%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25%</a:t>
            </a: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200" b="1" dirty="0">
                <a:latin typeface="Adobe Devanagari" panose="02040503050201020203" pitchFamily="18" charset="0"/>
                <a:ea typeface="Nirmala UI" panose="020B0502040204020203" pitchFamily="34" charset="0"/>
                <a:cs typeface="Adobe Devanagari" panose="02040503050201020203" pitchFamily="18" charset="0"/>
              </a:rPr>
              <a:t>143.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प्रश्नवाचक चिन्ह (?) के स्थान पर क्या आएगा?</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(A) 22</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(B) 18</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(C) 136</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(D) 20</a:t>
            </a: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200" b="1" dirty="0">
                <a:latin typeface="Adobe Devanagari" panose="02040503050201020203" pitchFamily="18" charset="0"/>
                <a:ea typeface="Nirmala UI" panose="020B0502040204020203" pitchFamily="34" charset="0"/>
                <a:cs typeface="Adobe Devanagari" panose="02040503050201020203" pitchFamily="18" charset="0"/>
              </a:rPr>
              <a:t>144.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निश्चित कूट भाषा में </a:t>
            </a:r>
            <a:r>
              <a:rPr lang="pt-BR" sz="1200" b="1" dirty="0">
                <a:latin typeface="Adobe Devanagari" panose="02040503050201020203" pitchFamily="18" charset="0"/>
                <a:ea typeface="Nirmala UI" panose="020B0502040204020203" pitchFamily="34" charset="0"/>
                <a:cs typeface="Adobe Devanagari" panose="02040503050201020203" pitchFamily="18" charset="0"/>
              </a:rPr>
              <a:t>COMPUTER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a:t>
            </a:r>
            <a:r>
              <a:rPr lang="pt-BR" sz="1200" b="1" dirty="0">
                <a:latin typeface="Adobe Devanagari" panose="02040503050201020203" pitchFamily="18" charset="0"/>
                <a:ea typeface="Nirmala UI" panose="020B0502040204020203" pitchFamily="34" charset="0"/>
                <a:cs typeface="Adobe Devanagari" panose="02040503050201020203" pitchFamily="18" charset="0"/>
              </a:rPr>
              <a:t>RFUVQNPC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लिखा जाता है। उसी कूट भाषा में </a:t>
            </a:r>
            <a:r>
              <a:rPr lang="pt-BR" sz="1200" b="1" dirty="0">
                <a:latin typeface="Adobe Devanagari" panose="02040503050201020203" pitchFamily="18" charset="0"/>
                <a:ea typeface="Nirmala UI" panose="020B0502040204020203" pitchFamily="34" charset="0"/>
                <a:cs typeface="Adobe Devanagari" panose="02040503050201020203" pitchFamily="18" charset="0"/>
              </a:rPr>
              <a:t>MEDICINE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कैसे लिखा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pt-BR" sz="1200" dirty="0">
                <a:latin typeface="Adobe Devanagari" panose="02040503050201020203" pitchFamily="18" charset="0"/>
                <a:ea typeface="Nirmala UI" panose="020B0502040204020203" pitchFamily="34" charset="0"/>
                <a:cs typeface="Adobe Devanagari" panose="02040503050201020203" pitchFamily="18" charset="0"/>
              </a:rPr>
              <a:t>A) EOJDJEFM</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(B) EOJDEJEM</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(C) MFEDJOFM</a:t>
            </a:r>
          </a:p>
          <a:p>
            <a:r>
              <a:rPr lang="pt-BR" sz="1200" dirty="0">
                <a:latin typeface="Adobe Devanagari" panose="02040503050201020203" pitchFamily="18" charset="0"/>
                <a:ea typeface="Nirmala UI" panose="020B0502040204020203" pitchFamily="34" charset="0"/>
                <a:cs typeface="Adobe Devanagari" panose="02040503050201020203" pitchFamily="18" charset="0"/>
              </a:rPr>
              <a:t>(D) MFBDPDQF</a:t>
            </a:r>
          </a:p>
          <a:p>
            <a:endParaRPr lang="pt-BR" sz="12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200" b="1" dirty="0">
                <a:latin typeface="Adobe Devanagari" panose="02040503050201020203" pitchFamily="18" charset="0"/>
                <a:ea typeface="Nirmala UI" panose="020B0502040204020203" pitchFamily="34" charset="0"/>
                <a:cs typeface="Adobe Devanagari" panose="02040503050201020203" pitchFamily="18" charset="0"/>
              </a:rPr>
              <a:t>145.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6 लड़कों का वजन = 7 लड़कियों का वजन = 3 पुरुषों का वजन = 4 महिलाओं का वजन यदि महिलाओं का औसत वजन 63 किलोग्राम है, तो लड़कों का औसत वजन कितना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pt-BR" sz="1200" dirty="0">
                <a:latin typeface="Adobe Devanagari" panose="02040503050201020203" pitchFamily="18" charset="0"/>
                <a:ea typeface="Nirmala UI" panose="020B0502040204020203" pitchFamily="34" charset="0"/>
                <a:cs typeface="Adobe Devanagari" panose="02040503050201020203" pitchFamily="18" charset="0"/>
              </a:rPr>
              <a:t>A) 40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pt-BR" sz="1200" dirty="0">
                <a:latin typeface="Adobe Devanagari" panose="02040503050201020203" pitchFamily="18" charset="0"/>
                <a:ea typeface="Nirmala UI" panose="020B0502040204020203" pitchFamily="34" charset="0"/>
                <a:cs typeface="Adobe Devanagari" panose="02040503050201020203" pitchFamily="18" charset="0"/>
              </a:rPr>
              <a:t>B) 42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pt-BR" sz="1200" dirty="0">
                <a:latin typeface="Adobe Devanagari" panose="02040503050201020203" pitchFamily="18" charset="0"/>
                <a:ea typeface="Nirmala UI" panose="020B0502040204020203" pitchFamily="34" charset="0"/>
                <a:cs typeface="Adobe Devanagari" panose="02040503050201020203" pitchFamily="18" charset="0"/>
              </a:rPr>
              <a:t>C) 45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pt-BR" sz="1200" dirty="0">
                <a:latin typeface="Adobe Devanagari" panose="02040503050201020203" pitchFamily="18" charset="0"/>
                <a:ea typeface="Nirmala UI" panose="020B0502040204020203" pitchFamily="34" charset="0"/>
                <a:cs typeface="Adobe Devanagari" panose="02040503050201020203" pitchFamily="18" charset="0"/>
              </a:rPr>
              <a:t>D) 63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किग्रा</a:t>
            </a:r>
          </a:p>
        </p:txBody>
      </p:sp>
      <p:sp>
        <p:nvSpPr>
          <p:cNvPr id="3" name="Rectangle 2">
            <a:extLst>
              <a:ext uri="{FF2B5EF4-FFF2-40B4-BE49-F238E27FC236}">
                <a16:creationId xmlns:a16="http://schemas.microsoft.com/office/drawing/2014/main" id="{12D4142C-4655-C6EA-8CC7-71AE5F30827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6C1C223-31F7-71F1-5413-922664A8A60E}"/>
              </a:ext>
            </a:extLst>
          </p:cNvPr>
          <p:cNvSpPr txBox="1"/>
          <p:nvPr/>
        </p:nvSpPr>
        <p:spPr>
          <a:xfrm>
            <a:off x="3471642" y="458010"/>
            <a:ext cx="3096139" cy="8725466"/>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141. How many triangles are there in the following figure?</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(A) 12   </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(B) 14 </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(C) 16</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(D) 8</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142. A certain number of men can complete a piece of work in 6k days, where k is a natural number. By what percent should the number of men be increased so that the work can be completed in 5k days?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10%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(50/3)%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20%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25%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143. What should come in place of question mark (?) in the following?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(A) 22 </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(B) 18 </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(C) 136 </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(D) 20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144. In a certain code language COMPUTER is written as RFUVQNPC. How will MEDICINE be written in that code language?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EOJDJEFM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EOJDEJEM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MFEDJOFM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MFBDPDQF</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145. Weight of 6 boys = Weight of 7 girls = Weight of 3 men = Weight of 4 women If the average weight of the women is 63 kg, then what is the average weight of the boys?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40 kg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42 kg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45 kg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63 kg </a:t>
            </a:r>
          </a:p>
        </p:txBody>
      </p:sp>
      <p:pic>
        <p:nvPicPr>
          <p:cNvPr id="7" name="image4.png">
            <a:extLst>
              <a:ext uri="{FF2B5EF4-FFF2-40B4-BE49-F238E27FC236}">
                <a16:creationId xmlns:a16="http://schemas.microsoft.com/office/drawing/2014/main" id="{C3F925F7-2EEC-C4A7-D6F5-B774106C5A0E}"/>
              </a:ext>
            </a:extLst>
          </p:cNvPr>
          <p:cNvPicPr/>
          <p:nvPr/>
        </p:nvPicPr>
        <p:blipFill>
          <a:blip r:embed="rId2"/>
          <a:srcRect/>
          <a:stretch>
            <a:fillRect/>
          </a:stretch>
        </p:blipFill>
        <p:spPr>
          <a:xfrm>
            <a:off x="523189" y="774352"/>
            <a:ext cx="1457325" cy="829310"/>
          </a:xfrm>
          <a:prstGeom prst="rect">
            <a:avLst/>
          </a:prstGeom>
          <a:ln/>
        </p:spPr>
      </p:pic>
      <p:pic>
        <p:nvPicPr>
          <p:cNvPr id="8" name="image5.png">
            <a:extLst>
              <a:ext uri="{FF2B5EF4-FFF2-40B4-BE49-F238E27FC236}">
                <a16:creationId xmlns:a16="http://schemas.microsoft.com/office/drawing/2014/main" id="{69A8B266-A215-9A4D-78F6-33E858C386DE}"/>
              </a:ext>
            </a:extLst>
          </p:cNvPr>
          <p:cNvPicPr/>
          <p:nvPr/>
        </p:nvPicPr>
        <p:blipFill>
          <a:blip r:embed="rId3"/>
          <a:srcRect/>
          <a:stretch>
            <a:fillRect/>
          </a:stretch>
        </p:blipFill>
        <p:spPr>
          <a:xfrm>
            <a:off x="523188" y="4465320"/>
            <a:ext cx="2580690" cy="624522"/>
          </a:xfrm>
          <a:prstGeom prst="rect">
            <a:avLst/>
          </a:prstGeom>
          <a:ln/>
        </p:spPr>
      </p:pic>
      <p:pic>
        <p:nvPicPr>
          <p:cNvPr id="9" name="image4.png">
            <a:extLst>
              <a:ext uri="{FF2B5EF4-FFF2-40B4-BE49-F238E27FC236}">
                <a16:creationId xmlns:a16="http://schemas.microsoft.com/office/drawing/2014/main" id="{53931522-6E91-C88D-99CE-16F395D0B115}"/>
              </a:ext>
            </a:extLst>
          </p:cNvPr>
          <p:cNvPicPr/>
          <p:nvPr/>
        </p:nvPicPr>
        <p:blipFill>
          <a:blip r:embed="rId2"/>
          <a:srcRect/>
          <a:stretch>
            <a:fillRect/>
          </a:stretch>
        </p:blipFill>
        <p:spPr>
          <a:xfrm>
            <a:off x="4095772" y="774352"/>
            <a:ext cx="1452245" cy="895350"/>
          </a:xfrm>
          <a:prstGeom prst="rect">
            <a:avLst/>
          </a:prstGeom>
          <a:ln/>
        </p:spPr>
      </p:pic>
      <p:pic>
        <p:nvPicPr>
          <p:cNvPr id="10" name="image5.png">
            <a:extLst>
              <a:ext uri="{FF2B5EF4-FFF2-40B4-BE49-F238E27FC236}">
                <a16:creationId xmlns:a16="http://schemas.microsoft.com/office/drawing/2014/main" id="{1BBE1E92-3EB9-291F-3C76-0858BD99CBF2}"/>
              </a:ext>
            </a:extLst>
          </p:cNvPr>
          <p:cNvPicPr/>
          <p:nvPr/>
        </p:nvPicPr>
        <p:blipFill>
          <a:blip r:embed="rId3"/>
          <a:srcRect/>
          <a:stretch>
            <a:fillRect/>
          </a:stretch>
        </p:blipFill>
        <p:spPr>
          <a:xfrm>
            <a:off x="3587137" y="4556586"/>
            <a:ext cx="2580690" cy="624522"/>
          </a:xfrm>
          <a:prstGeom prst="rect">
            <a:avLst/>
          </a:prstGeom>
          <a:ln/>
        </p:spPr>
      </p:pic>
    </p:spTree>
    <p:extLst>
      <p:ext uri="{BB962C8B-B14F-4D97-AF65-F5344CB8AC3E}">
        <p14:creationId xmlns:p14="http://schemas.microsoft.com/office/powerpoint/2010/main" val="2474464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51135-99DC-8E8A-F00D-B64BFB11911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91F6257-2D18-9EBE-B261-CE122FDEDF0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BF7A535-B8C5-9534-8AB4-4F1DFEA53ADC}"/>
              </a:ext>
            </a:extLst>
          </p:cNvPr>
          <p:cNvSpPr txBox="1"/>
          <p:nvPr/>
        </p:nvSpPr>
        <p:spPr>
          <a:xfrm>
            <a:off x="345864" y="483031"/>
            <a:ext cx="3083134" cy="6555641"/>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 दो प्राकृत संख्याएँ क्या हैं जिनका गुणनफल 2400 है और जिनके वर्गों का योग 5200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120, 20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60, 40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75, 32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80, 30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श्रृंखला के स्थान पर क्या आएगा?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117,98,80,64,---,42.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48</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46</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51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55</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परीक्षा में, 80% छात्र अंग्रेजी में उत्तीर्ण हुए, 70% छात्र हिंदी में उत्तीर्ण हुए और 15% दोनों विषयों में अनुत्तीर्ण हुए। केवल एक विषय में अनुत्तीर्ण होने वाले छात्रों का प्रतिशत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35%</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149. 'DIARY'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शब्द के अक्षरों से कितने शब्द, चाहे वे अर्थहीन ही क्यों न हों, बनाए जा सकते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24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54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180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120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150.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वर्ष 2025 का कैलेंडर समान है</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2029</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2030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2031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2033</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F62877B-09EF-17E2-03E9-22E4DF869B7A}"/>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BBA9BA2-665B-0D72-98E9-1F462172BDC5}"/>
              </a:ext>
            </a:extLst>
          </p:cNvPr>
          <p:cNvSpPr txBox="1"/>
          <p:nvPr/>
        </p:nvSpPr>
        <p:spPr>
          <a:xfrm>
            <a:off x="3471642" y="458010"/>
            <a:ext cx="3096139" cy="652486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146. What are those two natural numbers whose product is 2400 and the sum of whose squares is 5200?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120, 20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60, 40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75, 32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80, 30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147. What should come in place of the following series?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117, 98, 80, 64,---, 42.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48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46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51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55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148. In an examination, 80% of students passed in English, 70% of students passed in Hindi and 15% failed in both the subjects. What is the percentage of students who failed in only one subject?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15%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20%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25%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35%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149. How many words, no matter if they are meaningless, can be formed by the letters of the word 'DIARY'?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54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180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120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150. The calendar for the year 2025 is the same for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2029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2030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2031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2033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240139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31</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25716622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29248</TotalTime>
  <Words>19267</Words>
  <Application>Microsoft Office PowerPoint</Application>
  <PresentationFormat>A4 Paper (210x297 mm)</PresentationFormat>
  <Paragraphs>2104</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Adobe Devanagari</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1886</cp:revision>
  <dcterms:created xsi:type="dcterms:W3CDTF">2024-10-24T08:06:48Z</dcterms:created>
  <dcterms:modified xsi:type="dcterms:W3CDTF">2025-08-19T14:22:50Z</dcterms:modified>
</cp:coreProperties>
</file>