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32"/>
  </p:notesMasterIdLst>
  <p:sldIdLst>
    <p:sldId id="583" r:id="rId2"/>
    <p:sldId id="582" r:id="rId3"/>
    <p:sldId id="584" r:id="rId4"/>
    <p:sldId id="470" r:id="rId5"/>
    <p:sldId id="558" r:id="rId6"/>
    <p:sldId id="559" r:id="rId7"/>
    <p:sldId id="560" r:id="rId8"/>
    <p:sldId id="561" r:id="rId9"/>
    <p:sldId id="562" r:id="rId10"/>
    <p:sldId id="563" r:id="rId11"/>
    <p:sldId id="564" r:id="rId12"/>
    <p:sldId id="565" r:id="rId13"/>
    <p:sldId id="566" r:id="rId14"/>
    <p:sldId id="567" r:id="rId15"/>
    <p:sldId id="569" r:id="rId16"/>
    <p:sldId id="570" r:id="rId17"/>
    <p:sldId id="571" r:id="rId18"/>
    <p:sldId id="572" r:id="rId19"/>
    <p:sldId id="573" r:id="rId20"/>
    <p:sldId id="574" r:id="rId21"/>
    <p:sldId id="575" r:id="rId22"/>
    <p:sldId id="576" r:id="rId23"/>
    <p:sldId id="577" r:id="rId24"/>
    <p:sldId id="578" r:id="rId25"/>
    <p:sldId id="579" r:id="rId26"/>
    <p:sldId id="580" r:id="rId27"/>
    <p:sldId id="581" r:id="rId28"/>
    <p:sldId id="556" r:id="rId29"/>
    <p:sldId id="557" r:id="rId30"/>
    <p:sldId id="585" r:id="rId31"/>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29"/>
    <a:srgbClr val="2F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00" autoAdjust="0"/>
    <p:restoredTop sz="94660"/>
  </p:normalViewPr>
  <p:slideViewPr>
    <p:cSldViewPr snapToGrid="0">
      <p:cViewPr varScale="1">
        <p:scale>
          <a:sx n="44" d="100"/>
          <a:sy n="44" d="100"/>
        </p:scale>
        <p:origin x="247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EFFAC-6AC8-424C-AAD3-98D68A956BCB}" type="datetimeFigureOut">
              <a:rPr lang="en-IN" smtClean="0"/>
              <a:t>19-08-2025</a:t>
            </a:fld>
            <a:endParaRPr lang="en-IN"/>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73963-3742-4072-8C63-9762A06BA528}" type="slidenum">
              <a:rPr lang="en-IN" smtClean="0"/>
              <a:t>‹#›</a:t>
            </a:fld>
            <a:endParaRPr lang="en-IN"/>
          </a:p>
        </p:txBody>
      </p:sp>
    </p:spTree>
    <p:extLst>
      <p:ext uri="{BB962C8B-B14F-4D97-AF65-F5344CB8AC3E}">
        <p14:creationId xmlns:p14="http://schemas.microsoft.com/office/powerpoint/2010/main" val="1495685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1A4AF-5E53-4C99-9C8D-09BAFC83351A}"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722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1D2660-57D0-4295-AE67-6629B26A3A5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734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EFECDD-8413-48FE-BBF0-EE6E6AC1D644}"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5981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C2965B-CA24-472B-B324-2DF87849A34F}"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7173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C2331-C557-4CB3-B687-7FF64DEB37CF}" type="datetime1">
              <a:rPr lang="en-IN" smtClean="0"/>
              <a:t>19-08-2025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4103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7EA2B-73FE-42F8-80A0-52927B8DEFAF}" type="datetime1">
              <a:rPr lang="en-IN" smtClean="0"/>
              <a:t>19-08-2025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53413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50EE1-EC65-479C-AE7A-856DEABE9615}" type="datetime1">
              <a:rPr lang="en-IN" smtClean="0"/>
              <a:t>19-08-2025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5207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8170AAF-DC6F-453E-BDCD-BF40BD18FCA2}"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64901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3D69B44-1C30-4CA4-8907-467F73B8E44E}"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8842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7FC857-C7CF-4999-AA3E-0D76BA4DE71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404579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13AB7-2D73-4427-9F94-D0EECB426E38}"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4694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744238-C680-4BB0-A551-3F01E6E2AD91}" type="datetime1">
              <a:rPr lang="en-IN" smtClean="0"/>
              <a:t>19-08-2025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3245A-F9B3-47E8-B4BC-2CC404376A18}" type="slidenum">
              <a:rPr lang="en-IN" smtClean="0"/>
              <a:t>‹#›</a:t>
            </a:fld>
            <a:endParaRPr lang="en-IN"/>
          </a:p>
        </p:txBody>
      </p:sp>
    </p:spTree>
    <p:extLst>
      <p:ext uri="{BB962C8B-B14F-4D97-AF65-F5344CB8AC3E}">
        <p14:creationId xmlns:p14="http://schemas.microsoft.com/office/powerpoint/2010/main" val="1182467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51588-C9CE-FDE6-E692-4CDADC551D3C}"/>
            </a:ext>
          </a:extLst>
        </p:cNvPr>
        <p:cNvGrpSpPr/>
        <p:nvPr/>
      </p:nvGrpSpPr>
      <p:grpSpPr>
        <a:xfrm>
          <a:off x="0" y="0"/>
          <a:ext cx="0" cy="0"/>
          <a:chOff x="0" y="0"/>
          <a:chExt cx="0" cy="0"/>
        </a:xfrm>
      </p:grpSpPr>
      <p:sp>
        <p:nvSpPr>
          <p:cNvPr id="7" name="TextBox 24">
            <a:extLst>
              <a:ext uri="{FF2B5EF4-FFF2-40B4-BE49-F238E27FC236}">
                <a16:creationId xmlns:a16="http://schemas.microsoft.com/office/drawing/2014/main" id="{68E030F6-022C-0A06-EE62-BF567C6AA08D}"/>
              </a:ext>
            </a:extLst>
          </p:cNvPr>
          <p:cNvSpPr txBox="1"/>
          <p:nvPr/>
        </p:nvSpPr>
        <p:spPr>
          <a:xfrm>
            <a:off x="469897" y="652486"/>
            <a:ext cx="5918200" cy="206210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0" b="1" dirty="0">
                <a:latin typeface="Arial Black" panose="020B0A04020102020204" pitchFamily="34" charset="0"/>
                <a:ea typeface="Nirmala UI" panose="020B0502040204020203" pitchFamily="34" charset="0"/>
                <a:cs typeface="Nirmala UI" panose="020B0502040204020203" pitchFamily="34" charset="0"/>
              </a:rPr>
              <a:t>71</a:t>
            </a:r>
            <a:r>
              <a:rPr lang="en-GB" sz="8000" b="1" baseline="30000" dirty="0">
                <a:latin typeface="Arial Black" panose="020B0A04020102020204" pitchFamily="34" charset="0"/>
                <a:ea typeface="Nirmala UI" panose="020B0502040204020203" pitchFamily="34" charset="0"/>
                <a:cs typeface="Nirmala UI" panose="020B0502040204020203" pitchFamily="34" charset="0"/>
              </a:rPr>
              <a:t>st</a:t>
            </a:r>
            <a:r>
              <a:rPr lang="en-GB" sz="8000" b="1" dirty="0">
                <a:latin typeface="Arial Black" panose="020B0A04020102020204" pitchFamily="34" charset="0"/>
                <a:ea typeface="Nirmala UI" panose="020B0502040204020203" pitchFamily="34" charset="0"/>
                <a:cs typeface="Nirmala UI" panose="020B0502040204020203" pitchFamily="34" charset="0"/>
              </a:rPr>
              <a:t> BPSC </a:t>
            </a:r>
            <a:r>
              <a:rPr lang="en-GB" sz="4800" b="1" dirty="0">
                <a:latin typeface="Arial Black" panose="020B0A04020102020204" pitchFamily="34" charset="0"/>
                <a:ea typeface="Nirmala UI" panose="020B0502040204020203" pitchFamily="34" charset="0"/>
                <a:cs typeface="Nirmala UI" panose="020B0502040204020203" pitchFamily="34" charset="0"/>
              </a:rPr>
              <a:t>TEST SERIES</a:t>
            </a:r>
          </a:p>
        </p:txBody>
      </p:sp>
      <p:sp>
        <p:nvSpPr>
          <p:cNvPr id="10" name="Rectangle 9">
            <a:extLst>
              <a:ext uri="{FF2B5EF4-FFF2-40B4-BE49-F238E27FC236}">
                <a16:creationId xmlns:a16="http://schemas.microsoft.com/office/drawing/2014/main" id="{7BF77CDB-382E-2826-3238-B094E55A907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11" name="Picture 10">
            <a:extLst>
              <a:ext uri="{FF2B5EF4-FFF2-40B4-BE49-F238E27FC236}">
                <a16:creationId xmlns:a16="http://schemas.microsoft.com/office/drawing/2014/main" id="{FEC5A46E-2A3E-6CFC-4E62-4DBADBF2ADD3}"/>
              </a:ext>
            </a:extLst>
          </p:cNvPr>
          <p:cNvPicPr>
            <a:picLocks noChangeAspect="1"/>
          </p:cNvPicPr>
          <p:nvPr/>
        </p:nvPicPr>
        <p:blipFill>
          <a:blip r:embed="rId2">
            <a:extLst>
              <a:ext uri="{28A0092B-C50C-407E-A947-70E740481C1C}">
                <a14:useLocalDpi xmlns:a14="http://schemas.microsoft.com/office/drawing/2010/main" val="0"/>
              </a:ext>
            </a:extLst>
          </a:blip>
          <a:srcRect l="1162" t="1371" r="12620" b="40745"/>
          <a:stretch>
            <a:fillRect/>
          </a:stretch>
        </p:blipFill>
        <p:spPr bwMode="auto">
          <a:xfrm>
            <a:off x="3638346" y="7600340"/>
            <a:ext cx="2600113" cy="469380"/>
          </a:xfrm>
          <a:prstGeom prst="rect">
            <a:avLst/>
          </a:prstGeom>
          <a:noFill/>
        </p:spPr>
      </p:pic>
      <p:pic>
        <p:nvPicPr>
          <p:cNvPr id="12" name="Picture 11">
            <a:extLst>
              <a:ext uri="{FF2B5EF4-FFF2-40B4-BE49-F238E27FC236}">
                <a16:creationId xmlns:a16="http://schemas.microsoft.com/office/drawing/2014/main" id="{736C4AAD-BC0B-178D-D8E8-848939119D7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3813" y="8190736"/>
            <a:ext cx="395605" cy="492760"/>
          </a:xfrm>
          <a:prstGeom prst="rect">
            <a:avLst/>
          </a:prstGeom>
          <a:noFill/>
        </p:spPr>
      </p:pic>
      <p:sp>
        <p:nvSpPr>
          <p:cNvPr id="13" name="TextBox 53">
            <a:extLst>
              <a:ext uri="{FF2B5EF4-FFF2-40B4-BE49-F238E27FC236}">
                <a16:creationId xmlns:a16="http://schemas.microsoft.com/office/drawing/2014/main" id="{CC94BBD7-F9DB-CC7A-1AAA-423579707F74}"/>
              </a:ext>
            </a:extLst>
          </p:cNvPr>
          <p:cNvSpPr txBox="1"/>
          <p:nvPr/>
        </p:nvSpPr>
        <p:spPr>
          <a:xfrm>
            <a:off x="4129418" y="8158488"/>
            <a:ext cx="2109041" cy="643890"/>
          </a:xfrm>
          <a:prstGeom prst="rect">
            <a:avLst/>
          </a:prstGeom>
          <a:noFill/>
        </p:spPr>
        <p:txBody>
          <a:bodyPr wrap="square">
            <a:noAutofit/>
          </a:bodyPr>
          <a:lstStyle/>
          <a:p>
            <a:pPr algn="ctr">
              <a:lnSpc>
                <a:spcPct val="115000"/>
              </a:lnSpc>
              <a:spcAft>
                <a:spcPts val="800"/>
              </a:spcAft>
              <a:buNone/>
            </a:pPr>
            <a:r>
              <a:rPr lang="en-IN" sz="2600" b="1" kern="1200" dirty="0">
                <a:effectLst/>
                <a:latin typeface="Nirmala UI" panose="020B0502040204020203" pitchFamily="34" charset="0"/>
                <a:ea typeface="Nirmala UI" panose="020B0502040204020203" pitchFamily="34" charset="0"/>
                <a:cs typeface="Mangal" panose="02040503050203030202" pitchFamily="18" charset="0"/>
              </a:rPr>
              <a:t>9667693596</a:t>
            </a:r>
            <a:endParaRPr lang="en-IN" sz="1200"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5" name="TextBox 14">
            <a:extLst>
              <a:ext uri="{FF2B5EF4-FFF2-40B4-BE49-F238E27FC236}">
                <a16:creationId xmlns:a16="http://schemas.microsoft.com/office/drawing/2014/main" id="{0A59BC02-C0E0-5C7B-BC0A-C96158AC4737}"/>
              </a:ext>
            </a:extLst>
          </p:cNvPr>
          <p:cNvSpPr txBox="1"/>
          <p:nvPr/>
        </p:nvSpPr>
        <p:spPr>
          <a:xfrm>
            <a:off x="591206" y="4944670"/>
            <a:ext cx="5698066" cy="2031325"/>
          </a:xfrm>
          <a:prstGeom prst="rect">
            <a:avLst/>
          </a:prstGeom>
          <a:noFill/>
        </p:spPr>
        <p:txBody>
          <a:bodyPr wrap="square">
            <a:spAutoFit/>
          </a:bodyPr>
          <a:lstStyle/>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एक ऐसी टेस्ट सीरीज जहाँ से डायरेक्ट प्रश्न आते हैं।</a:t>
            </a:r>
          </a:p>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रिजल्ट चाहिए तो इसे सॉल्व</a:t>
            </a:r>
            <a:r>
              <a:rPr lang="en-IN" sz="4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4200" b="1" dirty="0">
                <a:latin typeface="Adobe Devanagari" panose="02040503050201020203" pitchFamily="18" charset="0"/>
                <a:ea typeface="Nirmala UI" panose="020B0502040204020203" pitchFamily="34" charset="0"/>
                <a:cs typeface="Adobe Devanagari" panose="02040503050201020203" pitchFamily="18" charset="0"/>
              </a:rPr>
              <a:t>कीजिए।</a:t>
            </a:r>
          </a:p>
        </p:txBody>
      </p:sp>
      <p:sp>
        <p:nvSpPr>
          <p:cNvPr id="17" name="TextBox 16">
            <a:extLst>
              <a:ext uri="{FF2B5EF4-FFF2-40B4-BE49-F238E27FC236}">
                <a16:creationId xmlns:a16="http://schemas.microsoft.com/office/drawing/2014/main" id="{0006C90B-384B-8F7C-D8FE-B91514CBA9C9}"/>
              </a:ext>
            </a:extLst>
          </p:cNvPr>
          <p:cNvSpPr txBox="1"/>
          <p:nvPr/>
        </p:nvSpPr>
        <p:spPr>
          <a:xfrm>
            <a:off x="820422" y="4164686"/>
            <a:ext cx="5217149" cy="588046"/>
          </a:xfrm>
          <a:prstGeom prst="rect">
            <a:avLst/>
          </a:prstGeom>
          <a:noFill/>
        </p:spPr>
        <p:txBody>
          <a:bodyPr wrap="square">
            <a:spAutoFit/>
          </a:bodyPr>
          <a:lstStyle/>
          <a:p>
            <a:pPr algn="ctr">
              <a:lnSpc>
                <a:spcPct val="150000"/>
              </a:lnSpc>
            </a:pPr>
            <a:r>
              <a:rPr lang="en-GB" sz="2400" b="1" dirty="0">
                <a:latin typeface="Merriweather" panose="00000500000000000000" pitchFamily="2" charset="0"/>
                <a:ea typeface="Nirmala UI" panose="020B0502040204020203" pitchFamily="34" charset="0"/>
                <a:cs typeface="Nirmala UI" panose="020B0502040204020203" pitchFamily="34" charset="0"/>
              </a:rPr>
              <a:t>PAID TEST-1 (FULL LENGTH)</a:t>
            </a:r>
          </a:p>
        </p:txBody>
      </p:sp>
      <p:sp>
        <p:nvSpPr>
          <p:cNvPr id="19" name="TextBox 18">
            <a:extLst>
              <a:ext uri="{FF2B5EF4-FFF2-40B4-BE49-F238E27FC236}">
                <a16:creationId xmlns:a16="http://schemas.microsoft.com/office/drawing/2014/main" id="{4682E27B-F6AF-AB7B-6203-D0AD1DCF4464}"/>
              </a:ext>
            </a:extLst>
          </p:cNvPr>
          <p:cNvSpPr txBox="1"/>
          <p:nvPr/>
        </p:nvSpPr>
        <p:spPr>
          <a:xfrm>
            <a:off x="364064" y="2964357"/>
            <a:ext cx="6129866" cy="1200329"/>
          </a:xfrm>
          <a:prstGeom prst="rect">
            <a:avLst/>
          </a:prstGeom>
          <a:noFill/>
        </p:spPr>
        <p:txBody>
          <a:bodyPr wrap="square">
            <a:spAutoFit/>
          </a:bodyPr>
          <a:lstStyle/>
          <a:p>
            <a:pPr algn="ctr"/>
            <a:r>
              <a:rPr lang="en-GB" sz="5400" b="1" dirty="0">
                <a:latin typeface="Arial Black" panose="020B0A04020102020204" pitchFamily="34" charset="0"/>
                <a:ea typeface="Nirmala UI" panose="020B0502040204020203" pitchFamily="34" charset="0"/>
                <a:cs typeface="Nirmala UI" panose="020B0502040204020203" pitchFamily="34" charset="0"/>
              </a:rPr>
              <a:t>RESULT MITRA</a:t>
            </a:r>
          </a:p>
          <a:p>
            <a:pPr algn="ctr"/>
            <a:r>
              <a:rPr lang="en-GB" sz="1800" b="1" dirty="0">
                <a:latin typeface="Merriweather" panose="00000500000000000000" pitchFamily="2" charset="0"/>
                <a:ea typeface="Nirmala UI" panose="020B0502040204020203" pitchFamily="34" charset="0"/>
                <a:cs typeface="Nirmala UI" panose="020B0502040204020203" pitchFamily="34" charset="0"/>
              </a:rPr>
              <a:t>(Most Trusted IAS/PCS Institute)</a:t>
            </a:r>
          </a:p>
        </p:txBody>
      </p:sp>
      <p:sp>
        <p:nvSpPr>
          <p:cNvPr id="20" name="Rectangle: Rounded Corners 19">
            <a:extLst>
              <a:ext uri="{FF2B5EF4-FFF2-40B4-BE49-F238E27FC236}">
                <a16:creationId xmlns:a16="http://schemas.microsoft.com/office/drawing/2014/main" id="{723F31FF-1C81-ECC6-0C83-9441BE319CDB}"/>
              </a:ext>
            </a:extLst>
          </p:cNvPr>
          <p:cNvSpPr/>
          <p:nvPr/>
        </p:nvSpPr>
        <p:spPr>
          <a:xfrm>
            <a:off x="364064" y="9017158"/>
            <a:ext cx="6129866" cy="469379"/>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21" name="TextBox 53">
            <a:extLst>
              <a:ext uri="{FF2B5EF4-FFF2-40B4-BE49-F238E27FC236}">
                <a16:creationId xmlns:a16="http://schemas.microsoft.com/office/drawing/2014/main" id="{E9BEF8E9-0E83-3F56-1110-85291B8AB2BE}"/>
              </a:ext>
            </a:extLst>
          </p:cNvPr>
          <p:cNvSpPr txBox="1"/>
          <p:nvPr/>
        </p:nvSpPr>
        <p:spPr>
          <a:xfrm>
            <a:off x="405331" y="9067181"/>
            <a:ext cx="3906117" cy="3693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22" name="TextBox 57">
            <a:extLst>
              <a:ext uri="{FF2B5EF4-FFF2-40B4-BE49-F238E27FC236}">
                <a16:creationId xmlns:a16="http://schemas.microsoft.com/office/drawing/2014/main" id="{D2FF4CD0-AD4C-6DE2-1208-66DC6BBA51AA}"/>
              </a:ext>
            </a:extLst>
          </p:cNvPr>
          <p:cNvSpPr txBox="1"/>
          <p:nvPr/>
        </p:nvSpPr>
        <p:spPr>
          <a:xfrm>
            <a:off x="5176736" y="9101032"/>
            <a:ext cx="1211361"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4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pic>
        <p:nvPicPr>
          <p:cNvPr id="23" name="Picture 8">
            <a:extLst>
              <a:ext uri="{FF2B5EF4-FFF2-40B4-BE49-F238E27FC236}">
                <a16:creationId xmlns:a16="http://schemas.microsoft.com/office/drawing/2014/main" id="{0C67B73C-E178-D07A-A937-4B1E8A3A6A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7012" y="9138173"/>
            <a:ext cx="226927" cy="227348"/>
          </a:xfrm>
          <a:prstGeom prst="rect">
            <a:avLst/>
          </a:prstGeom>
          <a:noFill/>
          <a:extLst>
            <a:ext uri="{909E8E84-426E-40DD-AFC4-6F175D3DCCD1}">
              <a14:hiddenFill xmlns:a14="http://schemas.microsoft.com/office/drawing/2010/main">
                <a:solidFill>
                  <a:srgbClr val="FFFFFF"/>
                </a:solidFill>
              </a14:hiddenFill>
            </a:ext>
          </a:extLst>
        </p:spPr>
      </p:pic>
      <p:sp>
        <p:nvSpPr>
          <p:cNvPr id="2" name="Star: 12 Points 1">
            <a:extLst>
              <a:ext uri="{FF2B5EF4-FFF2-40B4-BE49-F238E27FC236}">
                <a16:creationId xmlns:a16="http://schemas.microsoft.com/office/drawing/2014/main" id="{A25C9E9D-E2B6-5538-5A07-2E8B794F73B2}"/>
              </a:ext>
            </a:extLst>
          </p:cNvPr>
          <p:cNvSpPr/>
          <p:nvPr/>
        </p:nvSpPr>
        <p:spPr>
          <a:xfrm>
            <a:off x="423108" y="6777434"/>
            <a:ext cx="3074833" cy="2210734"/>
          </a:xfrm>
          <a:prstGeom prst="star12">
            <a:avLst>
              <a:gd name="adj" fmla="val 4140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3" name="TextBox 57">
            <a:extLst>
              <a:ext uri="{FF2B5EF4-FFF2-40B4-BE49-F238E27FC236}">
                <a16:creationId xmlns:a16="http://schemas.microsoft.com/office/drawing/2014/main" id="{749DDBA3-5F89-452C-371D-F74B1B55AB70}"/>
              </a:ext>
            </a:extLst>
          </p:cNvPr>
          <p:cNvSpPr txBox="1"/>
          <p:nvPr/>
        </p:nvSpPr>
        <p:spPr>
          <a:xfrm>
            <a:off x="598873" y="7423389"/>
            <a:ext cx="2723302" cy="129266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हमारें 140</a:t>
            </a:r>
            <a:r>
              <a:rPr lang="en-GB"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Students</a:t>
            </a: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ने दिया</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70</a:t>
            </a:r>
            <a:r>
              <a:rPr lang="en-IN" sz="2500" b="1" baseline="30000"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th </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BPSC Mains</a:t>
            </a:r>
          </a:p>
        </p:txBody>
      </p:sp>
    </p:spTree>
    <p:extLst>
      <p:ext uri="{BB962C8B-B14F-4D97-AF65-F5344CB8AC3E}">
        <p14:creationId xmlns:p14="http://schemas.microsoft.com/office/powerpoint/2010/main" val="4130933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5DD69-7434-CD6B-FAB3-38274C8697D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8CAB71A-C16B-3311-1ABA-FE159D806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1305116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8E652-4422-790A-9E3A-00BB522FA32F}"/>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D0E752EA-1FD1-249D-8650-B74621E3CF55}"/>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a:t>
            </a:fld>
            <a:endParaRPr lang="en-IN"/>
          </a:p>
        </p:txBody>
      </p:sp>
      <p:sp>
        <p:nvSpPr>
          <p:cNvPr id="3" name="Rectangle 2">
            <a:extLst>
              <a:ext uri="{FF2B5EF4-FFF2-40B4-BE49-F238E27FC236}">
                <a16:creationId xmlns:a16="http://schemas.microsoft.com/office/drawing/2014/main" id="{06169E13-02B0-AA17-E564-16EC596FA340}"/>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A3B3A6A9-31BE-E5C3-BC70-40389C2B65C4}"/>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1C2EAC54-52AA-6A13-8C08-5BB279C0834F}"/>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03983940-CCD6-FBA8-D6F3-2E77A7E128C9}"/>
              </a:ext>
            </a:extLst>
          </p:cNvPr>
          <p:cNvSpPr txBox="1"/>
          <p:nvPr/>
        </p:nvSpPr>
        <p:spPr>
          <a:xfrm>
            <a:off x="774010" y="2440140"/>
            <a:ext cx="5427605" cy="577081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900" dirty="0">
                <a:latin typeface="Adobe Devanagari" panose="02040503050201020203" pitchFamily="18" charset="0"/>
                <a:ea typeface="Nirmala UI" panose="020B0502040204020203" pitchFamily="34" charset="0"/>
                <a:cs typeface="Adobe Devanagari" panose="02040503050201020203" pitchFamily="18" charset="0"/>
              </a:rPr>
              <a:t>This Question Booklet contains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150</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in total.</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2. All </a:t>
            </a:r>
            <a:r>
              <a:rPr lang="en-GB" sz="900" dirty="0">
                <a:latin typeface="Adobe Devanagari" panose="02040503050201020203" pitchFamily="18" charset="0"/>
                <a:ea typeface="Nirmala UI" panose="020B0502040204020203" pitchFamily="34" charset="0"/>
                <a:cs typeface="Adobe Devanagari" panose="02040503050201020203" pitchFamily="18" charset="0"/>
              </a:rPr>
              <a:t>questions carry equal marks.</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900" dirty="0">
                <a:latin typeface="Adobe Devanagari" panose="02040503050201020203" pitchFamily="18" charset="0"/>
                <a:ea typeface="Nirmala UI" panose="020B0502040204020203" pitchFamily="34" charset="0"/>
                <a:cs typeface="Adobe Devanagari" panose="02040503050201020203" pitchFamily="18" charset="0"/>
              </a:rPr>
              <a:t>An Answer Sheet has been provided inside the question booklet to mark your answers.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You must write your Roll Number, encode it, and fill in other particulars in the space provided on the Answer Sheet. Failure to do so will result in your Answer Sheet not being evaluated.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4. Immediately after the commencement of the examination, you should check your Question Booklet and attached Answer Sheet to ensure that the Question Booklet Series printed on the top left-hand corner of the Booklet matches the encoded series on the Answer Sheet. Additionally, check that the Booklet contains printed pages, including two pages for Rough Work. Ensure that no page is missing, unprinted, torn, repeated, or mismatched with the Answer Sheet. If you find any defect in this Booklet or attached Answer Sheet, request a replacement immediately with a complete Booklet and OMR sheet of the same series.</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900" dirty="0">
                <a:latin typeface="Adobe Devanagari" panose="02040503050201020203" pitchFamily="18" charset="0"/>
                <a:ea typeface="Nirmala UI" panose="020B0502040204020203" pitchFamily="34" charset="0"/>
                <a:cs typeface="Adobe Devanagari" panose="02040503050201020203" pitchFamily="18" charset="0"/>
              </a:rPr>
              <a:t> In case of any printing or factual errors, the English version of the questions will be treated as the standard.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6.</a:t>
            </a:r>
            <a:r>
              <a:rPr lang="en-GB" sz="900" dirty="0">
                <a:latin typeface="Adobe Devanagari" panose="02040503050201020203" pitchFamily="18" charset="0"/>
                <a:ea typeface="Nirmala UI" panose="020B0502040204020203" pitchFamily="34" charset="0"/>
                <a:cs typeface="Adobe Devanagari" panose="02040503050201020203" pitchFamily="18" charset="0"/>
              </a:rPr>
              <a:t> You must write your Roll Number in the space provided on the top of this page. Do not write anything else on the Question Booklet.</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and their responses are printed in both English and Hindi versions in this Booklet. Each question has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options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You are to select ONLY ONE correct response and mark it on your Answer Sheet. If you believe there is more than one correct response, mark the one you consider the best. In any case, choose ONLY ONE response for each question.</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900" dirty="0">
                <a:latin typeface="Adobe Devanagari" panose="02040503050201020203" pitchFamily="18" charset="0"/>
                <a:ea typeface="Nirmala UI" panose="020B0502040204020203" pitchFamily="34" charset="0"/>
                <a:cs typeface="Adobe Devanagari" panose="02040503050201020203" pitchFamily="18" charset="0"/>
              </a:rPr>
              <a:t>In the Answer Sheet, there are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circles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corresponding to each question. To answer the questions, use a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Black/Blue ink ballpoint pen </a:t>
            </a:r>
            <a:r>
              <a:rPr lang="en-GB" sz="900" dirty="0">
                <a:latin typeface="Adobe Devanagari" panose="02040503050201020203" pitchFamily="18" charset="0"/>
                <a:ea typeface="Nirmala UI" panose="020B0502040204020203" pitchFamily="34" charset="0"/>
                <a:cs typeface="Adobe Devanagari" panose="02040503050201020203" pitchFamily="18" charset="0"/>
              </a:rPr>
              <a:t>to mark ONLY ONE circle for each question. Do not mark more than one circle for a question, as the answer will be considered wrong. Any changes or erasures are not allowed.</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9. </a:t>
            </a:r>
            <a:r>
              <a:rPr lang="en-GB" sz="900" dirty="0">
                <a:latin typeface="Adobe Devanagari" panose="02040503050201020203" pitchFamily="18" charset="0"/>
                <a:ea typeface="Nirmala UI" panose="020B0502040204020203" pitchFamily="34" charset="0"/>
                <a:cs typeface="Adobe Devanagari" panose="02040503050201020203" pitchFamily="18" charset="0"/>
              </a:rPr>
              <a:t>For each question for which a wrong answer or more than one answer has been given,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one-third (1/3)</a:t>
            </a:r>
            <a:r>
              <a:rPr lang="en-GB" sz="900" dirty="0">
                <a:latin typeface="Adobe Devanagari" panose="02040503050201020203" pitchFamily="18" charset="0"/>
                <a:ea typeface="Nirmala UI" panose="020B0502040204020203" pitchFamily="34" charset="0"/>
                <a:cs typeface="Adobe Devanagari" panose="02040503050201020203" pitchFamily="18" charset="0"/>
              </a:rPr>
              <a:t> of the marks assigned to that question will be deducted as a penalty.</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10. </a:t>
            </a:r>
            <a:r>
              <a:rPr lang="en-GB" sz="900" dirty="0">
                <a:latin typeface="Adobe Devanagari" panose="02040503050201020203" pitchFamily="18" charset="0"/>
                <a:ea typeface="Nirmala UI" panose="020B0502040204020203" pitchFamily="34" charset="0"/>
                <a:cs typeface="Adobe Devanagari" panose="02040503050201020203" pitchFamily="18" charset="0"/>
              </a:rPr>
              <a:t>You should not remove or tear off any page from the Question Booklet. You are not allowed to take the Question Booklet and Answer Sheet out of the Examination Hall during the examination.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After the examination concludes, you must hand over your Answer Sheet to the Invigilator. Afterward, you may take the Question Booklet with you.</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11.</a:t>
            </a:r>
            <a:r>
              <a:rPr lang="en-GB" sz="900" dirty="0">
                <a:latin typeface="Adobe Devanagari" panose="02040503050201020203" pitchFamily="18" charset="0"/>
                <a:ea typeface="Nirmala UI" panose="020B0502040204020203" pitchFamily="34" charset="0"/>
                <a:cs typeface="Adobe Devanagari" panose="02040503050201020203" pitchFamily="18" charset="0"/>
              </a:rPr>
              <a:t> Failure to comply with any of the above instructions will lead to appropriate action or penalty, as decided by the Commission.</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12.</a:t>
            </a:r>
            <a:r>
              <a:rPr lang="en-GB" sz="900" dirty="0">
                <a:latin typeface="Adobe Devanagari" panose="02040503050201020203" pitchFamily="18" charset="0"/>
                <a:ea typeface="Nirmala UI" panose="020B0502040204020203" pitchFamily="34" charset="0"/>
                <a:cs typeface="Adobe Devanagari" panose="02040503050201020203" pitchFamily="18" charset="0"/>
              </a:rPr>
              <a:t> Before leaving the Examination Hall, candidates must ensure that their Answer Sheets are kept in a Self-Adhesive LDPE Bag and properly packed/sealed in their presence.</a:t>
            </a:r>
          </a:p>
        </p:txBody>
      </p:sp>
      <p:sp>
        <p:nvSpPr>
          <p:cNvPr id="42" name="Rectangle: Rounded Corners 41">
            <a:extLst>
              <a:ext uri="{FF2B5EF4-FFF2-40B4-BE49-F238E27FC236}">
                <a16:creationId xmlns:a16="http://schemas.microsoft.com/office/drawing/2014/main" id="{D8559046-E3F3-C172-FBCD-BDCBD151A787}"/>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39287BAD-38D5-9690-EFE1-05319964012A}"/>
              </a:ext>
            </a:extLst>
          </p:cNvPr>
          <p:cNvSpPr txBox="1"/>
          <p:nvPr/>
        </p:nvSpPr>
        <p:spPr>
          <a:xfrm>
            <a:off x="828919" y="8373268"/>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20B65B65-EC4A-1676-87B9-D24729981D3C}"/>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65C08AF4-E138-C496-8842-5957E10227D0}"/>
              </a:ext>
            </a:extLst>
          </p:cNvPr>
          <p:cNvSpPr/>
          <p:nvPr/>
        </p:nvSpPr>
        <p:spPr>
          <a:xfrm>
            <a:off x="2504018" y="2269979"/>
            <a:ext cx="2032001" cy="1653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BD50778E-329D-8CF2-6EBF-F9A1FCF55E40}"/>
              </a:ext>
            </a:extLst>
          </p:cNvPr>
          <p:cNvSpPr txBox="1"/>
          <p:nvPr/>
        </p:nvSpPr>
        <p:spPr>
          <a:xfrm>
            <a:off x="2627802" y="2251198"/>
            <a:ext cx="1743832" cy="215444"/>
          </a:xfrm>
          <a:prstGeom prst="rect">
            <a:avLst/>
          </a:prstGeom>
          <a:noFill/>
        </p:spPr>
        <p:txBody>
          <a:bodyPr wrap="square">
            <a:spAutoFit/>
          </a:bodyPr>
          <a:lstStyle/>
          <a:p>
            <a:r>
              <a:rPr lang="en-IN" sz="800" b="1" dirty="0">
                <a:solidFill>
                  <a:schemeClr val="bg1"/>
                </a:solidFill>
                <a:latin typeface="Merriweather" panose="00000500000000000000" pitchFamily="2" charset="0"/>
              </a:rPr>
              <a:t>IMPORTANT INSTRUCTIONS</a:t>
            </a:r>
            <a:endParaRPr lang="en-GB"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endParaRPr>
          </a:p>
        </p:txBody>
      </p:sp>
      <p:sp>
        <p:nvSpPr>
          <p:cNvPr id="59" name="TextBox 24">
            <a:extLst>
              <a:ext uri="{FF2B5EF4-FFF2-40B4-BE49-F238E27FC236}">
                <a16:creationId xmlns:a16="http://schemas.microsoft.com/office/drawing/2014/main" id="{5AEF965A-83C1-0C08-E7D2-F2A38754A9BB}"/>
              </a:ext>
            </a:extLst>
          </p:cNvPr>
          <p:cNvSpPr txBox="1"/>
          <p:nvPr/>
        </p:nvSpPr>
        <p:spPr>
          <a:xfrm>
            <a:off x="1556332" y="8756519"/>
            <a:ext cx="4088576"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1400" b="1" dirty="0">
                <a:latin typeface="Adobe Devanagari" panose="02040503050201020203" pitchFamily="18" charset="0"/>
                <a:ea typeface="Nirmala UI" panose="020B0502040204020203" pitchFamily="34" charset="0"/>
                <a:cs typeface="Adobe Devanagari" panose="02040503050201020203" pitchFamily="18" charset="0"/>
              </a:rPr>
              <a:t>ध्यान दें</a:t>
            </a:r>
            <a:r>
              <a:rPr lang="en-IN" sz="14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400" b="1" dirty="0">
                <a:latin typeface="Adobe Devanagari" panose="02040503050201020203" pitchFamily="18" charset="0"/>
                <a:ea typeface="Nirmala UI" panose="020B0502040204020203" pitchFamily="34" charset="0"/>
                <a:cs typeface="Adobe Devanagari" panose="02040503050201020203" pitchFamily="18" charset="0"/>
              </a:rPr>
              <a:t> अनुदेशों का हिन्दी रूपांतर इस पुस्तिका के अंतिम पृष्ठ पर छपा है।</a:t>
            </a:r>
            <a:endParaRPr lang="en-GB" sz="1400" dirty="0">
              <a:latin typeface="Adobe Devanagari" panose="02040503050201020203" pitchFamily="18" charset="0"/>
              <a:ea typeface="Nirmala UI" panose="020B0502040204020203" pitchFamily="34" charset="0"/>
              <a:cs typeface="Adobe Devanagari" panose="02040503050201020203" pitchFamily="18" charset="0"/>
            </a:endParaRPr>
          </a:p>
        </p:txBody>
      </p:sp>
      <p:cxnSp>
        <p:nvCxnSpPr>
          <p:cNvPr id="61" name="Straight Connector 60">
            <a:extLst>
              <a:ext uri="{FF2B5EF4-FFF2-40B4-BE49-F238E27FC236}">
                <a16:creationId xmlns:a16="http://schemas.microsoft.com/office/drawing/2014/main" id="{917667B7-DA68-A3E7-56BB-C2A813F7916F}"/>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E84C7EE1-0D50-E214-5996-BEE5AD6C844E}"/>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Time Allowed: 2Hrs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763705AC-C68E-A4D9-5B43-4327D86946DA}"/>
              </a:ext>
            </a:extLst>
          </p:cNvPr>
          <p:cNvSpPr txBox="1"/>
          <p:nvPr/>
        </p:nvSpPr>
        <p:spPr>
          <a:xfrm>
            <a:off x="5463173" y="1435433"/>
            <a:ext cx="777213" cy="35394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Maximum Marks: 150</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5A343CF2-FBEA-966B-3E0E-5E711F7B9962}"/>
              </a:ext>
            </a:extLst>
          </p:cNvPr>
          <p:cNvSpPr txBox="1"/>
          <p:nvPr/>
        </p:nvSpPr>
        <p:spPr>
          <a:xfrm>
            <a:off x="2531895" y="1503387"/>
            <a:ext cx="1700277" cy="2769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b="1" dirty="0">
                <a:latin typeface="Arial Black" panose="020B0A04020102020204" pitchFamily="34" charset="0"/>
                <a:ea typeface="Nirmala UI" panose="020B0502040204020203" pitchFamily="34" charset="0"/>
                <a:cs typeface="Nirmala UI" panose="020B0502040204020203" pitchFamily="34" charset="0"/>
              </a:rPr>
              <a:t>Full Length Test-1</a:t>
            </a:r>
            <a:endParaRPr lang="en-GB" sz="12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C7EAE024-3322-9F5B-C9C4-0F93EB527CE1}"/>
              </a:ext>
            </a:extLst>
          </p:cNvPr>
          <p:cNvSpPr txBox="1"/>
          <p:nvPr/>
        </p:nvSpPr>
        <p:spPr>
          <a:xfrm>
            <a:off x="2819282" y="1728077"/>
            <a:ext cx="1219435" cy="24622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b="1" dirty="0">
                <a:latin typeface="Nirmala UI" panose="020B0502040204020203" pitchFamily="34" charset="0"/>
                <a:ea typeface="Nirmala UI" panose="020B0502040204020203" pitchFamily="34" charset="0"/>
                <a:cs typeface="Nirmala UI" panose="020B0502040204020203" pitchFamily="34" charset="0"/>
              </a:rPr>
              <a:t>Question Booklet</a:t>
            </a:r>
            <a:endParaRPr lang="en-GB" sz="10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8" name="TextBox 24">
            <a:extLst>
              <a:ext uri="{FF2B5EF4-FFF2-40B4-BE49-F238E27FC236}">
                <a16:creationId xmlns:a16="http://schemas.microsoft.com/office/drawing/2014/main" id="{CC0C3D4E-A6ED-5D22-266A-AFD1922133CB}"/>
              </a:ext>
            </a:extLst>
          </p:cNvPr>
          <p:cNvSpPr txBox="1"/>
          <p:nvPr/>
        </p:nvSpPr>
        <p:spPr>
          <a:xfrm>
            <a:off x="704383" y="2015773"/>
            <a:ext cx="542760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Merriweather" panose="00000500000000000000" pitchFamily="2" charset="0"/>
                <a:ea typeface="Nirmala UI" panose="020B0502040204020203" pitchFamily="34" charset="0"/>
                <a:cs typeface="Nirmala UI" panose="020B0502040204020203" pitchFamily="34" charset="0"/>
              </a:rPr>
              <a:t>Read the following instructions carefully before you begin to answer the questions.</a:t>
            </a:r>
            <a:endParaRPr lang="en-GB" sz="850" dirty="0">
              <a:latin typeface="Merriweather" panose="00000500000000000000" pitchFamily="2" charset="0"/>
              <a:ea typeface="Nirmala UI" panose="020B0502040204020203" pitchFamily="34" charset="0"/>
              <a:cs typeface="Nirmala UI" panose="020B0502040204020203" pitchFamily="34" charset="0"/>
            </a:endParaRPr>
          </a:p>
        </p:txBody>
      </p:sp>
      <p:sp>
        <p:nvSpPr>
          <p:cNvPr id="4" name="Rectangle 3">
            <a:extLst>
              <a:ext uri="{FF2B5EF4-FFF2-40B4-BE49-F238E27FC236}">
                <a16:creationId xmlns:a16="http://schemas.microsoft.com/office/drawing/2014/main" id="{E7897A26-02B2-7070-CEAD-89C1AF7ED1AE}"/>
              </a:ext>
            </a:extLst>
          </p:cNvPr>
          <p:cNvSpPr/>
          <p:nvPr/>
        </p:nvSpPr>
        <p:spPr>
          <a:xfrm>
            <a:off x="2327729" y="9036893"/>
            <a:ext cx="2320925" cy="2413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 name="TextBox 53">
            <a:extLst>
              <a:ext uri="{FF2B5EF4-FFF2-40B4-BE49-F238E27FC236}">
                <a16:creationId xmlns:a16="http://schemas.microsoft.com/office/drawing/2014/main" id="{0DC5CE21-BC6F-2CAB-248B-4D11AC200857}"/>
              </a:ext>
            </a:extLst>
          </p:cNvPr>
          <p:cNvSpPr txBox="1"/>
          <p:nvPr/>
        </p:nvSpPr>
        <p:spPr>
          <a:xfrm>
            <a:off x="2327715" y="9033464"/>
            <a:ext cx="811380"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Join Us:</a:t>
            </a:r>
          </a:p>
        </p:txBody>
      </p:sp>
      <p:pic>
        <p:nvPicPr>
          <p:cNvPr id="1026" name="Picture 2" descr="Telegram (software) - Wikipedia">
            <a:extLst>
              <a:ext uri="{FF2B5EF4-FFF2-40B4-BE49-F238E27FC236}">
                <a16:creationId xmlns:a16="http://schemas.microsoft.com/office/drawing/2014/main" id="{B0BBBE17-2D4D-08A3-9A27-D7F18F0FE2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498" y="9076583"/>
            <a:ext cx="161996" cy="161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book-logo - Wave Transit">
            <a:extLst>
              <a:ext uri="{FF2B5EF4-FFF2-40B4-BE49-F238E27FC236}">
                <a16:creationId xmlns:a16="http://schemas.microsoft.com/office/drawing/2014/main" id="{3D47A2F3-F7F2-9C0C-B47D-0439BF8814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494" y="9055023"/>
            <a:ext cx="328184" cy="205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C2415AE-53AE-25AC-C107-34106B448F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677" y="9059880"/>
            <a:ext cx="199887" cy="2002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E3726C37-F381-E080-1D98-A45DF35E34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E302D93-8DC3-9A4A-B716-2E03B77D4709}"/>
              </a:ext>
            </a:extLst>
          </p:cNvPr>
          <p:cNvPicPr>
            <a:picLocks noChangeAspect="1"/>
          </p:cNvPicPr>
          <p:nvPr/>
        </p:nvPicPr>
        <p:blipFill>
          <a:blip r:embed="rId5"/>
          <a:stretch>
            <a:fillRect/>
          </a:stretch>
        </p:blipFill>
        <p:spPr>
          <a:xfrm>
            <a:off x="3782569" y="9076583"/>
            <a:ext cx="177398" cy="177398"/>
          </a:xfrm>
          <a:prstGeom prst="rect">
            <a:avLst/>
          </a:prstGeom>
        </p:spPr>
      </p:pic>
      <p:pic>
        <p:nvPicPr>
          <p:cNvPr id="1036" name="Picture 12">
            <a:extLst>
              <a:ext uri="{FF2B5EF4-FFF2-40B4-BE49-F238E27FC236}">
                <a16:creationId xmlns:a16="http://schemas.microsoft.com/office/drawing/2014/main" id="{2A285C88-590B-9FE3-AC80-850BE0EAFB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218" y="9064514"/>
            <a:ext cx="479425" cy="201535"/>
          </a:xfrm>
          <a:prstGeom prst="rect">
            <a:avLst/>
          </a:prstGeom>
          <a:solidFill>
            <a:schemeClr val="bg1"/>
          </a:solidFill>
        </p:spPr>
      </p:pic>
    </p:spTree>
    <p:extLst>
      <p:ext uri="{BB962C8B-B14F-4D97-AF65-F5344CB8AC3E}">
        <p14:creationId xmlns:p14="http://schemas.microsoft.com/office/powerpoint/2010/main" val="947120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6" y="559229"/>
            <a:ext cx="3010858" cy="8771632"/>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 सशस्त्र बल चिकित्सा सेवा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DG AFMS)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महानिदेशक के रूप में कार्यभार संभालने वाली पहली महिला अधिकारी कौन बनीं</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आरती सरीन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दीपा मूर्ति</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अरुणिमा यादव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सुलोचना सिंह</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 धरती आबा जनजातीय ग्राम उत्कर्ष अभियान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DAJGUA)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संदर्भ में, निम्नलिखित कथनों पर विचार कीजियेः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प्रधानमंत्री ने हजारीबाग में लॉन्च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2 अक्टूबर 2024 को लॉन्च किया गया।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ऊपर दिए गए कथनों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न ही 2</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 अक्टूबर 2024 को, निम्नलिखित में से किन भाषाओं को "शास्त्रीय भाषा" का दर्जा दिया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हिंदी, पाली, प्राकृत, असमिया और बंगाली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मराठी, पाली, संथाली, हिंदी और पंजाबी</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मराठी, पाली, प्राकृत, असमिया और बंगाली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कोकबोरोक, मणिपुरी, प्राकृत, असमिया और बंगाली</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 द इकोनॉमिस्ट इंटेलिजेंस यूनिट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EIU)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 बिजनेस एनवायरनमेंट रैंकिंग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Business Environment Rankings: BER) 2024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जारी की है। इसके संदर्भ में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कारोबारी माहौल में सुधार के मामले में तीसरा सबसे बेहतर देश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सूचकांक में भारत की ओवरऑल रैंकिंग 51 वीं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सिंगापुर और डेनमार्क कारोबार में शीर्ष स्थान पर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ऊपर दिए गए कथनों में से कौन 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न ही 2</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 FIDE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महिला विश्व रैपिड चैंपियनशिप 2024 किसने जीती?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दिव्या देशमुख</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 वैशाली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कोनेरू हंपी</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पद्मिनी राउत</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6. सात महाद्वीपों में से प्रत्येक की सबसे ऊंची चोटियों को फतह करने वाली दुनिया की सबसे कम उम्र की महिला बनकर किसने इतिहास रच दिया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काम्या कार्तिकयन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सौम्या प्रकाश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सुरभि पाल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स्नेहा गणेशन</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1643" y="55922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 Who became the first female officer to take charge as the Director-General of the Armed Forces Medical Services (DG AFMS)?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Aarti Sareen             (B) Deepa Moorthy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Arunima Yadav       (D) Sulochana Singh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 Consider the following statements about the "Earth Father Tribal Village Upliftment Campaign" (DAJGUA):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It was launched by the Prime Minister in Hazaribagh.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It was launched on October 2, 2024.</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  Which of the following languages were granted the status of "Classical Language" in October 2024?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Hindi, Pali, Prakrit, Assamese, and Bengali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Marathi, Pali,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Santhali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Hindi, and Punjabi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Marathi, Pali, Prakrit, Assamese, and Bengali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Kokborok, Manipuri, Prakrit, Assamese, and Bengali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  The Economist Intelligence Unit (EIU) has released the Business Environment Rankings (BER) 2024.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India is the third-best country in terms of improvement in the business environment.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India's overall ranking in this index is 51st.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Singapore and Denmark are leading in business environment rankings.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 Who won the FIDE Women's World Rapid Chess Championship 2024?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Divya Deshmukh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R. Vaishali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Koneru Humpy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Padmini Rout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  Who made history by becoming the youngest woman in the world to conquer the highest peaks of all seven continents?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Kamya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Kartikayan</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Soumya Prakash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Surbhi Pal                             (D) Sneha Ganesan</a:t>
            </a:r>
          </a:p>
        </p:txBody>
      </p:sp>
    </p:spTree>
    <p:extLst>
      <p:ext uri="{BB962C8B-B14F-4D97-AF65-F5344CB8AC3E}">
        <p14:creationId xmlns:p14="http://schemas.microsoft.com/office/powerpoint/2010/main" val="214791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0CC9A-923C-50D6-A8C8-C3E3495BB04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FF764AB-222A-F898-6006-D33FF6A34BF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FD9C13C-F336-7D20-CDF6-B8A7BF3F0615}"/>
              </a:ext>
            </a:extLst>
          </p:cNvPr>
          <p:cNvSpPr txBox="1"/>
          <p:nvPr/>
        </p:nvSpPr>
        <p:spPr>
          <a:xfrm>
            <a:off x="375496" y="559229"/>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7.  हाल ही में, किस देश ने आधिकारिक रूप से बाल्ड ईगल (सिरिहीन गरुड़) को अपना राष्ट्रीय पक्षी घोषित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मेक्सिको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ऑस्ट्रेलिया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यूएसए</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8. असम के मुख्यमंत्री ने निम्नलिखित में से किस शहर को राज्य की दूसरी राजधानी के रूप में विकसित करने की घोषणा 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नागांव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जोरहाट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डिब्रूगढ़</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धुबरी</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 SEBI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उद्देश्य से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When-Listed"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प्लेटफॉर्म लॉन्च करने की योजना बना रहा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 मार्केट गतिविधि को रोकने के लिए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खुदरा निवेशकों 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IPO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 आवेदन करने में मदद करने के लिए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नए निवेशकों को ट्रेडिंग सीखने में मदद करने के लिए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इनसाइडर ट्रेडिंग को रोकने के लिए</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10. केंद्रीय वाणिज्य और उद्योग मंत्री, पीयूष गोयल, ने 10,000 भौगोलिक संकेतक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GI)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टैग देने का महत्वाकांक्षी लक्ष्य किस वर्ष तक रखा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2026                        (b) 2028</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2030                        (d) 2032</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11. निम्नलिखित कथनों पर विचार कीजिये: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राष्ट्र ने 2025 को "अंतर्राष्ट्रीय ग्लेशियर संरक्षण वर्ष" घोषित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राष्ट्र ने प्रत्येक वर्ष 25 मार्च को "विश्व ग्लेशियर दिवस" घोषित किया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से कौन-सा/से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12.  निम्नलिखित कथनों पर विचार कीजिये: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सातवें वेतन आयोग का कार्यकाल 2026 में समाप्त हो रहा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2.सातवें वेतन आयोग की अध्यक्षता न्यायमूर्ति ए. के. माथुर ने की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न ही 2</a:t>
            </a:r>
          </a:p>
        </p:txBody>
      </p:sp>
      <p:sp>
        <p:nvSpPr>
          <p:cNvPr id="3" name="Rectangle 2">
            <a:extLst>
              <a:ext uri="{FF2B5EF4-FFF2-40B4-BE49-F238E27FC236}">
                <a16:creationId xmlns:a16="http://schemas.microsoft.com/office/drawing/2014/main" id="{4D9FDD8F-3567-2EE5-89A4-D9062ACF9D5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858DCF7-426F-3487-8B3C-773806A1376E}"/>
              </a:ext>
            </a:extLst>
          </p:cNvPr>
          <p:cNvSpPr txBox="1"/>
          <p:nvPr/>
        </p:nvSpPr>
        <p:spPr>
          <a:xfrm>
            <a:off x="3471643" y="559229"/>
            <a:ext cx="3010858" cy="8817799"/>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 Which country recently officially declared the Bald Eagle as its national bird?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Mexico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Australia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China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USA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 The Chief Minister of Assam has announced to develop which of the following cities as the state's second capital?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Nagaon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Jorhat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Dibrugarh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Dhubri</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 What is the purpose of SEBI's plan to launch the "When-Listed" platform?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To curb grey market activities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To help retail investors apply for IPOs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To help new investors learn trading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To prevent insider trading</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 Commerce and Industry Minister Piyush Goyal has set an ambitious target of granting 10,000 Geographical Indications (GI) tags by which year?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2026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2028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2030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2032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United Nations has declared 2025 as the "International Year of Glaciers' Preservation."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United Nations has declared March 25 each year as "World Glacier Day."</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Neither 1 nor 2</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term of the Seventh Pay Commission is ending in 2026.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Chairman of the Seventh Pay Commission was Justice A.K. Mathur.</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848937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89D44-251C-A8E0-3810-94F1811180F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87CFFBF-3FA9-267C-6A7B-9DB7D3C92D6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4C7C33D-84FD-7381-80F6-C34EF6B1B8FD}"/>
              </a:ext>
            </a:extLst>
          </p:cNvPr>
          <p:cNvSpPr txBox="1"/>
          <p:nvPr/>
        </p:nvSpPr>
        <p:spPr>
          <a:xfrm>
            <a:off x="375496" y="559229"/>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13. क्रिस्टी काउंट्री, जिन्हें अंतर्राष्ट्रीय ओलंपिक समिति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IOC)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 एक ऐतिहासिक पद प्राप्त हुआ है, किस देश से संबंधित एक तैराक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दक्षिण अमेरिका</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जिम्बाब्वे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जर्मनी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नाइजीरिया</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14. भारत द्वारा लॉन्च की गई दुनिया की पहली सरकारी वित्त पोषित मल्टीमॉडल बड़े भाषा मॉडल पहल का नाम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BharatLLM</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IndiaAI</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BharatGen</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AbhydamGPT</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15. प्रसिद्ध हिंदी लेखक विनोद कुमार शुक्ल को हाल ही में भारत के सर्वोच्च साहित्यिक सम्मान, 59वें ज्ञानपीठ पुरस्कार से सम्मानित किया गया है। निम्नलिखित में से कौन सा/से कथन इस पुरस्कार के संदर्भ में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उन्हें लघुनिबंध, कविता और निबंध में उनके असाधारण कार्य के लिए यह पुरस्कार प्रदान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वह छत्तीसगढ़ से इस प्रतिष्ठित पुरस्कार प्राप्त करने वाले पहले लेखक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वह 12वें हिंदी लेखक हैं जिन्हें ज्ञानपीठ पुरस्कार प्राप्त हुआ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16. हाल ही में, 30 अप्रैल 2025 को, केंद्रीय मंत्रिमंडल राजनीतिक मामलों की समिति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CCPA),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जिसकी अध्यक्षता भारत के प्रधानमंत्री ने की, ने आगामी जनगणना अभ्यास में निम्नलिखित में से किसे शामिल करने का निर्णय 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आर्थिक जनगणना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जाति गणना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धर्म आधारित डेटा संग्रहण</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शिक्षा स्तर डेटा संग्रहण</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17. 17 अप्रैल 2025 को भगवद गीता और भारत के नाट्यशास्त्र के पांडुलिपियों को प्रतिष्ठित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UNESCO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मेमोरी ऑफ द वर्ल्ड रजिस्टर में जोड़ा गया। इस घटना के संदर्भ में निम्नलिखित में से कौन 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भगवद गीता और भारत के नाट्यशास्त्र की पांडुलिपियाँ 17 अप्रैल 2025 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UNESCO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मेमोरी ऑफ द वर्ल्ड रजिस्टर में जोड़ी गईं।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2.ये पांडुलिपियाँ इस वर्ष चुने गए 100 नए दस्तावेजी धरोहर संग्रहों में से एक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3.इन जोड़ियों के साथ, मेमोरी ऑफ द वर्ल्ड रजिस्टर में कुल प्रविष्टियों की संख्या अब 570 हो गई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p:txBody>
      </p:sp>
      <p:sp>
        <p:nvSpPr>
          <p:cNvPr id="3" name="Rectangle 2">
            <a:extLst>
              <a:ext uri="{FF2B5EF4-FFF2-40B4-BE49-F238E27FC236}">
                <a16:creationId xmlns:a16="http://schemas.microsoft.com/office/drawing/2014/main" id="{F20A0214-E7C8-3E5D-1ACE-877A7C30F22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0A0DA5A-E459-ED88-B88A-B1E64A0A4EBA}"/>
              </a:ext>
            </a:extLst>
          </p:cNvPr>
          <p:cNvSpPr txBox="1"/>
          <p:nvPr/>
        </p:nvSpPr>
        <p:spPr>
          <a:xfrm>
            <a:off x="3471643" y="559229"/>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 Christy Coventry, who has received a historic post in the International Olympic Committee (IOC), is a swimmer from which country?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South America              (B) Zimbabwe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Germany                         (D) Nigeria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 What is the name of the world’s first government-funded multimodal large language model initiative launched by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BharatLLM</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IndiaAI</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BharatGen</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AbhydamGPT</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15. Eminent Hindi writer Vinod Kumar Shukla has recently been awarded India's highest literary honour, the 59th Jnanpith Award. Which of the following statements is/are correct regarding this award?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He has been awarded this award for his exceptional work in short stories, poetry, and essays.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He is the first writer from Chhattisgarh to receive this prestigious award.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He is the 12th Hindi writer to be awarded the Jnanpith Award.</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               (D)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16. Recently, on April 30, 2025, the Cabinet Committee on Political Affairs (CCPA), chaired by the Prime Minister of India, decided to include which of the following in the upcoming Census exercise?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Economic census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Caste enumeration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Religion-based data collection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Education level data collection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17. On April 17, 2025, the manuscripts of the Bhagavad Gita and Bharata’s Natyashastra were added to the prestigious UNESCO Memory of the World Register. Which of the following statements are correct regarding this event?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manuscripts of the Bhagavad Gita and Bharata’s Natyashastra were added to the UNESCO Memory of the World Register on April 17,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These manuscripts were among 100 new documentary heritage collections selected this year.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With these additions, the total number of entries in the Memory of the World Register has now reached 570.</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               (D) 1, 2 and 3</a:t>
            </a:r>
          </a:p>
        </p:txBody>
      </p:sp>
    </p:spTree>
    <p:extLst>
      <p:ext uri="{BB962C8B-B14F-4D97-AF65-F5344CB8AC3E}">
        <p14:creationId xmlns:p14="http://schemas.microsoft.com/office/powerpoint/2010/main" val="3610779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C27E2-F779-8E4A-5A81-3B1830E0618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EAE30A8-BC82-002A-64D4-93952448648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30BF050-A78B-BFF9-5496-849B55604D0E}"/>
              </a:ext>
            </a:extLst>
          </p:cNvPr>
          <p:cNvSpPr txBox="1"/>
          <p:nvPr/>
        </p:nvSpPr>
        <p:spPr>
          <a:xfrm>
            <a:off x="375496" y="559229"/>
            <a:ext cx="3010858" cy="8956298"/>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18. वक्फ (संशोधन) विधेयक 3 अप्रैल 2025 को लोकसभा द्वारा पारित किया गया। निम्नलिखित में से कौन सा/से कथन इस विधेयक के पारित होने के संदर्भ में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लोकसभा ने वक्फ (संशोधन) विधेयक को 288 मतों से पक्ष में और 232 मतों से विपक्ष में पारित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राज्यसभा ने विधेयक को 128 सदस्यों के पक्ष में और 95 सदस्यों के विपक्ष में मत डालने के बाद पारित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विधेयक को लोकसभा द्वारा पारित होने के बाद राष्ट्रपति की मंजूरी प्राप्त हुई और यह एक अधिनियम बन गया।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19.ग्लोबल जस्टिस, लव, एंड पीस समिट 2025 कहाँ आयोजित किया गया था, और इसका मुख्य थीम क्या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पेरिस, फ्रांस – "एकता में विविधता"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 यॉर्क, यूएसए – "संवाद के माध्यम से शांति"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दुबई, यूएई – "एक पृथ्वी, एक आवाज: वैश्विक न्याय, प्रेम और शांति"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लंदन, यूके – "सभी के लिए सद्भावना"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20. केन्द्रीय बजट  2025-26 के लिए अनुमानित और लक्ष्य के संदर्भ में निम्नलिखित कथनों में से कौन सा/से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प्राप्तियाँ 2024-25 के संशोधित अनुमान से 11.1% अधिक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2025-26 के लिए अनुमानित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वृद्धि दर 2024-25 के पहले अग्रिम अनुमान के मुकाबले 10.1%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2025-26 के लिए राजकोषीय घाटा लक्ष्य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4.4%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2025-26 के लिए राजस्व घाटा लक्ष्य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2.5%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4</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21. केन्द्रीय बजट 2025-26 के लिए बजट व्यय अनुमान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Rs. 45,23,678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Rs. 50,65,345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Rs. 55,78,900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Rs. 60,00,000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करोड़</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22. भारत का पहला 'मोदी मेमोराबिलिया म्यूज़ियम' किस राज्य में स्थापित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प्रदेश</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 प्रदेश</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राजस्थान</a:t>
            </a:r>
          </a:p>
        </p:txBody>
      </p:sp>
      <p:sp>
        <p:nvSpPr>
          <p:cNvPr id="3" name="Rectangle 2">
            <a:extLst>
              <a:ext uri="{FF2B5EF4-FFF2-40B4-BE49-F238E27FC236}">
                <a16:creationId xmlns:a16="http://schemas.microsoft.com/office/drawing/2014/main" id="{190A64C4-4217-5238-0E0A-8103CA6B200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C0A3C86-A1BD-FD4A-7B0B-2FF2D9E0507E}"/>
              </a:ext>
            </a:extLst>
          </p:cNvPr>
          <p:cNvSpPr txBox="1"/>
          <p:nvPr/>
        </p:nvSpPr>
        <p:spPr>
          <a:xfrm>
            <a:off x="3471643" y="55922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18. The Waqf (Amendment) Bill was passed by the Lok Sabha on April 3, 2025. Which of the following statements is/are correct regarding the passage of this Bill?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Lok Sabha passed the Waqf (Amendment) Bill with 288 votes in favour and 232 votes against.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Upper House (Rajya Sabha) passed the Bill with 128 members voting in favour and 95 members voting against.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The Bill was assented by the President and became an Act after the Lok Sabha’s passage.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19. Where was the Global Justice, Love, and Peace Summit 2025 held, and what was its main theme?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Paris, France – "Unity in Diversity"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New York, USA – "Peace through Dialogue"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Dubai, UAE – "One Planet, One Voice: Global Justice, Love, and Peace"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London, UK – "Harmony for All"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20. Which of the following statements are correct regarding the fiscal estimates and targets for Union budget 2025-26?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receipts are 11.1% higher than the revised estimate of 2024-25.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expected GDP growth rate for 2025-26 is 10.1% over the first advance estimate of 2024-25.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The fiscal deficit target for 2025-26 is 4.4% of GDP.</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The revenue deficit target for 2025-26 is 2.5% of GDP.</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Only 1, 2,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21.  What is the budget expenditure estimate for Union budget 2025-26?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Rs. 45,23,678 crore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Rs. 50,65,345 crore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Rs. 55,78,900 crore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Rs. 60,00,000 crore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22.  In which state was India’s first ‘Modi Memorabilia Museum’ established?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Uttar Pradesh                      (B)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Madhya Pradesh                (D) Rajasthan</a:t>
            </a:r>
          </a:p>
        </p:txBody>
      </p:sp>
    </p:spTree>
    <p:extLst>
      <p:ext uri="{BB962C8B-B14F-4D97-AF65-F5344CB8AC3E}">
        <p14:creationId xmlns:p14="http://schemas.microsoft.com/office/powerpoint/2010/main" val="2963397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E3DBC-B3AE-7C26-7913-AFBE0F56FB2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284B2AE-C213-2D32-BA72-21E5A0C890D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9B34E5A-B8A8-E474-1FD7-C360572DE2D0}"/>
              </a:ext>
            </a:extLst>
          </p:cNvPr>
          <p:cNvSpPr txBox="1"/>
          <p:nvPr/>
        </p:nvSpPr>
        <p:spPr>
          <a:xfrm>
            <a:off x="375496" y="559229"/>
            <a:ext cx="3010858"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23. किस भारतीय संरक्षणवादी 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TIME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Women of the Year 2025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 में शामिल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पूर्निमा देवी बर्मन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राधिका मेनन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संगीता भाटिया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सुनिता नारायण</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24. मखाना बोर्ड के संदर्भ में निम्नलिखित आंकड़ों के आधार पर कौन 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भारत के कुल मखाना उत्पादन का 80% से अधिक उत्पादन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2.मखाना बोर्ड 5 लाख से अधिक किसानों को लाभ पहुंचाएगा, जो मुख्य रूप से बाढ़-प्रवण जिलों से होंगे।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3.मखाना बोर्ड केवल स्थानीय उत्पादन को बढ़ाने पर ध्यान केंद्रित करेगा, निर्यात को बढ़ावा देने पर नहीं।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25. बिहार आर्थिक सर्वेक्षण 2024-25 के आधार पर, निम्नलिखित कथनों में से कौन सा/से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देश के सबसे तेज़ी से बढ़ते राज्यों में दूसरे स्थान पर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सकल राज्य घरेलू उत्पाद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GSDP) 2023-24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 वर्तमान मूल्य पर ₹ 8,54,429 करोड़ और 2011-12 के स्थिर मूल्य पर ₹ 4,64,540 करोड़ अनुमानित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 सबसे गरीब जिला है और शिवहर सबसे अमीर जिला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26. साहित्य अकादमी युवा पुरस्कार 2025 के बारे में निम्नलिखित कथनों में से कौन सा/से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1.नेहा झा मणि को मैथिली में अपनी कविता संग्रह "बनारस आ हम" के लिए युवा पुरस्कार प्राप्त हुआ।</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2.अद्वैत कोटारी को अंग्रेजी में अपनी उपन्यास "सिद्धार्थ: द बॉय हू बेकैम द बुद्धा" के लिए युवा पुरस्कार प्राप्त हुआ।</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3.पार्वती तिर्की को हिंदी में अपनी उपन्यास "फिर उगना" के लिए युवा पुरस्कार प्राप्त हुआ।</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4.नेहा रुबाब को उर्दू में अपनी उपन्यास "मज़हरुल हक: तारीक-ए-आजादी-ए-हिंद – हिंद का फरामोश क़ायिद" के लिए युवा पुरस्कार प्राप्त हुआ।</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4</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4</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p:txBody>
      </p:sp>
      <p:sp>
        <p:nvSpPr>
          <p:cNvPr id="3" name="Rectangle 2">
            <a:extLst>
              <a:ext uri="{FF2B5EF4-FFF2-40B4-BE49-F238E27FC236}">
                <a16:creationId xmlns:a16="http://schemas.microsoft.com/office/drawing/2014/main" id="{0719C2FA-E989-0442-5F0E-3F1CB591791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653128C-C09A-208B-F1C7-4B03534D0395}"/>
              </a:ext>
            </a:extLst>
          </p:cNvPr>
          <p:cNvSpPr txBox="1"/>
          <p:nvPr/>
        </p:nvSpPr>
        <p:spPr>
          <a:xfrm>
            <a:off x="3471643" y="55922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23. Which Indian conservationist was named in TIME’s Women of the Year 2025 list?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Purnima Devi Barman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Radhika Menon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Sangeeta Bhatia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Sunita Narain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24. Based on the recent data regarding the Makhana Board, which of the following statements are true?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Bihar produces over 80% of India’s total Makhana output.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Makhana Board will benefit over 5 lakh farmers, mainly from flood-prone districts.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The Makhana Board will focus solely on enhancing local production without any export promotion.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25. Based on the Bihar Economic Survey 2024-25, which of the following statements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Bihar ranks second among the fastest growing states in the country.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Gross State Domestic Product (GSDP) of Bihar in 2023-24 is estimated at ₹ 8,54,429 crore at current prices and ₹ 4,64,540 crore at 2011–12 constant prices.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Patna is the poorest district and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Sheohar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is the richest district in Bihar.</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26. Which of the following statements are correct regarding the Sahitya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Akademi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Yuva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Puraskar</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Neha Jha Mani won the Yuva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Puraskar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 Maithili for her poetry collection "Banaras Aa Hum."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Advait Kottary won the Yuva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Puraskar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 English for his novel "Siddhartha: The Boy Who Became the Buddha."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Parvati Tirkey won the Yuva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Puraskar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 Hindi for her novel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Phir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Ugna</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Neha Rubab won the Yuva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Puraskar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 Urdu for her novel "Mazharul Haque: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Thareek</a:t>
            </a:r>
            <a:r>
              <a:rPr lang="en-GB" sz="1100" dirty="0">
                <a:latin typeface="Adobe Devanagari" panose="02040503050201020203" pitchFamily="18" charset="0"/>
                <a:ea typeface="Nirmala UI" panose="020B0502040204020203" pitchFamily="34" charset="0"/>
                <a:cs typeface="Adobe Devanagari" panose="02040503050201020203" pitchFamily="18" charset="0"/>
              </a:rPr>
              <a:t>-e-Azadi-e-Hind – Hind Ka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Faramosh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Kardah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Qaaed.“ </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2, and 4         (B) Only 1,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 and 4               (D) 1, 2, 3, and 4</a:t>
            </a:r>
          </a:p>
        </p:txBody>
      </p:sp>
    </p:spTree>
    <p:extLst>
      <p:ext uri="{BB962C8B-B14F-4D97-AF65-F5344CB8AC3E}">
        <p14:creationId xmlns:p14="http://schemas.microsoft.com/office/powerpoint/2010/main" val="4088557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98B68-69A4-D47D-91E3-302F420C394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9C898B4-AA90-D9DA-7B70-6A570227A3EA}"/>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0B3A28D-E8BF-84DF-0DF4-FBD8EB377CB3}"/>
              </a:ext>
            </a:extLst>
          </p:cNvPr>
          <p:cNvSpPr txBox="1"/>
          <p:nvPr/>
        </p:nvSpPr>
        <p:spPr>
          <a:xfrm>
            <a:off x="375496" y="559229"/>
            <a:ext cx="3010858"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27. 38वें राष्ट्रीय खेल 2025 में बिहार की महिला खिलाड़ियों ने किस खेल में स्वर्ण पदक जीता?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महिला बास्केटबॉल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महिला ट्रिपल लॉन बॉल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महिला हॉकी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महिला बैडमिंटन</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28.  हाल ही में, बिहार के गया जिले में निम्नलिखित में से किसे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GI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भौगोलिक संकेत) टैग दिया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सिलाव खांजा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पत्थर कला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लोक कला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भोजपुरी संगीत</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29. निम्नलिखित में से कौन-कौन से व्यक्ति बिहार से 2025 के पद्म पुरस्कारों से सम्मानित हुए?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 शारदा सिन्हा – पद्म विभूषण (कला)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सुशील कुमार मोदी – पद्म भूषण (सार्वजनिक मामले)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किशोर कुणाल – पद्म श्री (सिविल सेवा)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हेमंत कुमार – पद्म श्री (चिकित्सा)</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30. भारत सरकार के मिशन कर्मयोगी पहल के तहत </a:t>
            </a:r>
            <a:r>
              <a:rPr lang="en-IN" sz="1200" b="1" dirty="0" err="1">
                <a:latin typeface="Adobe Devanagari" panose="02040503050201020203" pitchFamily="18" charset="0"/>
                <a:ea typeface="Nirmala UI" panose="020B0502040204020203" pitchFamily="34" charset="0"/>
                <a:cs typeface="Adobe Devanagari" panose="02040503050201020203" pitchFamily="18" charset="0"/>
              </a:rPr>
              <a:t>iGOT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कर्मयोगी प्लेटफॉर्म में शीर्ष पांच योगदान देने वाले राज्यों में से एक राज्य कौन सा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तमिलनाडु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गुजरात</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31. 7वें खेलो इंडिया युवा खेल 2025 का आयोजन किस राज्य ने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महाराष्ट्र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प्रदेश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राजस्थान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32. प्रधानमंत्री कृषि सिंचाई योजना - त्वरित सिंचाई लाभ कार्यक्रम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PMKSY-AIBP)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तहत बिहार के कोसी-मेची अंतर-राज्य लिंक परियोजना का मुख्य उद्देश्य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में सड़क अवसंरचना को सुधारना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में सिंचाई क्षमता को बढ़ाना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में औद्योगिक विकास को बढ़ावा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ग्रामीण क्षेत्रों में पेयजल की आपूर्ति करना</a:t>
            </a:r>
          </a:p>
        </p:txBody>
      </p:sp>
      <p:sp>
        <p:nvSpPr>
          <p:cNvPr id="3" name="Rectangle 2">
            <a:extLst>
              <a:ext uri="{FF2B5EF4-FFF2-40B4-BE49-F238E27FC236}">
                <a16:creationId xmlns:a16="http://schemas.microsoft.com/office/drawing/2014/main" id="{FC65B05E-A4FB-7A33-909E-7C01D9BDF1F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C9A0E815-B76F-EF85-540F-D5653B59D2FB}"/>
              </a:ext>
            </a:extLst>
          </p:cNvPr>
          <p:cNvSpPr txBox="1"/>
          <p:nvPr/>
        </p:nvSpPr>
        <p:spPr>
          <a:xfrm>
            <a:off x="3471643" y="55922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27. In the 38th National Games 2025, Bihar's women players won the gold medal in which event?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Women's basketball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Women's triple lawn ball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Women's hockey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Women's badminton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28.  Recently, which of the following has been granted a GI (Geographical Indication) tag in Gaya district of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Silanv</a:t>
            </a:r>
            <a:r>
              <a:rPr lang="en-GB" sz="1100" dirty="0">
                <a:latin typeface="Adobe Devanagari" panose="02040503050201020203" pitchFamily="18" charset="0"/>
                <a:ea typeface="Nirmala UI" panose="020B0502040204020203" pitchFamily="34" charset="0"/>
                <a:cs typeface="Adobe Devanagari" panose="02040503050201020203" pitchFamily="18" charset="0"/>
              </a:rPr>
              <a:t> Khanja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Stone Art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Folk Art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Bhojpuri Music</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29. Which of the following individuals from Bihar were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honored</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with the Padma Awards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Dr. Sharda Sinha – Padma Vibhushan (Art)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Sushil Kumar Modi – Padma Bhushan (Public Affairs)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Kishore Kunal – Padma Shri (Civil Service)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Hemant Kumar – Padma Shri (Medicine)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3,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30. Which state is among the top five contributing states to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iGOT</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Karmayogi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platform under the Government of India’s Mission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Karmayogi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initiative?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Kerala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Tamil Nadu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Gujarat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31. Which state hosted the 7th edition of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Khelo</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India Youth Games 2025?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Maharashtra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Uttar Pradesh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Rajasthan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32.What is the main objective of the Kosi-</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Mechi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Intra-State Link Project in Bihar under the Pradhan Mantri Krishi Sinchai Yojana - Accelerated Irrigation Benefit Programme (PMKSY-AIBP)?</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To improve the road infrastructure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To enhance irrigation capacity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To promote industrial development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To provide drinking water to rural areas</a:t>
            </a:r>
          </a:p>
        </p:txBody>
      </p:sp>
    </p:spTree>
    <p:extLst>
      <p:ext uri="{BB962C8B-B14F-4D97-AF65-F5344CB8AC3E}">
        <p14:creationId xmlns:p14="http://schemas.microsoft.com/office/powerpoint/2010/main" val="675471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1F527-2375-67B9-94E2-C4A83F4C597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8EEFB4C-9877-0B41-227E-30D8B060151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76424E2-B126-EC01-C988-2C2A35E25605}"/>
              </a:ext>
            </a:extLst>
          </p:cNvPr>
          <p:cNvSpPr txBox="1"/>
          <p:nvPr/>
        </p:nvSpPr>
        <p:spPr>
          <a:xfrm>
            <a:off x="375499" y="559229"/>
            <a:ext cx="3010858" cy="8956298"/>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पड़ोसी देशों के साथ सीमा विस्तार को घटते क्रम में सजाने पर सही अनुक्रम क्या होगा?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बांगलादेश, चीन, पाकिस्तान, नेपाल, म्यांमार, भूटान, अफ़ग़ानिस्तान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बांगलादेश, पाकिस्तान, चीन, नेपाल, म्यांमार, भूटान, अफ़ग़ानिस्तान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 बांगलादेश, पाकिस्तान, नेपाल, म्यांमार, भूटान, अफ़ग़ानिस्तान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पाकिस्तान, बांगलादेश, चीन, नेपाल, म्यांमार, भूटान, अफ़ग़ानिस्तान</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में कोयला उत्पन्न करने वाला भौमिकीय समूह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धारवाड़</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विंध्यन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गोंडवाना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कुडप्पा</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में भूवैज्ञानिक संरचनाओं का सही क्रम सबसे पुरानी से सबसे नई तक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कुडप्पा  - धारवाड़ - गोंडवाना - विंध्यन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धारवाड़ -  कुडप्पा - गोंडवाना - विंध्यन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विंध्यन - गोंडवाना - धारवाड़ - कुडप्पा</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धारवाड़ - कुडप्पा - विंध्यन - गोंडवाना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'पाट' भूमि पाई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दण्डकारण्य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छोटा नागपुर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विंध्य उच्च भूमि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विन्ध्य मैदान में</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नीलगिरि और अन्नामलाई पहाड़ियों के बीच स्थित दर्रा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थालाघाट</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पालघाट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भोरेघाट</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गोसमघाट</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दर्रों का पश्चिम से पूर्व की ओर सही क्रम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जेलेप  ला</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बोमडिला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लिपुलेख</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बनीहाल</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 2, 3,</a:t>
            </a:r>
            <a:r>
              <a:rPr lang="hi-IN" sz="1200" dirty="0">
                <a:latin typeface="Adobe Devanagari" panose="02040503050201020203" pitchFamily="18" charset="0"/>
                <a:ea typeface="Nirmala UI" panose="020B0502040204020203" pitchFamily="34" charset="0"/>
                <a:cs typeface="Adobe Devanagari" panose="02040503050201020203" pitchFamily="18" charset="0"/>
              </a:rPr>
              <a:t>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 3,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4, 3, 1,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4, 3, 2, 1</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39.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कोरोमंडल तट पर सर्वाधिक वर्षा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जनवरी-फरवरी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जून-सितंबर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मार्च-मई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अक्टूबर-नवम्बर में</a:t>
            </a:r>
          </a:p>
        </p:txBody>
      </p:sp>
      <p:sp>
        <p:nvSpPr>
          <p:cNvPr id="3" name="Rectangle 2">
            <a:extLst>
              <a:ext uri="{FF2B5EF4-FFF2-40B4-BE49-F238E27FC236}">
                <a16:creationId xmlns:a16="http://schemas.microsoft.com/office/drawing/2014/main" id="{F9E17582-02DA-35B7-F2D1-38EC8A035746}"/>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22FB2F5-264E-1C2D-5FB1-CFEC670008A3}"/>
              </a:ext>
            </a:extLst>
          </p:cNvPr>
          <p:cNvSpPr txBox="1"/>
          <p:nvPr/>
        </p:nvSpPr>
        <p:spPr>
          <a:xfrm>
            <a:off x="3471643" y="55922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33.  What is the correct order of India's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neighboring</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countries' border lengths in descending order?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Bangladesh, China, Pakistan, Nepal, Myanmar, Bhutan, Afghanistan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Bangladesh, Pakistan, China, Nepal, Myanmar, Bhutan, Afghanistan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China, Bangladesh, Pakistan, Nepal, Myanmar, Bhutan, Afghanistan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Pakistan, Bangladesh, China, Nepal, Myanmar, Bhutan, Afghanistan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34. The geological group in India that produces coal 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Dharwar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Vindhyan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Gondwana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Cuddapah</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35. The correct sequence of geological structures in India from the oldest to the newest 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Cuddapah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Dharwar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Gondwana - Vindhyan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Dharwar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Cuddapah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Gondwana - Vindhyan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Vindhyan - Gondwana -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Dharwar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Cuddapah</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Dharwar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Cuddapah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Vindhyan - Gondwana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36.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Paṭ</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land is found 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Dandakaranya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Chhota Nagpur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Vindhya High Land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Vindhya Plain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37. The pass situated between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Nilgiri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and Annamalai hills 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Thalghat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Palghat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Bhorghat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Gosamghat</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38. The correct sequence of the following passes from west to east 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Jelep</a:t>
            </a:r>
            <a:r>
              <a:rPr lang="en-GB" sz="1100" dirty="0">
                <a:latin typeface="Adobe Devanagari" panose="02040503050201020203" pitchFamily="18" charset="0"/>
                <a:ea typeface="Nirmala UI" panose="020B0502040204020203" pitchFamily="34" charset="0"/>
                <a:cs typeface="Adobe Devanagari" panose="02040503050201020203" pitchFamily="18" charset="0"/>
              </a:rPr>
              <a:t> La             (2)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Bomdila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Lipulekh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(4) Banihal</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2, 3,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3, 2,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4, 3, 1,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4, 3, 2, 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39. The maximum rainfall occurs on the Coromandel Coast of India 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January-February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June-September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March-May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October-November</a:t>
            </a:r>
          </a:p>
        </p:txBody>
      </p:sp>
    </p:spTree>
    <p:extLst>
      <p:ext uri="{BB962C8B-B14F-4D97-AF65-F5344CB8AC3E}">
        <p14:creationId xmlns:p14="http://schemas.microsoft.com/office/powerpoint/2010/main" val="281736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62239-506A-551B-B42C-1F73898908C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C2A05A3-1A17-0256-4A2C-A31719EDD178}"/>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D64CEB7-3DD0-1751-56D9-08FF230195D6}"/>
              </a:ext>
            </a:extLst>
          </p:cNvPr>
          <p:cNvSpPr txBox="1"/>
          <p:nvPr/>
        </p:nvSpPr>
        <p:spPr>
          <a:xfrm>
            <a:off x="375499" y="559229"/>
            <a:ext cx="3010858" cy="8771632"/>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प्लेट टेक्टोनिक सिद्धांत के अनुसार, क्या होता है जब दो प्लेटें एक-दूसरे से टकराती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भूकंपीय गतिविधि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ज्वालामुखी गतिविधि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पर्वत श्रृंखलाओं का निर्माण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41. 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तरंगों के बारे में निम्नलिखित में से कौन सा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तरंगें केवल ठोस पदार्थों में यात्रा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तरंगें केवल ठोस पदार्थों में यात्रा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तरंगें केवल ठोस पदार्थों में यात्रा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तरंगें दोनों तरल पदार्थों में यात्रा करती हैं।</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इज़राइल से कौन-कौन से देश सीमा साझा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सीरिया, जॉर्डन, लेबनान और मिस्र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सीरिया, जॉर्डन, लेबनान और तुर्की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इराक, जॉर्डन, लेबनान और मिस्र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सीरिया, तुर्की, इराक और जॉर्डन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ज़ैग्रोस पर्वत कहां स्थित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ईरान और इराक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और पाकिस्तान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अफगानिस्तान और पाकिस्तान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तुर्की और सीरिया</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कथन मिसीसिपी नदी के बारे में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मिसीसिपी नदी का उद्गम इटास्का झील से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मिसीसिपी नदी का मुख्य मुहाना न्यू ऑरलियन्स के पास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मिसीसिपी नदी का अपवाह  क्षेत्र उत्तरी अमेरिका का सबसे लंबा अपवाह  तंत्र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 मिसीसिपी नदी का पंजाकार डेल्टा मेक्सिको खाड़ी में स्थित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कौन से कथन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3 और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1, 2, 3 और 4</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मैथन , बेलपहाड़ी और तिलैया बांध किस नदी पर बने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दामोदर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कोनार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बोकारो</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निम्नलिखित में से किस जिले में सोना पाया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मुंगेर</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सिवान</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जहानाबाद</a:t>
            </a:r>
          </a:p>
        </p:txBody>
      </p:sp>
      <p:sp>
        <p:nvSpPr>
          <p:cNvPr id="3" name="Rectangle 2">
            <a:extLst>
              <a:ext uri="{FF2B5EF4-FFF2-40B4-BE49-F238E27FC236}">
                <a16:creationId xmlns:a16="http://schemas.microsoft.com/office/drawing/2014/main" id="{42A870BD-9043-6F6C-76F9-8AB031EBCB6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E5D26D12-B6CD-3B73-B2BF-93F41D542BF1}"/>
              </a:ext>
            </a:extLst>
          </p:cNvPr>
          <p:cNvSpPr txBox="1"/>
          <p:nvPr/>
        </p:nvSpPr>
        <p:spPr>
          <a:xfrm>
            <a:off x="3471643" y="559229"/>
            <a:ext cx="3010858" cy="9233297"/>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40. Question: According to the plate tectonic theory, what happens when two plates collide with each other?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Seismic activity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Volcanic activity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Mountain range formation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41. Which of the following statements is correct about S and P waves?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 waves travel only through solid materials.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 waves travel only through solid materials.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P and S waves travel only through solid materials.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Both S and P waves travel through liquid materials.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42. Which countries share borders with Israel?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Syria, Jordan, Lebanon, and Egypt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Syria, Jordan, Lebanon, and Turkey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Iraq, Jordan, Lebanon, and Egypt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Syria, Turkey, Iraq, and Jordan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43. Where are the Zagros Mountains located?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Iran and Iraq</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India and Pakistan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Afghanistan and Pakistan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Turkey and Syria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44. Which of the following statements about the Mississippi River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source of the Mississippi River is Lake Itasca.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main mouth of the Mississippi River is located near New Orleans.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The Mississippi River's drainage basin is the longest watershed in North America.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The Mississippi River's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Pankakar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Delta is located in the Gulf of Mexico.</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statements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1,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1, 2, 3,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45. On which river are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Maithon</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Belsiri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Tilaiya</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dams built?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Damodar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Barakar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Konar                   D) Bokaro</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46. In which of the following districts of Bihar is gold found?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Munger                 (B) Saran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Siwan                     (D)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Jehanabad</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768137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820CF-5FC3-0A4E-48E7-23426203BC4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49DD14F-C40F-51B4-F2CC-D55D1327AB15}"/>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9743AD6-EE70-176D-842D-879DACE44F86}"/>
              </a:ext>
            </a:extLst>
          </p:cNvPr>
          <p:cNvSpPr txBox="1"/>
          <p:nvPr/>
        </p:nvSpPr>
        <p:spPr>
          <a:xfrm>
            <a:off x="375499" y="559229"/>
            <a:ext cx="3010858" cy="8586966"/>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में</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उच्चतम न्यायालय का उद्घाटन किस तिथि में हुआ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27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जनवरी,1950</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28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जनवरी,1950</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29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जनवरी,1950</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30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जनवरी,1950</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उपभोक्ता विवाद निवारण आयोग का मुख्य उद्देश्य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वाणिज्यिक कराधान का निर्धारण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उपभोक्ताओं को त्वरित और सुलभ न्याय प्रदान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उपभोक्ताओं को विज्ञापन के बारे में जानकारी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श्रमिक संघों की निगरानी करना</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49.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सर्वोच्च न्यायालय के कार्यवाहक मुख्य न्यायाधीश की नियुक्ति करता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सर्वोच्च न्यायालय का मुख्य  न्यायाधीश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प्रधानमत्री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राष्ट्रपति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विधि मत्री </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73वें संविधान संशोधन अधिनियम का विधायी परिचय किस संविधान संशोधन बिल से हुआ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 61वां संविधान संशोधन बिल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 62वां संविधान संशोधन बिल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 63वां संविधान संशोधन बिल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GB"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 64वां संविधान संशोधन बिल</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73वें संविधान संशोधन में निम्नलिखित के लिए प्रावधान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पंचायतों के लिए नियमित चुनाव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स्तरों पर महिलाओं के लिए सीटों का आरक्षण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राज्य वित्त आयोग की सिफारिशों के आधार पर पंचायतों को निधियों का अनिवार्य हस्तांतरण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संविधान की ग्यारहवीं अनुसूची में उल्लिखित विषयों से संबंधित पंचायतों को शक्तियों का अनिवार्य हस्तांतरण।</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उत्तर 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 1,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 2,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r>
              <a:rPr lang="hi-IN" sz="1200" dirty="0">
                <a:latin typeface="Adobe Devanagari" panose="02040503050201020203" pitchFamily="18" charset="0"/>
                <a:ea typeface="Nirmala UI" panose="020B0502040204020203" pitchFamily="34" charset="0"/>
                <a:cs typeface="Adobe Devanagari" panose="02040503050201020203" pitchFamily="18" charset="0"/>
              </a:rPr>
              <a:t>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उपरोक्त सभी</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सशस्त्र बल न्यायाधिकरण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AFT)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स्थापना किस अधिनियम के तहत की गई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सशस्त्र बल न्यायाधिकरण अधिनियम, 1998</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सशस्त्र बल न्यायाधिकरण अधिनियम, 2007</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रक्षा सेवाएँ अधिनियम, 1961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सशस्त्र बल न्यायाधिकरण अधिनियम, 2003</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3311BA14-6BD9-A9C4-E40C-14A6B2424A3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5DA3CD4-2389-B300-9B58-AC9C7EF758FB}"/>
              </a:ext>
            </a:extLst>
          </p:cNvPr>
          <p:cNvSpPr txBox="1"/>
          <p:nvPr/>
        </p:nvSpPr>
        <p:spPr>
          <a:xfrm>
            <a:off x="3471643" y="559229"/>
            <a:ext cx="3010858" cy="8556188"/>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47. On which date was the Supreme Court of India inaugurated?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27 January, 1950          (B) 28 January, 1950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29 January, 1950          (D) 30 January, 1950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48. What is the primary objective of the Consumer Dispute Redressal Commission?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To determine commercial taxation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To provide speedy and accessible justice to consumers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To inform consumers about advertising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To monitor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labor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unions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49. Who appoints the Acting Chief Justice of the Supreme Court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Chief Justice of the Supreme Court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Prime Minister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President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Law Minister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50. The legislative introduction of the 73rd Constitutional Amendment Act began with which Constitutional Amendment Bill?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61st Constitutional Amendment Bill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62nd Constitutional Amendment Bill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63rd Constitutional Amendment Bill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64th Constitutional Amendment Bill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51. The 73rd Constitutional Amendment provides for—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Regular elections to Panchayats;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Reservation of seats for women at all levels;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Mandatory transfer of funds to Panchayats based on recommendations of the State Finance Commission; 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Mandatory transfer of powers to Panchayats relating to subjects listed in the Eleventh Schedule.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answer using the code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 3,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52. The Armed Forces Tribunal (AFT) was established under which Act?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Armed Forces Tribunal Act, 1998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Armed Forces Tribunal Act, 2007</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Defence Services Act, 1961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Armed Forces Tribunal Act, 2003</a:t>
            </a:r>
          </a:p>
        </p:txBody>
      </p:sp>
    </p:spTree>
    <p:extLst>
      <p:ext uri="{BB962C8B-B14F-4D97-AF65-F5344CB8AC3E}">
        <p14:creationId xmlns:p14="http://schemas.microsoft.com/office/powerpoint/2010/main" val="1996213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A0655-5F21-1B28-22F1-868FA6E69E9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90A88C8-6F30-4CC6-8805-4F1510465B6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54958A5-143D-ECF9-C88F-66B3207E9218}"/>
              </a:ext>
            </a:extLst>
          </p:cNvPr>
          <p:cNvSpPr txBox="1"/>
          <p:nvPr/>
        </p:nvSpPr>
        <p:spPr>
          <a:xfrm>
            <a:off x="375499" y="559229"/>
            <a:ext cx="3010858" cy="8771632"/>
          </a:xfrm>
          <a:prstGeom prst="rect">
            <a:avLst/>
          </a:prstGeom>
          <a:noFill/>
        </p:spPr>
        <p:txBody>
          <a:bodyPr wrap="square">
            <a:spAutoFit/>
          </a:bodyPr>
          <a:lstStyle/>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संविधान के "मूल संरचना सिद्धांत" का स्रोत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संविधान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न्यायिक व्याख्या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विधिवेताओं की 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GB"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संसदीय कानून</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में, सर्वोच्च न्यायालय में उपचारात्मक याचिका किस अनुच्छेद के तहत दायर की जा सकती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138                  (B) 140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142                  (D) 146</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संघ सरकार और राज्यों के बीच आर्थिक संबंधों पर चर्चा किस अनुच्छेद के तहत की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168–171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268–281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278–291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289–295</a:t>
            </a:r>
          </a:p>
          <a:p>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200" b="1" dirty="0">
                <a:latin typeface="Adobe Devanagari" panose="02040503050201020203" pitchFamily="18" charset="0"/>
                <a:ea typeface="Nirmala UI" panose="020B0502040204020203" pitchFamily="34" charset="0"/>
                <a:cs typeface="Adobe Devanagari" panose="02040503050201020203" pitchFamily="18" charset="0"/>
              </a:rPr>
              <a:t>56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GB"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कॉलेजियम प्रणाली के संदर्भ में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GB"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सुप्रीम कोर्ट में नियुक्तियों के लिए एक पांच सदस्यीय कॉलेजियम सहायता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"कॉलेजियम" शब्द भारतीय संविधान में उल्लिखित नहीं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ऊपर दिए गए कथन में से कौन सा/कौन से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कृषि और उद्योग के बीच एक इंटरफेस है और यह विशाल भूमि क्षेत्रों को पूंजी-गहन इनपुट्स का उपयोग करके प्रवासी श्रमिकों की मदद से कवर करता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गहन जीविका कृषि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रोपण कृषि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आदि जीविका कृषि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शुष्क कृषि</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भारत में निवेश हेतु विदेशी कंपनियों को आकर्षित करने के लिए कौन-सी नीति शुरू की गई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उदारीकरण नीति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राष्ट्रीयकरण नीति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आयात प्रतिस्थापन नीति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समाजवादी नीति</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वर्ष 1980 को प्रारंभ किया गया राष्ट्रीय ग्रामीण रोजगार कार्यक्रम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NREP)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पंचवर्षीय योजना के दौरान शुरू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7</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पंचवर्षीय योजना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5</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पंचवर्षीय योजना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6</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पंचवर्षीय योजना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8</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 पंचवर्षीय योजना</a:t>
            </a:r>
          </a:p>
        </p:txBody>
      </p:sp>
      <p:sp>
        <p:nvSpPr>
          <p:cNvPr id="3" name="Rectangle 2">
            <a:extLst>
              <a:ext uri="{FF2B5EF4-FFF2-40B4-BE49-F238E27FC236}">
                <a16:creationId xmlns:a16="http://schemas.microsoft.com/office/drawing/2014/main" id="{A6654964-180F-5D9A-AABF-590842889E9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872487B-6B74-E810-12F8-1E040FD64719}"/>
              </a:ext>
            </a:extLst>
          </p:cNvPr>
          <p:cNvSpPr txBox="1"/>
          <p:nvPr/>
        </p:nvSpPr>
        <p:spPr>
          <a:xfrm>
            <a:off x="3471643" y="55922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53. What is the source of the "Basic Structure Doctrine" of the Indian Constitution?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Constitution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Judicial interpretation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Opinions of jurists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Parliamentary law</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54. In India, under which article can a curative petition be filed in the Supreme Court?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138           (B) 140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142            (D) 146</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55. Under which articles are the economic relations between the Union Government and the States discussed?</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Articles 168–171        (B) Articles 268–281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Articles 278–291        (D) Articles 289–295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56. With reference to the Collegium System, consider the following statements:</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 five-member Collegium assists in appointments to the Supreme Court.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term "Collegium" is not mentioned in the Indian Constitution.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57. Which of the following is an interface between agriculture and industry and covers large tracts of land using capital-intensive inputs with the help of migrant labour?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Intensive livelihood agriculture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Plantation agriculture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Primitive livelihood agriculture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Dryland agriculture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58. Which of the following policies was introduced to attract foreign companies for investment in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Liberalization Policy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Nationalization Policy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Import Substitution Policy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Socialist Policy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59. The National Rural Employment Programme (NREP), launched in 1980, was initiated during which Five-Year Plan?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7th Five-Year Plan       (B) 5th Five-Year Plan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6th Five-Year Plan       (D) 8th Five-Year Plan</a:t>
            </a:r>
          </a:p>
        </p:txBody>
      </p:sp>
    </p:spTree>
    <p:extLst>
      <p:ext uri="{BB962C8B-B14F-4D97-AF65-F5344CB8AC3E}">
        <p14:creationId xmlns:p14="http://schemas.microsoft.com/office/powerpoint/2010/main" val="868453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CDCD3-D9A6-7310-8F68-A0BC8F22A92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D7A83EB-4958-E7BF-7379-CAA5D25ED7F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1268BB2-BC76-9494-4628-081933B446DB}"/>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पीएम किसान योजना की निम्नलिखित में से कौन-सी विशेषता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प्रति वर्ष 6,000 रुपये तीन समान किस्तों में प्रदान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राज्य सरकारों द्वारा पूर्ण रूप से वित्तपोषित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ग्रामीण विकास मंत्रालय द्वारा लागू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भुगतान वितरण के लिए डायरेक्ट बेनिफिट ट्रांसफर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DBT)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प्रणाली को लागू करने का उद्देश्य रखती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भारतीय रिजर्व बैंक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RBI)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गतिविधि ‘स्टेरिलाइजेशन’ का हिस्सा मानी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केंद्रीय और राज्य सरकारों के सार्वजनिक ऋण और नकद शेषों का प्रबंधन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भुगतान और निपटान प्रणालियों की निगरानी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खुले बाजार संचालन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Open Market Operations)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गैर-बैंकिंग वित्तीय कंपनियों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NBFCs)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नियमन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विशेषता कमर्शियल पेपर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Commercial Paper)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एक असुरक्षित प्रॉमिसरी नोट है जो अच्छी क्रेडिट रेटिंग वाली कंपनियों द्वारा जारी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आमतौर पर इसके फेस वैल्यू से डिस्काउंट पर बेचा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परिपक्वता काल लंबा होता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खरीदार परिपक्वता पर फेस वैल्यू का भुगतान करता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जिम्मेदारियां केंद्रीय प्रत्यक्ष कर बोर्ड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CBDT)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में प्रत्यक्ष करों का प्रशासन।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आयकर और कॉर्पोरेट कर जैसे करों की नीतियों का निर्माण, प्रशासन, प्रवर्तन और संग्रहण।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आयकर विभाग की निगरानी।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विदेशी व्यापार और आयात शुल्क को संभालना।</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4</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ECBF5642-3562-E8FA-E897-F65B84A8050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FAF19773-4A55-6B9B-E35B-A085C1F23BDE}"/>
              </a:ext>
            </a:extLst>
          </p:cNvPr>
          <p:cNvSpPr txBox="1"/>
          <p:nvPr/>
        </p:nvSpPr>
        <p:spPr>
          <a:xfrm>
            <a:off x="3471643" y="559229"/>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60. Which of the following is a feature of the PM KISAN scheme?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It provides Rs 6,000 per year in three equal instalments.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It is fully funded by the state governments.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It is implemented by the Ministry of Rural Development.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It aims to implement a Direct Benefit Transfer (DBT) system for payment disbursement.</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3,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61. Which of the following activities of the Reserve Bank of India is considered to be part of ‘sterilisation’?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Managing public debt and cash balances of the Central and State Governments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Supervising payment and settlement systems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Conducting Open Market Operations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Regulating Non-Banking Financial Companies (NBFCs)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62. Which of the following is a characteristic of a Commercial Paper?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It is an unsecured promissory note issued by companies with good credit ratings.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It is typically sold at a discount to its face value.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It has a long-term maturity period.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The buyer pays the face value at maturity.</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63. Which of the following is the responsibility of the Central Board of Direct Taxes (CBDT) in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Administration of direct taxation in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Formulation of policies, administration, enforcement, and collection of taxes like income tax and corporate tax.</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Supervision of the Income Tax Department.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Handling foreign trade and import duties.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3, and 4</a:t>
            </a:r>
          </a:p>
        </p:txBody>
      </p:sp>
    </p:spTree>
    <p:extLst>
      <p:ext uri="{BB962C8B-B14F-4D97-AF65-F5344CB8AC3E}">
        <p14:creationId xmlns:p14="http://schemas.microsoft.com/office/powerpoint/2010/main" val="2558163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63A34-E281-2B39-4E9E-7EDFA4AD9EC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813ABD9-F70D-D1C3-D19E-C20C759C14D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BBD5C46-20C8-20F7-D058-124AF2A5A8F3}"/>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में राष्ट्रीय खाद्य प्रौद्योगिकी, उद्यमिता और प्रबंधन संस्थान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NIFTEM)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स्थापना के बारे में निम्नलिखित कथनों में से कौन सा/से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केंद्रीय सरकार ने पूर्वोदय पहल के तहत बिहार 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NIFTEM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स्थापना की घोषणा 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NIFTEM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उद्देश्य अन्य राज्यों के किसानों और उद्यमियों को उन्नत प्रशिक्षण और प्रौद्योगिकी प्रदान करना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न ही 2</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वक्र जनसंख्या में आय असमानता को मापने के लिए उपयोग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एंगेल वक्र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लॉरेंज वक्र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फिलिप्स वक्र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कुज़नेट्स वक्र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बेगूसराय के बरौनी उर्वरक संयंत्र का संचालन किस कंपनी द्वारा किया जाता है, जो यूरिया उत्पादन के लिए प्रसिद्ध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इंडियन ऑयल कॉर्पोरेशन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IOC)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हिंदुस्तान उर्वरक और रसायन लिमिटेड (</a:t>
            </a:r>
            <a:r>
              <a:rPr lang="en-IN" sz="1200" dirty="0">
                <a:latin typeface="Adobe Devanagari" panose="02040503050201020203" pitchFamily="18" charset="0"/>
                <a:ea typeface="Nirmala UI" panose="020B0502040204020203" pitchFamily="34" charset="0"/>
                <a:cs typeface="Adobe Devanagari" panose="02040503050201020203" pitchFamily="18" charset="0"/>
              </a:rPr>
              <a:t>HURL)</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टाटा केमिकल्स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रिलायंस इंडस्ट्रीज</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67. </a:t>
            </a:r>
            <a:r>
              <a:rPr lang="en-IN" sz="1200" b="1" dirty="0" err="1">
                <a:latin typeface="Adobe Devanagari" panose="02040503050201020203" pitchFamily="18" charset="0"/>
                <a:ea typeface="Nirmala UI" panose="020B0502040204020203" pitchFamily="34" charset="0"/>
                <a:cs typeface="Adobe Devanagari" panose="02040503050201020203" pitchFamily="18" charset="0"/>
              </a:rPr>
              <a:t>xy_z_xxyx_px_yxzpx_yxzpx</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xpzxx</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yxyzx</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yxzpx</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zyxpy</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व्यंजक 5 * 4* 3* 2* 1 में, * को +, -, में से अधिकतम दो बार चुना जाता है। व्यंजक का सबसे छोटा गैर-ऋणात्मक मान क्या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3                     (b)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(d) 0</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कुछ निश्चित संख्या में पुरुष किसी कार्य को 6</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k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दिनों में पूरा कर सकते हैं, जहाँ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k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प्राकृतिक संख्या है। पुरुषों की संख्या में कितने प्रतिशत की वृद्धि की जानी चाहिए ताकि कार्य 5</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k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दिनों में पूरा हो सके?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(50/3)%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25%</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FD1EC620-4D08-51DC-2693-21F3B5CD20F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EABDD9A2-4EA1-68DB-D9DB-5B58B0D445CD}"/>
              </a:ext>
            </a:extLst>
          </p:cNvPr>
          <p:cNvSpPr txBox="1"/>
          <p:nvPr/>
        </p:nvSpPr>
        <p:spPr>
          <a:xfrm>
            <a:off x="3471643" y="55922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64. Which of the following statements are correct regarding the establishment of the National Institute of Food Technology, Entrepreneurship, and Management (NIFTEM)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Union government has announced the establishment of NIFTEM in Bihar as part of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Purvodaya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initiative.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NIFTEM in Bihar will focus on providing advanced training and technology to farmers and entrepreneurs from other states.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65. Which curve is used to measure income inequality within a population?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Engel Curve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Lorenz Curve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Phillips Curve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Kuznets Curve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66. Which company operates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Barauni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Fertilizer Plant in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Begusarai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known for urea production?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Indian Oil Corporation (IOC)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Hindustan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Urvarak</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&amp;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Rasayan</a:t>
            </a:r>
            <a:r>
              <a:rPr lang="en-GB" sz="1100" dirty="0">
                <a:latin typeface="Adobe Devanagari" panose="02040503050201020203" pitchFamily="18" charset="0"/>
                <a:ea typeface="Nirmala UI" panose="020B0502040204020203" pitchFamily="34" charset="0"/>
                <a:cs typeface="Adobe Devanagari" panose="02040503050201020203" pitchFamily="18" charset="0"/>
              </a:rPr>
              <a:t> Limited (HURL)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Tata Chemicals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Reliance Industries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67.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xy_z_xxyx_px_yxzpx_yxzpx</a:t>
            </a:r>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xpzxx</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yxyzx</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yxzpx</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zyxpy</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68. In the expression 5 * 4* 3* 2* 1, * is chosen from +, -, each at most two times. What is the smallest non-negative value of the expression?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69. A certain number of men can complete a piece of work in 6k days, where k is a natural number. By what percent should the number of men be increased so that the work can be completed in 5k days?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(50/3)%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25%</a:t>
            </a:r>
          </a:p>
        </p:txBody>
      </p:sp>
    </p:spTree>
    <p:extLst>
      <p:ext uri="{BB962C8B-B14F-4D97-AF65-F5344CB8AC3E}">
        <p14:creationId xmlns:p14="http://schemas.microsoft.com/office/powerpoint/2010/main" val="1586244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CADCF-764E-6A72-CD04-70E15DC19D6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F606469-3322-6350-9B76-4E839FE5DEA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AEA7769-6FD3-8689-74E8-21161B5F9FE9}"/>
                  </a:ext>
                </a:extLst>
              </p:cNvPr>
              <p:cNvSpPr txBox="1"/>
              <p:nvPr/>
            </p:nvSpPr>
            <p:spPr>
              <a:xfrm>
                <a:off x="375499" y="559229"/>
                <a:ext cx="3010858" cy="8773749"/>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शहद में कितना प्रतिशत पानी मिलाया जाना चाहिए ताकि शहद के लागत मूल्य पर मिश्रण को बेचने पर 20% लाभ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20%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अनुक्रम पर विचार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BCD- BBCDABC- DABC-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 एक निश्चित पैटर्न का अनुसरण करता है। निम्नलिखित में से कौन सा अनुक्रम पूरा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B, A, D, 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B, A, C,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 A, C,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 A, D, C</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72. 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वेतन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Q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वेतन से 20% कम है जो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R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वेतन से 20% कम है।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R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वेतन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वेतन से कितने प्रतिशत अधिक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48.75%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56.25%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60.50%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62.25%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परीक्षा में, 80% छात्र अंग्रेजी में उत्तीर्ण हुए, 70% छात्र हिंदी में उत्तीर्ण हुए और 15% दोनों विषयों में अनुत्तीर्ण हुए। केवल एक विषय में अनुत्तीर्ण होने वाले छात्रों का प्रतिशत क्या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15%               (b) 20%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25%               (d) 35%</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जब घड़ी 4:25 बजे दिखाए तो मिनट की सुई और घंटे की सुई के बीच का कोण क्या होगा?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12.5°                  (b) 15°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17.5°                  (d) 20°</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14:m>
                  <m:oMath xmlns:m="http://schemas.openxmlformats.org/officeDocument/2006/math">
                    <m:r>
                      <a:rPr lang="en-IN" sz="1200" b="1" i="0" smtClean="0">
                        <a:latin typeface="Cambria Math" panose="02040503050406030204" pitchFamily="18" charset="0"/>
                        <a:ea typeface="Nirmala UI" panose="020B0502040204020203" pitchFamily="34" charset="0"/>
                        <a:cs typeface="Adobe Devanagari" panose="02040503050201020203" pitchFamily="18" charset="0"/>
                      </a:rPr>
                      <m:t>𝟕𝟓</m:t>
                    </m:r>
                    <m:r>
                      <a:rPr lang="en-IN" sz="1200" b="0" i="1" smtClean="0">
                        <a:latin typeface="Cambria Math" panose="02040503050406030204" pitchFamily="18" charset="0"/>
                        <a:ea typeface="Nirmala UI" panose="020B0502040204020203" pitchFamily="34" charset="0"/>
                        <a:cs typeface="Adobe Devanagari" panose="02040503050201020203" pitchFamily="18" charset="0"/>
                      </a:rPr>
                      <m:t>. </m:t>
                    </m:r>
                    <m:sSup>
                      <m:sSupPr>
                        <m:ctrlPr>
                          <a:rPr lang="hi-IN" sz="1200" i="1" smtClean="0">
                            <a:latin typeface="Cambria Math" panose="02040503050406030204" pitchFamily="18" charset="0"/>
                            <a:ea typeface="Nirmala UI" panose="020B0502040204020203" pitchFamily="34" charset="0"/>
                            <a:cs typeface="Adobe Devanagari" panose="02040503050201020203" pitchFamily="18" charset="0"/>
                          </a:rPr>
                        </m:ctrlPr>
                      </m:sSupPr>
                      <m:e>
                        <m:r>
                          <a:rPr lang="en-IN" sz="1200" b="0" i="1" smtClean="0">
                            <a:latin typeface="Cambria Math" panose="02040503050406030204" pitchFamily="18" charset="0"/>
                            <a:ea typeface="Nirmala UI" panose="020B0502040204020203" pitchFamily="34" charset="0"/>
                            <a:cs typeface="Adobe Devanagari" panose="02040503050201020203" pitchFamily="18" charset="0"/>
                          </a:rPr>
                          <m:t>32</m:t>
                        </m:r>
                      </m:e>
                      <m:sup>
                        <m:r>
                          <a:rPr lang="en-IN" sz="1200" b="0" i="1" smtClean="0">
                            <a:latin typeface="Cambria Math" panose="02040503050406030204" pitchFamily="18" charset="0"/>
                            <a:ea typeface="Nirmala UI" panose="020B0502040204020203" pitchFamily="34" charset="0"/>
                            <a:cs typeface="Adobe Devanagari" panose="02040503050201020203" pitchFamily="18" charset="0"/>
                          </a:rPr>
                          <m:t>5</m:t>
                        </m:r>
                        <m:r>
                          <a:rPr lang="en-IN" sz="1200" b="0" i="1" smtClean="0">
                            <a:latin typeface="Cambria Math" panose="02040503050406030204" pitchFamily="18" charset="0"/>
                            <a:ea typeface="Nirmala UI" panose="020B0502040204020203" pitchFamily="34" charset="0"/>
                            <a:cs typeface="Adobe Devanagari" panose="02040503050201020203" pitchFamily="18" charset="0"/>
                          </a:rPr>
                          <m:t> </m:t>
                        </m:r>
                      </m:sup>
                    </m:sSup>
                    <m:r>
                      <a:rPr lang="en-IN" sz="1200" b="0" i="1" smtClean="0">
                        <a:latin typeface="Cambria Math" panose="02040503050406030204" pitchFamily="18" charset="0"/>
                        <a:ea typeface="Nirmala UI" panose="020B0502040204020203" pitchFamily="34" charset="0"/>
                        <a:cs typeface="Adobe Devanagari" panose="02040503050201020203" pitchFamily="18" charset="0"/>
                      </a:rPr>
                      <m:t>+</m:t>
                    </m:r>
                    <m:sSup>
                      <m:sSupPr>
                        <m:ctrlPr>
                          <a:rPr lang="hi-IN" sz="1200" i="1">
                            <a:latin typeface="Cambria Math" panose="02040503050406030204" pitchFamily="18" charset="0"/>
                            <a:ea typeface="Nirmala UI" panose="020B0502040204020203" pitchFamily="34" charset="0"/>
                            <a:cs typeface="Adobe Devanagari" panose="02040503050201020203" pitchFamily="18" charset="0"/>
                          </a:rPr>
                        </m:ctrlPr>
                      </m:sSupPr>
                      <m:e>
                        <m:r>
                          <a:rPr lang="en-IN" sz="1200" b="0" i="1" smtClean="0">
                            <a:latin typeface="Cambria Math" panose="02040503050406030204" pitchFamily="18" charset="0"/>
                            <a:ea typeface="Nirmala UI" panose="020B0502040204020203" pitchFamily="34" charset="0"/>
                            <a:cs typeface="Adobe Devanagari" panose="02040503050201020203" pitchFamily="18" charset="0"/>
                          </a:rPr>
                          <m:t>2</m:t>
                        </m:r>
                      </m:e>
                      <m:sup>
                        <m:r>
                          <a:rPr lang="en-IN" sz="1200" b="0" i="1" smtClean="0">
                            <a:latin typeface="Cambria Math" panose="02040503050406030204" pitchFamily="18" charset="0"/>
                            <a:ea typeface="Nirmala UI" panose="020B0502040204020203" pitchFamily="34" charset="0"/>
                            <a:cs typeface="Adobe Devanagari" panose="02040503050201020203" pitchFamily="18" charset="0"/>
                          </a:rPr>
                          <m:t>27</m:t>
                        </m:r>
                        <m:r>
                          <a:rPr lang="en-IN" sz="1200" i="1">
                            <a:latin typeface="Cambria Math" panose="02040503050406030204" pitchFamily="18" charset="0"/>
                            <a:ea typeface="Nirmala UI" panose="020B0502040204020203" pitchFamily="34" charset="0"/>
                            <a:cs typeface="Adobe Devanagari" panose="02040503050201020203" pitchFamily="18" charset="0"/>
                          </a:rPr>
                          <m:t> </m:t>
                        </m:r>
                      </m:sup>
                    </m:sSup>
                  </m:oMath>
                </a14:m>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इससे विभाज्य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7</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11</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व्यक्ति पश्चिम की ओर 100 मीटर चलता है, फिर बाएं मुड़ता है और 100 मीटर चलता है। फिर वह दक्षिणावर्त दिशा में 2250 चक्कर लगाता है। अब वह किस दिशा में चल रहा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दक्षिण-पश्चिम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दक्षिण-पूर्व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उत्तर-पश्चिम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उत्तर-पूर्व </a:t>
                </a:r>
              </a:p>
            </p:txBody>
          </p:sp>
        </mc:Choice>
        <mc:Fallback xmlns="">
          <p:sp>
            <p:nvSpPr>
              <p:cNvPr id="11" name="TextBox 10">
                <a:extLst>
                  <a:ext uri="{FF2B5EF4-FFF2-40B4-BE49-F238E27FC236}">
                    <a16:creationId xmlns:a16="http://schemas.microsoft.com/office/drawing/2014/main" id="{2AEA7769-6FD3-8689-74E8-21161B5F9FE9}"/>
                  </a:ext>
                </a:extLst>
              </p:cNvPr>
              <p:cNvSpPr txBox="1">
                <a:spLocks noRot="1" noChangeAspect="1" noMove="1" noResize="1" noEditPoints="1" noAdjustHandles="1" noChangeArrowheads="1" noChangeShapeType="1" noTextEdit="1"/>
              </p:cNvSpPr>
              <p:nvPr/>
            </p:nvSpPr>
            <p:spPr>
              <a:xfrm>
                <a:off x="375499" y="559229"/>
                <a:ext cx="3010858" cy="8773749"/>
              </a:xfrm>
              <a:prstGeom prst="rect">
                <a:avLst/>
              </a:prstGeom>
              <a:blipFill>
                <a:blip r:embed="rId2"/>
                <a:stretch>
                  <a:fillRect l="-202" t="-69" r="-607"/>
                </a:stretch>
              </a:blipFill>
            </p:spPr>
            <p:txBody>
              <a:bodyPr/>
              <a:lstStyle/>
              <a:p>
                <a:r>
                  <a:rPr lang="en-IN">
                    <a:noFill/>
                  </a:rPr>
                  <a:t> </a:t>
                </a:r>
              </a:p>
            </p:txBody>
          </p:sp>
        </mc:Fallback>
      </mc:AlternateContent>
      <p:sp>
        <p:nvSpPr>
          <p:cNvPr id="3" name="Rectangle 2">
            <a:extLst>
              <a:ext uri="{FF2B5EF4-FFF2-40B4-BE49-F238E27FC236}">
                <a16:creationId xmlns:a16="http://schemas.microsoft.com/office/drawing/2014/main" id="{86FC08AC-9D28-3881-D5A3-F80747C441D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8848B6A-470A-53A5-8FE9-D765C942B6A0}"/>
                  </a:ext>
                </a:extLst>
              </p:cNvPr>
              <p:cNvSpPr txBox="1"/>
              <p:nvPr/>
            </p:nvSpPr>
            <p:spPr>
              <a:xfrm>
                <a:off x="3471643" y="554996"/>
                <a:ext cx="3010858" cy="90659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70. What percent of water must be mixed with honey so as to gain 20% by selling the mixture at the cost price of honey?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20%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71. Consider the sequence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BCD- BBCDABC- DABC- D that follows a certain pattern. Which one of the following completes the sequence?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 A, D, 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B, A, C, 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 A, C, 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 A, D, C</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72. P's salary is 20% lower than Q's salary which is 20% lower than R's salary. By how much percent is R's salary more than P's salary?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48.75%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56.25%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60.50%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62.25%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73. In an examination, 80% of students passed in English, 70% of students passed in Hindi and 15% failed in both the subjects. What is the percentage of students who failed in only one subject?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35%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74. What is the angle between the minute hand and hour hand when the clock shows 4:25 hours?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12.5°                 (b) 15°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17.5°                 (d) 20°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100" dirty="0">
                  <a:latin typeface="Adobe Devanagari" panose="02040503050201020203" pitchFamily="18" charset="0"/>
                  <a:ea typeface="Nirmala UI" panose="020B0502040204020203" pitchFamily="34" charset="0"/>
                  <a:cs typeface="Adobe Devanagari" panose="02040503050201020203" pitchFamily="18" charset="0"/>
                </a:endParaRPr>
              </a:p>
              <a:p>
                <a14:m>
                  <m:oMath xmlns:m="http://schemas.openxmlformats.org/officeDocument/2006/math">
                    <m:r>
                      <a:rPr lang="en-IN" sz="1100" b="1">
                        <a:latin typeface="Cambria Math" panose="02040503050406030204" pitchFamily="18" charset="0"/>
                        <a:ea typeface="Nirmala UI" panose="020B0502040204020203" pitchFamily="34" charset="0"/>
                        <a:cs typeface="Adobe Devanagari" panose="02040503050201020203" pitchFamily="18" charset="0"/>
                      </a:rPr>
                      <m:t>𝟕𝟓</m:t>
                    </m:r>
                    <m:r>
                      <a:rPr lang="en-IN" sz="1100" i="1">
                        <a:latin typeface="Cambria Math" panose="02040503050406030204" pitchFamily="18" charset="0"/>
                        <a:ea typeface="Nirmala UI" panose="020B0502040204020203" pitchFamily="34" charset="0"/>
                        <a:cs typeface="Adobe Devanagari" panose="02040503050201020203" pitchFamily="18" charset="0"/>
                      </a:rPr>
                      <m:t>. </m:t>
                    </m:r>
                    <m:sSup>
                      <m:sSupPr>
                        <m:ctrlPr>
                          <a:rPr lang="hi-IN" sz="1100" i="1">
                            <a:latin typeface="Cambria Math" panose="02040503050406030204" pitchFamily="18" charset="0"/>
                            <a:ea typeface="Nirmala UI" panose="020B0502040204020203" pitchFamily="34" charset="0"/>
                            <a:cs typeface="Adobe Devanagari" panose="02040503050201020203" pitchFamily="18" charset="0"/>
                          </a:rPr>
                        </m:ctrlPr>
                      </m:sSupPr>
                      <m:e>
                        <m:r>
                          <a:rPr lang="en-IN" sz="1100" i="1">
                            <a:latin typeface="Cambria Math" panose="02040503050406030204" pitchFamily="18" charset="0"/>
                            <a:ea typeface="Nirmala UI" panose="020B0502040204020203" pitchFamily="34" charset="0"/>
                            <a:cs typeface="Adobe Devanagari" panose="02040503050201020203" pitchFamily="18" charset="0"/>
                          </a:rPr>
                          <m:t>32</m:t>
                        </m:r>
                      </m:e>
                      <m:sup>
                        <m:r>
                          <a:rPr lang="en-IN" sz="1100" i="1">
                            <a:latin typeface="Cambria Math" panose="02040503050406030204" pitchFamily="18" charset="0"/>
                            <a:ea typeface="Nirmala UI" panose="020B0502040204020203" pitchFamily="34" charset="0"/>
                            <a:cs typeface="Adobe Devanagari" panose="02040503050201020203" pitchFamily="18" charset="0"/>
                          </a:rPr>
                          <m:t>5</m:t>
                        </m:r>
                        <m:r>
                          <a:rPr lang="en-IN" sz="1100" i="1">
                            <a:latin typeface="Cambria Math" panose="02040503050406030204" pitchFamily="18" charset="0"/>
                            <a:ea typeface="Nirmala UI" panose="020B0502040204020203" pitchFamily="34" charset="0"/>
                            <a:cs typeface="Adobe Devanagari" panose="02040503050201020203" pitchFamily="18" charset="0"/>
                          </a:rPr>
                          <m:t> </m:t>
                        </m:r>
                      </m:sup>
                    </m:sSup>
                    <m:r>
                      <a:rPr lang="en-IN" sz="1100" i="1">
                        <a:latin typeface="Cambria Math" panose="02040503050406030204" pitchFamily="18" charset="0"/>
                        <a:ea typeface="Nirmala UI" panose="020B0502040204020203" pitchFamily="34" charset="0"/>
                        <a:cs typeface="Adobe Devanagari" panose="02040503050201020203" pitchFamily="18" charset="0"/>
                      </a:rPr>
                      <m:t>+</m:t>
                    </m:r>
                    <m:sSup>
                      <m:sSupPr>
                        <m:ctrlPr>
                          <a:rPr lang="hi-IN" sz="1100" i="1">
                            <a:latin typeface="Cambria Math" panose="02040503050406030204" pitchFamily="18" charset="0"/>
                            <a:ea typeface="Nirmala UI" panose="020B0502040204020203" pitchFamily="34" charset="0"/>
                            <a:cs typeface="Adobe Devanagari" panose="02040503050201020203" pitchFamily="18" charset="0"/>
                          </a:rPr>
                        </m:ctrlPr>
                      </m:sSupPr>
                      <m:e>
                        <m:r>
                          <a:rPr lang="en-IN" sz="1100" i="1">
                            <a:latin typeface="Cambria Math" panose="02040503050406030204" pitchFamily="18" charset="0"/>
                            <a:ea typeface="Nirmala UI" panose="020B0502040204020203" pitchFamily="34" charset="0"/>
                            <a:cs typeface="Adobe Devanagari" panose="02040503050201020203" pitchFamily="18" charset="0"/>
                          </a:rPr>
                          <m:t>2</m:t>
                        </m:r>
                      </m:e>
                      <m:sup>
                        <m:r>
                          <a:rPr lang="en-IN" sz="1100" i="1">
                            <a:latin typeface="Cambria Math" panose="02040503050406030204" pitchFamily="18" charset="0"/>
                            <a:ea typeface="Nirmala UI" panose="020B0502040204020203" pitchFamily="34" charset="0"/>
                            <a:cs typeface="Adobe Devanagari" panose="02040503050201020203" pitchFamily="18" charset="0"/>
                          </a:rPr>
                          <m:t>27</m:t>
                        </m:r>
                        <m:r>
                          <a:rPr lang="en-IN" sz="1100" i="1">
                            <a:latin typeface="Cambria Math" panose="02040503050406030204" pitchFamily="18" charset="0"/>
                            <a:ea typeface="Nirmala UI" panose="020B0502040204020203" pitchFamily="34" charset="0"/>
                            <a:cs typeface="Adobe Devanagari" panose="02040503050201020203" pitchFamily="18" charset="0"/>
                          </a:rPr>
                          <m:t> </m:t>
                        </m:r>
                      </m:sup>
                    </m:sSup>
                  </m:oMath>
                </a14:m>
                <a:r>
                  <a:rPr lang="en-IN" sz="1100" dirty="0">
                    <a:latin typeface="Adobe Devanagari" panose="02040503050201020203" pitchFamily="18" charset="0"/>
                    <a:ea typeface="Nirmala UI" panose="020B0502040204020203" pitchFamily="34" charset="0"/>
                    <a:cs typeface="Adobe Devanagari" panose="02040503050201020203" pitchFamily="18" charset="0"/>
                  </a:rPr>
                  <a:t>is divisible by</a:t>
                </a: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(a) 3</a:t>
                </a: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(b) 7</a:t>
                </a: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(c) 10</a:t>
                </a:r>
              </a:p>
              <a:p>
                <a:r>
                  <a:rPr lang="pt-BR" sz="1100" dirty="0">
                    <a:latin typeface="Adobe Devanagari" panose="02040503050201020203" pitchFamily="18" charset="0"/>
                    <a:ea typeface="Nirmala UI" panose="020B0502040204020203" pitchFamily="34" charset="0"/>
                    <a:cs typeface="Adobe Devanagari" panose="02040503050201020203" pitchFamily="18" charset="0"/>
                  </a:rPr>
                  <a:t>(d) 11</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76. A person walks 100 m Westward, then turns left and walks 100 m. He then takes 2250 turn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clockwise. In which direction is he walking now?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South-West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South-East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North-West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North-East</a:t>
                </a:r>
              </a:p>
            </p:txBody>
          </p:sp>
        </mc:Choice>
        <mc:Fallback xmlns="">
          <p:sp>
            <p:nvSpPr>
              <p:cNvPr id="2" name="TextBox 1">
                <a:extLst>
                  <a:ext uri="{FF2B5EF4-FFF2-40B4-BE49-F238E27FC236}">
                    <a16:creationId xmlns:a16="http://schemas.microsoft.com/office/drawing/2014/main" id="{B8848B6A-470A-53A5-8FE9-D765C942B6A0}"/>
                  </a:ext>
                </a:extLst>
              </p:cNvPr>
              <p:cNvSpPr txBox="1">
                <a:spLocks noRot="1" noChangeAspect="1" noMove="1" noResize="1" noEditPoints="1" noAdjustHandles="1" noChangeArrowheads="1" noChangeShapeType="1" noTextEdit="1"/>
              </p:cNvSpPr>
              <p:nvPr/>
            </p:nvSpPr>
            <p:spPr>
              <a:xfrm>
                <a:off x="3471643" y="554996"/>
                <a:ext cx="3010858" cy="9065943"/>
              </a:xfrm>
              <a:prstGeom prst="rect">
                <a:avLst/>
              </a:prstGeom>
              <a:blipFill>
                <a:blip r:embed="rId3"/>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2937138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AD95B-1627-8D79-9A92-7CA710E8D8F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892751D-F681-AE12-F8D7-566F80D598B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8AC5FC5-8937-172E-FF82-EF7A74BCA788}"/>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स्थिति यह दर्शाती है कि कोई वस्तु चाल तो रखती है परंतु उसका वेग शून्य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वस्तु एक सीधी रेखा में गति कर रही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वस्तु वृत्तीय पथ पर एक चक्कर पूरा कर 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वस्तु विश्रामावस्था में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वस्तु तेजी से पीछे की ओर बढ़ रही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गति सदैव सापेक्ष होती है, निरपेक्ष गति का कोई अर्थ नहीं है।" यह कथन किस वैज्ञानिक ने दिया?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न्यूटन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गैलीलियो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आइंस्टीन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कीपलर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बल संपर्क बल का उदाहरण नहीं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पिंड का गुरुत्वाकर्षण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वस्तु को खींचना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वस्तु पर धक्का देना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वस्तु पर तात्कालिक बल लगाना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अपकेंद्रीय बल किस कारण उत्पन्न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वस्तु के जड़त्व गुण के कारण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वस्तु के गुरुत्वाकर्षण बल के कारण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वस्तु के चुम्बकीय बल के कारण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वस्तु के विद्युत बल के कारण</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यदि जल का तापमान 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 बढ़कर 100°</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 जाता है तो शरीर का क्या होगा?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शरीर पानी में तैर जाएगा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शरीर पानी में डूब जाएगा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शरीर पानी में तैरने लगेगा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शरीर बाहर आ जाएगा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आदर्श कृष्ण पिण्ड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Perfect Black Body)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मुख्य गुण क्या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किसी भी ताप पर विकिरण को अवशोषित नहीं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किसी भी ताप पर संपूर्ण विकिरण का अवशोषण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केवल दृश्य विकिरण को अवशोषित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किसी भी ताप पर ऊर्जा उत्सर्जन करता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प्रकाशिक तंतु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Optical Fibre)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द्वारा सूचना का संचार किस प्रकार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विद्युत तरंगों के रूप 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ध्वनि तरंगों के रूप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प्रकाश तरंगों के रूप 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मैग्नेटिक तरंगों के रूप 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दूर दृष्टिदोष होने पर प्रतिबिम्ब कहाँ बनता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रेटिना 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रेटिना के पीछे</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रेटिना के सामने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कॉर्निया पर</a:t>
            </a:r>
          </a:p>
        </p:txBody>
      </p:sp>
      <p:sp>
        <p:nvSpPr>
          <p:cNvPr id="3" name="Rectangle 2">
            <a:extLst>
              <a:ext uri="{FF2B5EF4-FFF2-40B4-BE49-F238E27FC236}">
                <a16:creationId xmlns:a16="http://schemas.microsoft.com/office/drawing/2014/main" id="{3803E0B8-3B11-0833-19C1-1394EE868FF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CCE978D-8811-CB1B-267F-7E39075C0BB9}"/>
              </a:ext>
            </a:extLst>
          </p:cNvPr>
          <p:cNvSpPr txBox="1"/>
          <p:nvPr/>
        </p:nvSpPr>
        <p:spPr>
          <a:xfrm>
            <a:off x="3471640" y="520756"/>
            <a:ext cx="3010858" cy="8894743"/>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77. Which of the following situations indicates that an object has motion but its velocity is zero?</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The object is moving in a straight line.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The object completes one full circle in a circular path.</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The object is in a state of rest.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The object is rapidly moving backwards.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78. "Motion is always relative; there is no meaning to absolute motion." Which scientist made this statement?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Newton            B. Galileo</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Einstein            D. Kepler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79. Which of the following is not an example of a contact force?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Gravitational force of a body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Pulling an object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Pushing an object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Applying an instantaneous force on an object</a:t>
            </a:r>
          </a:p>
          <a:p>
            <a:endParaRPr lang="en-GB" sz="1100" b="1"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80. What causes the centripetal force?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Due to the object's inertia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Due to the object's gravitational force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Due to the object's magnetic force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Due to the object's electric force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81. If the temperature of water increases from 4°C to 100°C, what will happen to the body?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The body will float in water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The body will sink in water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The body will start floating in water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The body will come out of the water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82. What is the main characteristic of a perfect black body?</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It does not absorb radiation at any temperature.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It absorbs all radiation at any temperature.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It only absorbs visible radiation.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It emits energy at any temperature.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83. How is the transmission of information done through optical fibre?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In the form of electric waves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In the form of sound waves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In the form of light waves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In the form of magnetic waves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84. Where does the image form in case of hypermetropia (farsightedness)?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 the retina                        B) Behind the retina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In front of the retina           D) On the cornea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2624386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02505-3637-BBF3-C56F-34DA1F452EB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14A9F26-C186-E83D-CA47-59B1650B092E}"/>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189FCA5-B0AD-AB97-412A-3219AF539706}"/>
              </a:ext>
            </a:extLst>
          </p:cNvPr>
          <p:cNvSpPr txBox="1"/>
          <p:nvPr/>
        </p:nvSpPr>
        <p:spPr>
          <a:xfrm>
            <a:off x="375499" y="559229"/>
            <a:ext cx="3010858" cy="9325630"/>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85.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यौगिक अपनी क्षारीय प्रकृति के कारण आमतौर पर एंटीएसिड और टूथपेस्ट बनाने में उपयोग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सोडियम बाइकार्बोनेट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पोटेशियम परमैंगनेट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कैल्शियम क्लोराइड</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सोडियम क्लोराइड</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पौधों में पत्तियों के रंग के लिए जिम्मेदार है, जो आमतौर पर खाने को रंगने में उपयोग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क्लोरोफिल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कैरोटीनॉइड्स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एंथोसायनिन्स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फ्लेवोनॉइड्स</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धातु कमरे के तापमान पर पानी के साथ प्रतिक्रिया कर हाइड्रोजन गैस उत्पन्न नहीं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सोडियम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मैग्नीशियम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पोटेशियम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अम्ल मानव पेट के पाचन रसों में पाया जाता है और पाचन में महत्वपूर्ण भूमिका निभाता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सल्फ्यूरिक अम्ल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नाइट्रिक अम्ल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हाइड्रोक्लोरिक अम्ल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एसीटिक अम्ल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हैलोजन सबसे अधिक सामान्यत: पीने के पानी के सैनिटेशन में उपयोग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फ्लोरीन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ब्रोमीन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आयोडीन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तपेदिक एक विषाणु संक्रमण के कारण होता है और मुख्य रूप से फेफड़ों को प्रभावित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मलेरिया एक प्रोटोजोआ परजीवी के कारण होता है और एनाफेलिस मच्छरों द्वारा संचारित होता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एड्स मानव इम्यूनोडेफिशिएंसी वायरस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HIV)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द्वारा उत्पन्न होता है और यह शरीर की रोग प्रतिकारक क्षमता को कमजोर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हेपेटाइटिस बी वायरस दूषित भोजन और पानी के माध्यम से फैल सकता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नहीं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3BC2989B-E136-FA4A-59A3-762E7B9E3D6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1FE2E2D7-E36A-8EE0-7315-9059EDDCC55B}"/>
              </a:ext>
            </a:extLst>
          </p:cNvPr>
          <p:cNvSpPr txBox="1"/>
          <p:nvPr/>
        </p:nvSpPr>
        <p:spPr>
          <a:xfrm>
            <a:off x="3471640" y="520756"/>
            <a:ext cx="3010858" cy="9233297"/>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85. Which of the following compounds is commonly used in the preparation of antacids and toothpaste due to its alkaline nature?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Sodium bicarbonate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Potassium permanganate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Calcium chloride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Sodium chloride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86. Which of the following is responsible for the </a:t>
            </a:r>
            <a:r>
              <a:rPr lang="en-GB" sz="1100" b="1" dirty="0" err="1">
                <a:latin typeface="Adobe Devanagari" panose="02040503050201020203" pitchFamily="18" charset="0"/>
                <a:cs typeface="Adobe Devanagari" panose="02040503050201020203" pitchFamily="18" charset="0"/>
              </a:rPr>
              <a:t>color</a:t>
            </a:r>
            <a:r>
              <a:rPr lang="en-GB" sz="1100" b="1" dirty="0">
                <a:latin typeface="Adobe Devanagari" panose="02040503050201020203" pitchFamily="18" charset="0"/>
                <a:cs typeface="Adobe Devanagari" panose="02040503050201020203" pitchFamily="18" charset="0"/>
              </a:rPr>
              <a:t> of leaves in plants, which is commonly used for </a:t>
            </a:r>
            <a:r>
              <a:rPr lang="en-GB" sz="1100" b="1" dirty="0" err="1">
                <a:latin typeface="Adobe Devanagari" panose="02040503050201020203" pitchFamily="18" charset="0"/>
                <a:cs typeface="Adobe Devanagari" panose="02040503050201020203" pitchFamily="18" charset="0"/>
              </a:rPr>
              <a:t>coloring</a:t>
            </a:r>
            <a:r>
              <a:rPr lang="en-GB" sz="1100" b="1" dirty="0">
                <a:latin typeface="Adobe Devanagari" panose="02040503050201020203" pitchFamily="18" charset="0"/>
                <a:cs typeface="Adobe Devanagari" panose="02040503050201020203" pitchFamily="18" charset="0"/>
              </a:rPr>
              <a:t> food?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Chlorophyll             (b) Carotenoids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Anthocyanins          (d) Flavonoids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87. Which of the following metals does not react with water at room temperature to produce hydrogen gas?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Sodium                (b) Magnesium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Iron                      (d) Potassium</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88. Which of the following acids is found in the digestive juices of the human stomach and plays an important role in digestion?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Sulfuric acid                   (b) Nitric acid</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Hydrochloric acid         (d) Acetic acid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89. Which of the following halogens is most commonly used in the sanitation of drinking water?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Fluorine               (b) Chlorine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Bromine              (d) Iodine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90. Consider the following statements: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Tuberculosis is caused by a viral infection and primarily affects the lungs.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Malaria is caused by a protozoan parasite and is transmitted by Anopheles mosquitoes.</a:t>
            </a:r>
          </a:p>
          <a:p>
            <a:r>
              <a:rPr lang="en-GB" sz="1100" b="1" dirty="0">
                <a:latin typeface="Adobe Devanagari" panose="02040503050201020203" pitchFamily="18" charset="0"/>
                <a:cs typeface="Adobe Devanagari" panose="02040503050201020203" pitchFamily="18" charset="0"/>
              </a:rPr>
              <a:t>Which of the above statements is/are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1 and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None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91. Consider the following statements: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AIDS is caused by the Human Immunodeficiency Virus (HIV) and weakens the body's immune system.</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Hepatitis B virus can spread through contaminated food and water.</a:t>
            </a:r>
          </a:p>
          <a:p>
            <a:r>
              <a:rPr lang="en-GB" sz="1100" b="1" dirty="0">
                <a:latin typeface="Adobe Devanagari" panose="02040503050201020203" pitchFamily="18" charset="0"/>
                <a:cs typeface="Adobe Devanagari" panose="02040503050201020203" pitchFamily="18" charset="0"/>
              </a:rPr>
              <a:t>Which of the above statements is/are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1 and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None</a:t>
            </a:r>
          </a:p>
        </p:txBody>
      </p:sp>
    </p:spTree>
    <p:extLst>
      <p:ext uri="{BB962C8B-B14F-4D97-AF65-F5344CB8AC3E}">
        <p14:creationId xmlns:p14="http://schemas.microsoft.com/office/powerpoint/2010/main" val="3691692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FCA99-13DE-D4E4-D8B3-531E9082052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C207C0E-3CB2-EED6-F87A-DD400D6EC7B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C857A17F-71C6-FE1D-759D-33C2EEDB5153}"/>
              </a:ext>
            </a:extLst>
          </p:cNvPr>
          <p:cNvSpPr txBox="1"/>
          <p:nvPr/>
        </p:nvSpPr>
        <p:spPr>
          <a:xfrm>
            <a:off x="375499" y="55922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सिकल सेल एनीमिया एक आनुवंशिक विकार है जो लाल रक्त कणों के आकार को प्रभावित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मलेरिया एक आनुवंशिक रोग है जो हेमोग्लोबिन जीन में उत्परिवर्तन के कारण होता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नहीं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विटामिन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आंतों में कैल्शियम के अवशोषण के लिए आवश्यक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विटामिन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कोलेजन संश्लेषण में मदद करता है और घाव भरने के लिए महत्वपूर्ण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प्रोटीन अमिनो एसिड से बने होते हैं और मांसपेशियों के विकास और मरम्मत के लिए आवश्यक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कार्बोहाइड्रेट शरीर में ग्लाइकोजन के रूप में संचित होते हैं और ऊर्जा का मुख्य स्रोत होते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लौह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Iron)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लाल रक्त कणों में हेमोग्लोबिन के उत्पादन के लिए आवश्यक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 में घुलनशील विटामिन जैसे विटामिन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अत्यधिक सेवन विषाक्तता का कारण बन सकता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शैवाल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Algae)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सरल, स्वपोषी पौधे होते हैं जिनमें जड़ें, तने या पत्तियाँ नहीं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जिम्नोस्पर्म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Gymnosperms)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फूलों वाले पौधे नहीं होते हैं और ये शंकु पर खुले हुए बीज उत्पन्न करते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नहीं</a:t>
            </a:r>
          </a:p>
        </p:txBody>
      </p:sp>
      <p:sp>
        <p:nvSpPr>
          <p:cNvPr id="3" name="Rectangle 2">
            <a:extLst>
              <a:ext uri="{FF2B5EF4-FFF2-40B4-BE49-F238E27FC236}">
                <a16:creationId xmlns:a16="http://schemas.microsoft.com/office/drawing/2014/main" id="{9F373C80-E6AB-0FB4-76F4-063BAC33BAE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0BA8EB6-E6E6-95B8-BB18-A516234294EB}"/>
              </a:ext>
            </a:extLst>
          </p:cNvPr>
          <p:cNvSpPr txBox="1"/>
          <p:nvPr/>
        </p:nvSpPr>
        <p:spPr>
          <a:xfrm>
            <a:off x="3471640" y="520756"/>
            <a:ext cx="3010858" cy="8894743"/>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92. Consider the following statements: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Sickle cell </a:t>
            </a:r>
            <a:r>
              <a:rPr lang="en-GB" sz="1100" dirty="0" err="1">
                <a:latin typeface="Adobe Devanagari" panose="02040503050201020203" pitchFamily="18" charset="0"/>
                <a:cs typeface="Adobe Devanagari" panose="02040503050201020203" pitchFamily="18" charset="0"/>
              </a:rPr>
              <a:t>anemia</a:t>
            </a:r>
            <a:r>
              <a:rPr lang="en-GB" sz="1100" dirty="0">
                <a:latin typeface="Adobe Devanagari" panose="02040503050201020203" pitchFamily="18" charset="0"/>
                <a:cs typeface="Adobe Devanagari" panose="02040503050201020203" pitchFamily="18" charset="0"/>
              </a:rPr>
              <a:t> is a genetic disorder that affects the shape of red blood cells.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Malaria is a genetic disease caused by mutations in the </a:t>
            </a:r>
            <a:r>
              <a:rPr lang="en-GB" sz="1100" dirty="0" err="1">
                <a:latin typeface="Adobe Devanagari" panose="02040503050201020203" pitchFamily="18" charset="0"/>
                <a:cs typeface="Adobe Devanagari" panose="02040503050201020203" pitchFamily="18" charset="0"/>
              </a:rPr>
              <a:t>hemoglobin</a:t>
            </a:r>
            <a:r>
              <a:rPr lang="en-GB" sz="1100" dirty="0">
                <a:latin typeface="Adobe Devanagari" panose="02040503050201020203" pitchFamily="18" charset="0"/>
                <a:cs typeface="Adobe Devanagari" panose="02040503050201020203" pitchFamily="18" charset="0"/>
              </a:rPr>
              <a:t> gene.</a:t>
            </a:r>
          </a:p>
          <a:p>
            <a:r>
              <a:rPr lang="en-GB" sz="1100" b="1" dirty="0">
                <a:latin typeface="Adobe Devanagari" panose="02040503050201020203" pitchFamily="18" charset="0"/>
                <a:cs typeface="Adobe Devanagari" panose="02040503050201020203" pitchFamily="18" charset="0"/>
              </a:rPr>
              <a:t>Which of the above statements is/are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1 and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None</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93. Consider the following statements: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Vitamin D is necessary for the absorption of calcium in the intestines.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Vitamin C helps in collagen synthesis and is important for wound healing.</a:t>
            </a:r>
          </a:p>
          <a:p>
            <a:r>
              <a:rPr lang="en-GB" sz="1100" b="1" dirty="0">
                <a:latin typeface="Adobe Devanagari" panose="02040503050201020203" pitchFamily="18" charset="0"/>
                <a:cs typeface="Adobe Devanagari" panose="02040503050201020203" pitchFamily="18" charset="0"/>
              </a:rPr>
              <a:t>Which of the above statements is/are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                   (b) Only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1 and 2        (d) None</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94. Consider the following statements: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Proteins are made of amino acids and are essential for muscle development and repair.</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Carbohydrates are stored in the body as glycogen and are the main source of energy.</a:t>
            </a:r>
          </a:p>
          <a:p>
            <a:r>
              <a:rPr lang="en-GB" sz="1100" b="1" dirty="0">
                <a:latin typeface="Adobe Devanagari" panose="02040503050201020203" pitchFamily="18" charset="0"/>
                <a:cs typeface="Adobe Devanagari" panose="02040503050201020203" pitchFamily="18" charset="0"/>
              </a:rPr>
              <a:t>Which of the above statements is/are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1 and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None</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95. Consider the following statements: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Iron is necessary for the production of </a:t>
            </a:r>
            <a:r>
              <a:rPr lang="en-GB" sz="1100" dirty="0" err="1">
                <a:latin typeface="Adobe Devanagari" panose="02040503050201020203" pitchFamily="18" charset="0"/>
                <a:cs typeface="Adobe Devanagari" panose="02040503050201020203" pitchFamily="18" charset="0"/>
              </a:rPr>
              <a:t>hemoglobin</a:t>
            </a:r>
            <a:r>
              <a:rPr lang="en-GB" sz="1100" dirty="0">
                <a:latin typeface="Adobe Devanagari" panose="02040503050201020203" pitchFamily="18" charset="0"/>
                <a:cs typeface="Adobe Devanagari" panose="02040503050201020203" pitchFamily="18" charset="0"/>
              </a:rPr>
              <a:t> in red blood cells.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Excessive intake of water-soluble vitamins like Vitamin B and C can cause toxicity.</a:t>
            </a:r>
          </a:p>
          <a:p>
            <a:r>
              <a:rPr lang="en-GB" sz="1100" b="1" dirty="0">
                <a:latin typeface="Adobe Devanagari" panose="02040503050201020203" pitchFamily="18" charset="0"/>
                <a:cs typeface="Adobe Devanagari" panose="02040503050201020203" pitchFamily="18" charset="0"/>
              </a:rPr>
              <a:t>Which of the above statements is/are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1 and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None</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96. Consider the following statements: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Algae are simple, autotrophic plants that do not have roots, stems, or leaves.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Gymnosperms are non-flowering plants that produce open seeds on cones.</a:t>
            </a:r>
          </a:p>
          <a:p>
            <a:r>
              <a:rPr lang="en-GB" sz="1100" b="1" dirty="0">
                <a:latin typeface="Adobe Devanagari" panose="02040503050201020203" pitchFamily="18" charset="0"/>
                <a:cs typeface="Adobe Devanagari" panose="02040503050201020203" pitchFamily="18" charset="0"/>
              </a:rPr>
              <a:t>Which of the above statements is/are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1 and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None</a:t>
            </a:r>
          </a:p>
        </p:txBody>
      </p:sp>
    </p:spTree>
    <p:extLst>
      <p:ext uri="{BB962C8B-B14F-4D97-AF65-F5344CB8AC3E}">
        <p14:creationId xmlns:p14="http://schemas.microsoft.com/office/powerpoint/2010/main" val="4014999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45E75-9DC1-BEAA-3BF6-60AC48F9C13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8888C02-C54A-B08C-33A6-E730D301B28A}"/>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A58D705-EC4C-3046-2954-6405726CCF50}"/>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एंजियोस्पर्म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Angiosperms)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बीज उत्पन्न करने वाले पौधे होते हैं जो फूल उत्पन्न करते हैं और फलों में संलग्न बीज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Mosses)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गैर-संवहनीय पौधे होते हैं जो बीजाणुओं के द्वारा प्रजनन करते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नहीं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माइटोकॉन्ड्रिया कोशिका के पावरहाउस होते हैं और ऊर्जा उत्पादन में संलग्न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गोल्जी यांत्रिकी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Golgi apparatus)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प्रोटीन संश्लेषण और संशोधन के लिए जिम्मेदार होता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मानव मस्तिष्क तीन प्रमुख भागों में विभाजित होता है: सेरेब्रम, सेरेबेलम और मेदुला ऑब्लोंगाटा।</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2.यकृत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Liver)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मानव शरीर का सबसे बड़ा आंतरिक अंग होता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कोई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कोशिका में माइटोकॉन्ड्रिया का मुख्य कार्य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प्रकाश संश्लेषण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प्रोटीन संश्लेषण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श्वसन द्वारा ऊर्जा उत्पादन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आनुवंशिक पदार्थ का भंडारण</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फोटोइलेक्ट्रिक उपकरण डिजिटल अनुप्रयोगों के लिए सबसे उपयुक्त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फोटोवोल्टाइक सेल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फोटोडायोड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ह्रदय की धड़कन को नियंत्रित करने के लिए कौन सा खनिज जिम्मेदार 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सोडियम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पोटैशियम</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गंधक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123886DA-3DA3-3823-5A3A-2B7EECA1461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3C7E4F1E-2C2C-CA27-3B16-160456B832C3}"/>
              </a:ext>
            </a:extLst>
          </p:cNvPr>
          <p:cNvSpPr txBox="1"/>
          <p:nvPr/>
        </p:nvSpPr>
        <p:spPr>
          <a:xfrm>
            <a:off x="3471640" y="520756"/>
            <a:ext cx="3010858" cy="9233297"/>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97. Consider the following statements: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Angiosperms are seed-producing plants that produce flowers and have seeds enclosed in fruits.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Mosses are non-vascular plants that reproduce through spores.</a:t>
            </a:r>
          </a:p>
          <a:p>
            <a:r>
              <a:rPr lang="en-GB" sz="1100" b="1" dirty="0">
                <a:latin typeface="Adobe Devanagari" panose="02040503050201020203" pitchFamily="18" charset="0"/>
                <a:cs typeface="Adobe Devanagari" panose="02040503050201020203" pitchFamily="18" charset="0"/>
              </a:rPr>
              <a:t>Which of the above statements is/are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1 and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None</a:t>
            </a:r>
          </a:p>
          <a:p>
            <a:endParaRPr lang="en-GB" sz="1100" b="1"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98. Consider the following statements: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Mitochondria are the powerhouses of the cell and are involved in energy production.</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Golgi apparatus is responsible for protein synthesis and modification.</a:t>
            </a:r>
          </a:p>
          <a:p>
            <a:r>
              <a:rPr lang="en-GB" sz="1100" b="1" dirty="0">
                <a:latin typeface="Adobe Devanagari" panose="02040503050201020203" pitchFamily="18" charset="0"/>
                <a:cs typeface="Adobe Devanagari" panose="02040503050201020203" pitchFamily="18" charset="0"/>
              </a:rPr>
              <a:t>Which of the above statements is/are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1 and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None</a:t>
            </a:r>
          </a:p>
          <a:p>
            <a:endParaRPr lang="en-GB" sz="1100" b="1"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99. Consider the following statements:</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The human brain is divided into three main parts: the cerebrum, the cerebellum, and the medulla oblongata.</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The liver is the largest internal organ in the human body.</a:t>
            </a:r>
          </a:p>
          <a:p>
            <a:r>
              <a:rPr lang="en-GB" sz="1100" b="1" dirty="0">
                <a:latin typeface="Adobe Devanagari" panose="02040503050201020203" pitchFamily="18" charset="0"/>
                <a:cs typeface="Adobe Devanagari" panose="02040503050201020203" pitchFamily="18" charset="0"/>
              </a:rPr>
              <a:t>Which of the above statements is/are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Only 1</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1 and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None</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100. What is the main function of mitochondria in a cell?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Photosynthesis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Protein synthesis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Energy production through respiration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Storage of genetic material</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101. Which of the following photoelectric devices is most suitable for digital applications?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Photovoltaic cell         (B) Photodiode</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Both of the above        (D) None of the above</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102. Which mineral is responsible for controlling the heartbeat?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Sodium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Potassium</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Sulfur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Iron</a:t>
            </a:r>
          </a:p>
        </p:txBody>
      </p:sp>
    </p:spTree>
    <p:extLst>
      <p:ext uri="{BB962C8B-B14F-4D97-AF65-F5344CB8AC3E}">
        <p14:creationId xmlns:p14="http://schemas.microsoft.com/office/powerpoint/2010/main" val="32763279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6450E-6621-FDF7-4CD8-89659E23265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8719B31-B54F-5434-1778-E50CADBDC0F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2868076-1AAE-EAED-8996-27EA97EF1723}"/>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मानव यूरिन के बारे में सही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इसमें 0.3 % क्रिटनीन होता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इसमें 90 % तक पानी होता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इसमें कुछ मात्रा यूरिया की भी होती है </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सही 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गलत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ऑक्सानोमीटर(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auxanometer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प्रयोग होता 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फोटोसिंथेसिस की दर नापने में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पौधे की वृद्धि दर नापने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ऊर्जा ह्रास की दर मापने में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पौधे में क्लोरोफिल की मात्रा नापने में</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युग्म सही सुमेलित नहीं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प्रमुख मत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संबंधित आचार्य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द्वैतवाद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माधवाचार्य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विशिष्टाद्वैत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रामानुज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शुद्धाद्वैत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वल्लभाचार्य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द्वैताद्वैत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विष्णु स्वामी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अकबर ने अपने दरबार के किस प्रतिष्ठित लेखक को “जरीन कलम” की उपाधि प्रदान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अबुल फज़ल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तानसेन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 हुसैन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 कासिम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कौन-सा युग्म सही सुमेलित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संप्रदाय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संस्थापक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आजीवक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पूरण कश्यप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घोर अक्रियावादी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मक्खलिपुत्र गोशाल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यदृच्छावादी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अजित केशकांबलिन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भौतिकवादी        –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संजय वेठ्ठलिपुत्र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800 से 600 ईसा पूर्व का काल किस युग से संबंधित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ब्राह्मण युग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सूत्र युग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रामायण युग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महाभारत युग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शेर-ए-कुना अभिलेख किस भाषा और लिपि में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संस्कृत – ब्राह्मी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प्राकृत – ब्राह्मी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अरामाइक – खरोष्ठी</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यूनानी – अरामाइक</a:t>
            </a:r>
          </a:p>
        </p:txBody>
      </p:sp>
      <p:sp>
        <p:nvSpPr>
          <p:cNvPr id="3" name="Rectangle 2">
            <a:extLst>
              <a:ext uri="{FF2B5EF4-FFF2-40B4-BE49-F238E27FC236}">
                <a16:creationId xmlns:a16="http://schemas.microsoft.com/office/drawing/2014/main" id="{72966510-E441-44D3-716D-F0760EAF384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7A69831-A031-83F8-5995-32C913956CBA}"/>
              </a:ext>
            </a:extLst>
          </p:cNvPr>
          <p:cNvSpPr txBox="1"/>
          <p:nvPr/>
        </p:nvSpPr>
        <p:spPr>
          <a:xfrm>
            <a:off x="3471640" y="520756"/>
            <a:ext cx="3010858" cy="9233297"/>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103. Which of the following is correct about human urine?</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It contains 0.3% creatinine.</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It contains up to 90% water.</a:t>
            </a:r>
          </a:p>
          <a:p>
            <a:pPr marL="228600" indent="-228600">
              <a:buFont typeface="+mj-lt"/>
              <a:buAutoNum type="arabicPeriod"/>
            </a:pPr>
            <a:r>
              <a:rPr lang="en-GB" sz="1100" dirty="0">
                <a:latin typeface="Adobe Devanagari" panose="02040503050201020203" pitchFamily="18" charset="0"/>
                <a:cs typeface="Adobe Devanagari" panose="02040503050201020203" pitchFamily="18" charset="0"/>
              </a:rPr>
              <a:t>It contains a certain amount of urea.</a:t>
            </a:r>
          </a:p>
          <a:p>
            <a:r>
              <a:rPr lang="en-GB" sz="1100" b="1" dirty="0">
                <a:latin typeface="Adobe Devanagari" panose="02040503050201020203" pitchFamily="18" charset="0"/>
                <a:cs typeface="Adobe Devanagari" panose="02040503050201020203" pitchFamily="18" charset="0"/>
              </a:rPr>
              <a:t>Option:</a:t>
            </a:r>
          </a:p>
          <a:p>
            <a:r>
              <a:rPr lang="en-GB" sz="1100" dirty="0">
                <a:latin typeface="Adobe Devanagari" panose="02040503050201020203" pitchFamily="18" charset="0"/>
                <a:cs typeface="Adobe Devanagari" panose="02040503050201020203" pitchFamily="18" charset="0"/>
              </a:rPr>
              <a:t>A) Only 1, 3</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Only 2</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All are correct</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All are incorrect</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104. What is the use of an auxanometer?</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To measure the rate of photosynthesis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To measure the growth rate of plants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To measure the rate of energy loss</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To measure the amount of chlorophyll in plants</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105. Which of the following pairs is not correctly matched?</a:t>
            </a:r>
          </a:p>
          <a:p>
            <a:r>
              <a:rPr lang="en-GB" sz="1100" dirty="0">
                <a:latin typeface="Adobe Devanagari" panose="02040503050201020203" pitchFamily="18" charset="0"/>
                <a:cs typeface="Adobe Devanagari" panose="02040503050201020203" pitchFamily="18" charset="0"/>
              </a:rPr>
              <a:t>Philosophical School	      Related Philosopher</a:t>
            </a:r>
          </a:p>
          <a:p>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Dvaitavada</a:t>
            </a:r>
            <a:r>
              <a:rPr lang="en-GB" sz="1100" dirty="0">
                <a:latin typeface="Adobe Devanagari" panose="02040503050201020203" pitchFamily="18" charset="0"/>
                <a:cs typeface="Adobe Devanagari" panose="02040503050201020203" pitchFamily="18" charset="0"/>
              </a:rPr>
              <a:t> (Dualism)	        </a:t>
            </a:r>
            <a:r>
              <a:rPr lang="en-GB" sz="1100" dirty="0" err="1">
                <a:latin typeface="Adobe Devanagari" panose="02040503050201020203" pitchFamily="18" charset="0"/>
                <a:cs typeface="Adobe Devanagari" panose="02040503050201020203" pitchFamily="18" charset="0"/>
              </a:rPr>
              <a:t>Madhvacharya</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(b) </a:t>
            </a:r>
            <a:r>
              <a:rPr lang="en-GB" sz="1100" dirty="0" err="1">
                <a:latin typeface="Adobe Devanagari" panose="02040503050201020203" pitchFamily="18" charset="0"/>
                <a:cs typeface="Adobe Devanagari" panose="02040503050201020203" pitchFamily="18" charset="0"/>
              </a:rPr>
              <a:t>Vishishtadvaita</a:t>
            </a:r>
            <a:r>
              <a:rPr lang="en-GB" sz="1100" dirty="0">
                <a:latin typeface="Adobe Devanagari" panose="02040503050201020203" pitchFamily="18" charset="0"/>
                <a:cs typeface="Adobe Devanagari" panose="02040503050201020203" pitchFamily="18" charset="0"/>
              </a:rPr>
              <a:t> </a:t>
            </a:r>
          </a:p>
          <a:p>
            <a:r>
              <a:rPr lang="en-GB" sz="1100" dirty="0">
                <a:latin typeface="Adobe Devanagari" panose="02040503050201020203" pitchFamily="18" charset="0"/>
                <a:cs typeface="Adobe Devanagari" panose="02040503050201020203" pitchFamily="18" charset="0"/>
              </a:rPr>
              <a:t>(Qualified Non-dualism)	         Ramanuja</a:t>
            </a:r>
          </a:p>
          <a:p>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Shuddhadvaita</a:t>
            </a:r>
            <a:r>
              <a:rPr lang="en-GB" sz="1100" dirty="0">
                <a:latin typeface="Adobe Devanagari" panose="02040503050201020203" pitchFamily="18" charset="0"/>
                <a:cs typeface="Adobe Devanagari" panose="02040503050201020203" pitchFamily="18" charset="0"/>
              </a:rPr>
              <a:t> </a:t>
            </a:r>
          </a:p>
          <a:p>
            <a:r>
              <a:rPr lang="en-GB" sz="1100" dirty="0">
                <a:latin typeface="Adobe Devanagari" panose="02040503050201020203" pitchFamily="18" charset="0"/>
                <a:cs typeface="Adobe Devanagari" panose="02040503050201020203" pitchFamily="18" charset="0"/>
              </a:rPr>
              <a:t>(Pure Non-dualism)	         </a:t>
            </a:r>
            <a:r>
              <a:rPr lang="en-GB" sz="1100" dirty="0" err="1">
                <a:latin typeface="Adobe Devanagari" panose="02040503050201020203" pitchFamily="18" charset="0"/>
                <a:cs typeface="Adobe Devanagari" panose="02040503050201020203" pitchFamily="18" charset="0"/>
              </a:rPr>
              <a:t>Vallabhacharya</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(d) </a:t>
            </a:r>
            <a:r>
              <a:rPr lang="en-GB" sz="1100" dirty="0" err="1">
                <a:latin typeface="Adobe Devanagari" panose="02040503050201020203" pitchFamily="18" charset="0"/>
                <a:cs typeface="Adobe Devanagari" panose="02040503050201020203" pitchFamily="18" charset="0"/>
              </a:rPr>
              <a:t>Dvaitadvaita</a:t>
            </a:r>
            <a:r>
              <a:rPr lang="en-GB" sz="1100" dirty="0">
                <a:latin typeface="Adobe Devanagari" panose="02040503050201020203" pitchFamily="18" charset="0"/>
                <a:cs typeface="Adobe Devanagari" panose="02040503050201020203" pitchFamily="18" charset="0"/>
              </a:rPr>
              <a:t> </a:t>
            </a:r>
          </a:p>
          <a:p>
            <a:r>
              <a:rPr lang="en-GB" sz="1100" dirty="0">
                <a:latin typeface="Adobe Devanagari" panose="02040503050201020203" pitchFamily="18" charset="0"/>
                <a:cs typeface="Adobe Devanagari" panose="02040503050201020203" pitchFamily="18" charset="0"/>
              </a:rPr>
              <a:t>(Dualistic Non-dualism)	         Vishnu Swami</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106. To which distinguished writer in Akbar's court did he grant the title "Zareen Qalam"?</a:t>
            </a:r>
          </a:p>
          <a:p>
            <a:r>
              <a:rPr lang="en-GB" sz="1100" dirty="0">
                <a:latin typeface="Adobe Devanagari" panose="02040503050201020203" pitchFamily="18" charset="0"/>
                <a:cs typeface="Adobe Devanagari" panose="02040503050201020203" pitchFamily="18" charset="0"/>
              </a:rPr>
              <a:t>(a) Abul Fazl                           (b) Tansen</a:t>
            </a:r>
          </a:p>
          <a:p>
            <a:r>
              <a:rPr lang="en-GB" sz="1100" dirty="0">
                <a:latin typeface="Adobe Devanagari" panose="02040503050201020203" pitchFamily="18" charset="0"/>
                <a:cs typeface="Adobe Devanagari" panose="02040503050201020203" pitchFamily="18" charset="0"/>
              </a:rPr>
              <a:t>(c) Muhammad Hussain       (d) Muhammad Qasim</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107. Which of the following pairs is correctly matched?</a:t>
            </a:r>
          </a:p>
          <a:p>
            <a:r>
              <a:rPr lang="en-GB" sz="1100" b="1" dirty="0">
                <a:latin typeface="Adobe Devanagari" panose="02040503050201020203" pitchFamily="18" charset="0"/>
                <a:cs typeface="Adobe Devanagari" panose="02040503050201020203" pitchFamily="18" charset="0"/>
              </a:rPr>
              <a:t>       Sect	                                      Founder</a:t>
            </a:r>
          </a:p>
          <a:p>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Ajivika</a:t>
            </a:r>
            <a:r>
              <a:rPr lang="en-GB" sz="1100" dirty="0">
                <a:latin typeface="Adobe Devanagari" panose="02040503050201020203" pitchFamily="18" charset="0"/>
                <a:cs typeface="Adobe Devanagari" panose="02040503050201020203" pitchFamily="18" charset="0"/>
              </a:rPr>
              <a:t>	                Puran Kashyapa</a:t>
            </a:r>
          </a:p>
          <a:p>
            <a:r>
              <a:rPr lang="en-GB" sz="1100" dirty="0">
                <a:latin typeface="Adobe Devanagari" panose="02040503050201020203" pitchFamily="18" charset="0"/>
                <a:cs typeface="Adobe Devanagari" panose="02040503050201020203" pitchFamily="18" charset="0"/>
              </a:rPr>
              <a:t>(b) Extreme Nihilists	</a:t>
            </a:r>
            <a:r>
              <a:rPr lang="en-GB" sz="1100" dirty="0" err="1">
                <a:latin typeface="Adobe Devanagari" panose="02040503050201020203" pitchFamily="18" charset="0"/>
                <a:cs typeface="Adobe Devanagari" panose="02040503050201020203" pitchFamily="18" charset="0"/>
              </a:rPr>
              <a:t>Makkhaliputra</a:t>
            </a:r>
            <a:r>
              <a:rPr lang="en-GB" sz="1100" dirty="0">
                <a:latin typeface="Adobe Devanagari" panose="02040503050201020203" pitchFamily="18" charset="0"/>
                <a:cs typeface="Adobe Devanagari" panose="02040503050201020203" pitchFamily="18" charset="0"/>
              </a:rPr>
              <a:t> </a:t>
            </a:r>
            <a:r>
              <a:rPr lang="en-GB" sz="1100" dirty="0" err="1">
                <a:latin typeface="Adobe Devanagari" panose="02040503050201020203" pitchFamily="18" charset="0"/>
                <a:cs typeface="Adobe Devanagari" panose="02040503050201020203" pitchFamily="18" charset="0"/>
              </a:rPr>
              <a:t>Gosala</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Yadricchavadi</a:t>
            </a:r>
            <a:r>
              <a:rPr lang="en-GB" sz="1100" dirty="0">
                <a:latin typeface="Adobe Devanagari" panose="02040503050201020203" pitchFamily="18" charset="0"/>
                <a:cs typeface="Adobe Devanagari" panose="02040503050201020203" pitchFamily="18" charset="0"/>
              </a:rPr>
              <a:t>	Ajit </a:t>
            </a:r>
            <a:r>
              <a:rPr lang="en-GB" sz="1100" dirty="0" err="1">
                <a:latin typeface="Adobe Devanagari" panose="02040503050201020203" pitchFamily="18" charset="0"/>
                <a:cs typeface="Adobe Devanagari" panose="02040503050201020203" pitchFamily="18" charset="0"/>
              </a:rPr>
              <a:t>Keshkambalin</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(d) Materialists	                Sanjaya </a:t>
            </a:r>
            <a:r>
              <a:rPr lang="en-GB" sz="1100" dirty="0" err="1">
                <a:latin typeface="Adobe Devanagari" panose="02040503050201020203" pitchFamily="18" charset="0"/>
                <a:cs typeface="Adobe Devanagari" panose="02040503050201020203" pitchFamily="18" charset="0"/>
              </a:rPr>
              <a:t>Veththaliputra</a:t>
            </a:r>
            <a:endParaRPr lang="en-GB" sz="1100" dirty="0">
              <a:latin typeface="Adobe Devanagari" panose="02040503050201020203" pitchFamily="18" charset="0"/>
              <a:cs typeface="Adobe Devanagari" panose="02040503050201020203" pitchFamily="18" charset="0"/>
            </a:endParaRP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108. The period from 800 to 600 BCE is associated with which age?</a:t>
            </a:r>
          </a:p>
          <a:p>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Brahmanic</a:t>
            </a:r>
            <a:r>
              <a:rPr lang="en-GB" sz="1100" dirty="0">
                <a:latin typeface="Adobe Devanagari" panose="02040503050201020203" pitchFamily="18" charset="0"/>
                <a:cs typeface="Adobe Devanagari" panose="02040503050201020203" pitchFamily="18" charset="0"/>
              </a:rPr>
              <a:t> Age             (b) Sutra Age</a:t>
            </a:r>
          </a:p>
          <a:p>
            <a:r>
              <a:rPr lang="en-GB" sz="1100" dirty="0">
                <a:latin typeface="Adobe Devanagari" panose="02040503050201020203" pitchFamily="18" charset="0"/>
                <a:cs typeface="Adobe Devanagari" panose="02040503050201020203" pitchFamily="18" charset="0"/>
              </a:rPr>
              <a:t>(c) Ramayana Age              (d) Mahabharata Age</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109. In which language and script is the Sher-e-Kuna inscription written?</a:t>
            </a:r>
          </a:p>
          <a:p>
            <a:r>
              <a:rPr lang="en-GB" sz="1100" dirty="0">
                <a:latin typeface="Adobe Devanagari" panose="02040503050201020203" pitchFamily="18" charset="0"/>
                <a:cs typeface="Adobe Devanagari" panose="02040503050201020203" pitchFamily="18" charset="0"/>
              </a:rPr>
              <a:t>(a) Sanskrit – Brahmi</a:t>
            </a:r>
          </a:p>
          <a:p>
            <a:r>
              <a:rPr lang="en-GB" sz="1100" dirty="0">
                <a:latin typeface="Adobe Devanagari" panose="02040503050201020203" pitchFamily="18" charset="0"/>
                <a:cs typeface="Adobe Devanagari" panose="02040503050201020203" pitchFamily="18" charset="0"/>
              </a:rPr>
              <a:t>(b) Prakrit – Brahmi</a:t>
            </a:r>
          </a:p>
          <a:p>
            <a:r>
              <a:rPr lang="en-GB" sz="1100" dirty="0">
                <a:latin typeface="Adobe Devanagari" panose="02040503050201020203" pitchFamily="18" charset="0"/>
                <a:cs typeface="Adobe Devanagari" panose="02040503050201020203" pitchFamily="18" charset="0"/>
              </a:rPr>
              <a:t>(c) Aramaic – Kharosthi</a:t>
            </a:r>
          </a:p>
          <a:p>
            <a:r>
              <a:rPr lang="en-GB" sz="1100" dirty="0">
                <a:latin typeface="Adobe Devanagari" panose="02040503050201020203" pitchFamily="18" charset="0"/>
                <a:cs typeface="Adobe Devanagari" panose="02040503050201020203" pitchFamily="18" charset="0"/>
              </a:rPr>
              <a:t>(d) Greek – Aramaic</a:t>
            </a:r>
          </a:p>
        </p:txBody>
      </p:sp>
    </p:spTree>
    <p:extLst>
      <p:ext uri="{BB962C8B-B14F-4D97-AF65-F5344CB8AC3E}">
        <p14:creationId xmlns:p14="http://schemas.microsoft.com/office/powerpoint/2010/main" val="4295391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701EC-F45C-A4AB-F04D-60BD8360FF2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547BB2F-F6ED-23D7-1A53-4B36D87A382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3B11064-BABF-C318-390B-E6D62E483AD3}"/>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 सुमेलित कीजिए और नीचे दिए गए कूटों में से सही उत्तर का चयन कीजिए:</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घटनाएँ)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प्रतीक)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बुद्ध का जन्म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स्तूप</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गृहत्याग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पीपल वृक्ष (बोधिवृक्ष)</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ज्ञान प्राप्ति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 घोड़ा (कांतक)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महापरिनिर्वाण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कमल और साँड</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 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A-4, B-3, C-2, D-1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A-1, B-2, C-3,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A-3, B-4, C-2, D-1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A-2, B-3, C-4, D-1</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प्राचीन काल में भारत के राजवंशों के संबंध में निम्नलिखित में से कौन-सा एक सही कालानुक्रम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कुषाण - गुप्त - मुरुण्ड - मौखरि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कुषाण - मौखरि - गुप्त - मुरुण्ड</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कुषाण - मुरुण्ड - गुप्त - मौखरि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मुरुण्ड - मौखरि - गुप्त - कुषाण</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कौन सा/से चीनी यात्री ने बौद्ध शिक्षा केंद्र नालंदा की यात्रा 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ह्वेनसांग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इ-त्सिंग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फाह्यान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बादशाहनामा का लेखक निम्नलिखित में से कौन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अब्दुल हामिद लाहौरी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अबुल फजल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शाहजहाँ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सादुल्लाह खान</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तुंगभद्रा नदी किस साम्राज्य के लिए महत्वपूर्ण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विजयनगर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वाकाटक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पांड्य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दिल्ली सल्तनत के किस शासक ने जजिया को अलग कर के रूप में वसूलने की नीति अपनाई?</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अलाउद्दीन खिलजी</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बलबन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फिरोजशाह तुगलक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मुहम्मद-बिन-तुगलक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उलुक' तथा 'दावा' व्यवस्था का संबंध तुगलक काल में निम्नलिखित में से किससे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शिल्प 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डाक व्यवस्था 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लंबी दूरी के व्यापार 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समाज में नैतिकता बनाए रखने के लिए आवश्यक नियमों से</a:t>
            </a:r>
          </a:p>
        </p:txBody>
      </p:sp>
      <p:sp>
        <p:nvSpPr>
          <p:cNvPr id="3" name="Rectangle 2">
            <a:extLst>
              <a:ext uri="{FF2B5EF4-FFF2-40B4-BE49-F238E27FC236}">
                <a16:creationId xmlns:a16="http://schemas.microsoft.com/office/drawing/2014/main" id="{84F32A03-DEF4-3C3E-0017-785B5EC362B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2627535-65C9-C853-DFFA-578A0AF0F55C}"/>
              </a:ext>
            </a:extLst>
          </p:cNvPr>
          <p:cNvSpPr txBox="1"/>
          <p:nvPr/>
        </p:nvSpPr>
        <p:spPr>
          <a:xfrm>
            <a:off x="3471640" y="520756"/>
            <a:ext cx="3010858" cy="8725466"/>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110. Match the following events with their symbols and select the correct answer from the options below:</a:t>
            </a:r>
          </a:p>
          <a:p>
            <a:r>
              <a:rPr lang="en-GB" sz="1100" dirty="0">
                <a:latin typeface="Adobe Devanagari" panose="02040503050201020203" pitchFamily="18" charset="0"/>
                <a:cs typeface="Adobe Devanagari" panose="02040503050201020203" pitchFamily="18" charset="0"/>
              </a:rPr>
              <a:t>List-I (Events)                       List-II (Symbols)</a:t>
            </a:r>
          </a:p>
          <a:p>
            <a:r>
              <a:rPr lang="en-GB" sz="1100" dirty="0">
                <a:latin typeface="Adobe Devanagari" panose="02040503050201020203" pitchFamily="18" charset="0"/>
                <a:cs typeface="Adobe Devanagari" panose="02040503050201020203" pitchFamily="18" charset="0"/>
              </a:rPr>
              <a:t>A. Birth of Buddha              1. Stupa</a:t>
            </a:r>
          </a:p>
          <a:p>
            <a:r>
              <a:rPr lang="en-GB" sz="1100" dirty="0">
                <a:latin typeface="Adobe Devanagari" panose="02040503050201020203" pitchFamily="18" charset="0"/>
                <a:cs typeface="Adobe Devanagari" panose="02040503050201020203" pitchFamily="18" charset="0"/>
              </a:rPr>
              <a:t>B. Renunciation                   2. Bodhi Tree (Peepal Tree)</a:t>
            </a:r>
          </a:p>
          <a:p>
            <a:r>
              <a:rPr lang="en-GB" sz="1100" dirty="0">
                <a:latin typeface="Adobe Devanagari" panose="02040503050201020203" pitchFamily="18" charset="0"/>
                <a:cs typeface="Adobe Devanagari" panose="02040503050201020203" pitchFamily="18" charset="0"/>
              </a:rPr>
              <a:t>C. Enlightenment                3. Horse (</a:t>
            </a:r>
            <a:r>
              <a:rPr lang="en-GB" sz="1100" dirty="0" err="1">
                <a:latin typeface="Adobe Devanagari" panose="02040503050201020203" pitchFamily="18" charset="0"/>
                <a:cs typeface="Adobe Devanagari" panose="02040503050201020203" pitchFamily="18" charset="0"/>
              </a:rPr>
              <a:t>Kanthaka</a:t>
            </a:r>
            <a:r>
              <a:rPr lang="en-GB" sz="1100" dirty="0">
                <a:latin typeface="Adobe Devanagari" panose="02040503050201020203" pitchFamily="18" charset="0"/>
                <a:cs typeface="Adobe Devanagari" panose="02040503050201020203" pitchFamily="18" charset="0"/>
              </a:rPr>
              <a:t>)</a:t>
            </a:r>
          </a:p>
          <a:p>
            <a:r>
              <a:rPr lang="en-GB" sz="1100" dirty="0">
                <a:latin typeface="Adobe Devanagari" panose="02040503050201020203" pitchFamily="18" charset="0"/>
                <a:cs typeface="Adobe Devanagari" panose="02040503050201020203" pitchFamily="18" charset="0"/>
              </a:rPr>
              <a:t>D. </a:t>
            </a:r>
            <a:r>
              <a:rPr lang="en-GB" sz="1100" dirty="0" err="1">
                <a:latin typeface="Adobe Devanagari" panose="02040503050201020203" pitchFamily="18" charset="0"/>
                <a:cs typeface="Adobe Devanagari" panose="02040503050201020203" pitchFamily="18" charset="0"/>
              </a:rPr>
              <a:t>Mahaparinirvana</a:t>
            </a:r>
            <a:r>
              <a:rPr lang="en-GB" sz="1100" dirty="0">
                <a:latin typeface="Adobe Devanagari" panose="02040503050201020203" pitchFamily="18" charset="0"/>
                <a:cs typeface="Adobe Devanagari" panose="02040503050201020203" pitchFamily="18" charset="0"/>
              </a:rPr>
              <a:t>           4. Lotus and Bull</a:t>
            </a:r>
          </a:p>
          <a:p>
            <a:r>
              <a:rPr lang="en-GB" sz="1100" b="1" dirty="0">
                <a:latin typeface="Adobe Devanagari" panose="02040503050201020203" pitchFamily="18" charset="0"/>
                <a:cs typeface="Adobe Devanagari" panose="02040503050201020203" pitchFamily="18" charset="0"/>
              </a:rPr>
              <a:t>Options:</a:t>
            </a:r>
          </a:p>
          <a:p>
            <a:r>
              <a:rPr lang="en-GB" sz="1100" dirty="0">
                <a:latin typeface="Adobe Devanagari" panose="02040503050201020203" pitchFamily="18" charset="0"/>
                <a:cs typeface="Adobe Devanagari" panose="02040503050201020203" pitchFamily="18" charset="0"/>
              </a:rPr>
              <a:t>(a) A-4, B-3, C-2, D-1</a:t>
            </a:r>
          </a:p>
          <a:p>
            <a:r>
              <a:rPr lang="en-GB" sz="1100" dirty="0">
                <a:latin typeface="Adobe Devanagari" panose="02040503050201020203" pitchFamily="18" charset="0"/>
                <a:cs typeface="Adobe Devanagari" panose="02040503050201020203" pitchFamily="18" charset="0"/>
              </a:rPr>
              <a:t>(b) A-1, B-2, C-3, D-4</a:t>
            </a:r>
          </a:p>
          <a:p>
            <a:r>
              <a:rPr lang="en-GB" sz="1100" dirty="0">
                <a:latin typeface="Adobe Devanagari" panose="02040503050201020203" pitchFamily="18" charset="0"/>
                <a:cs typeface="Adobe Devanagari" panose="02040503050201020203" pitchFamily="18" charset="0"/>
              </a:rPr>
              <a:t>(c) A-3, B-4, C-2, D-1</a:t>
            </a:r>
          </a:p>
          <a:p>
            <a:r>
              <a:rPr lang="en-GB" sz="1100" dirty="0">
                <a:latin typeface="Adobe Devanagari" panose="02040503050201020203" pitchFamily="18" charset="0"/>
                <a:cs typeface="Adobe Devanagari" panose="02040503050201020203" pitchFamily="18" charset="0"/>
              </a:rPr>
              <a:t>(d) A-2, B-3, C-4, D-1</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111. Which of the following is the correct chronological order of the ancient Indian dynasties?</a:t>
            </a:r>
          </a:p>
          <a:p>
            <a:r>
              <a:rPr lang="en-GB" sz="1100" dirty="0">
                <a:latin typeface="Adobe Devanagari" panose="02040503050201020203" pitchFamily="18" charset="0"/>
                <a:cs typeface="Adobe Devanagari" panose="02040503050201020203" pitchFamily="18" charset="0"/>
              </a:rPr>
              <a:t>A) Kushan - Gupta - </a:t>
            </a:r>
            <a:r>
              <a:rPr lang="en-GB" sz="1100" dirty="0" err="1">
                <a:latin typeface="Adobe Devanagari" panose="02040503050201020203" pitchFamily="18" charset="0"/>
                <a:cs typeface="Adobe Devanagari" panose="02040503050201020203" pitchFamily="18" charset="0"/>
              </a:rPr>
              <a:t>Murund</a:t>
            </a:r>
            <a:r>
              <a:rPr lang="en-GB" sz="1100" dirty="0">
                <a:latin typeface="Adobe Devanagari" panose="02040503050201020203" pitchFamily="18" charset="0"/>
                <a:cs typeface="Adobe Devanagari" panose="02040503050201020203" pitchFamily="18" charset="0"/>
              </a:rPr>
              <a:t> - </a:t>
            </a:r>
            <a:r>
              <a:rPr lang="en-GB" sz="1100" dirty="0" err="1">
                <a:latin typeface="Adobe Devanagari" panose="02040503050201020203" pitchFamily="18" charset="0"/>
                <a:cs typeface="Adobe Devanagari" panose="02040503050201020203" pitchFamily="18" charset="0"/>
              </a:rPr>
              <a:t>Maukhari</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B) Kushan - </a:t>
            </a:r>
            <a:r>
              <a:rPr lang="en-GB" sz="1100" dirty="0" err="1">
                <a:latin typeface="Adobe Devanagari" panose="02040503050201020203" pitchFamily="18" charset="0"/>
                <a:cs typeface="Adobe Devanagari" panose="02040503050201020203" pitchFamily="18" charset="0"/>
              </a:rPr>
              <a:t>Maukhari</a:t>
            </a:r>
            <a:r>
              <a:rPr lang="en-GB" sz="1100" dirty="0">
                <a:latin typeface="Adobe Devanagari" panose="02040503050201020203" pitchFamily="18" charset="0"/>
                <a:cs typeface="Adobe Devanagari" panose="02040503050201020203" pitchFamily="18" charset="0"/>
              </a:rPr>
              <a:t> - Gupta - </a:t>
            </a:r>
            <a:r>
              <a:rPr lang="en-GB" sz="1100" dirty="0" err="1">
                <a:latin typeface="Adobe Devanagari" panose="02040503050201020203" pitchFamily="18" charset="0"/>
                <a:cs typeface="Adobe Devanagari" panose="02040503050201020203" pitchFamily="18" charset="0"/>
              </a:rPr>
              <a:t>Murund</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C) Kushan - </a:t>
            </a:r>
            <a:r>
              <a:rPr lang="en-GB" sz="1100" dirty="0" err="1">
                <a:latin typeface="Adobe Devanagari" panose="02040503050201020203" pitchFamily="18" charset="0"/>
                <a:cs typeface="Adobe Devanagari" panose="02040503050201020203" pitchFamily="18" charset="0"/>
              </a:rPr>
              <a:t>Murund</a:t>
            </a:r>
            <a:r>
              <a:rPr lang="en-GB" sz="1100" dirty="0">
                <a:latin typeface="Adobe Devanagari" panose="02040503050201020203" pitchFamily="18" charset="0"/>
                <a:cs typeface="Adobe Devanagari" panose="02040503050201020203" pitchFamily="18" charset="0"/>
              </a:rPr>
              <a:t> - Gupta - </a:t>
            </a:r>
            <a:r>
              <a:rPr lang="en-GB" sz="1100" dirty="0" err="1">
                <a:latin typeface="Adobe Devanagari" panose="02040503050201020203" pitchFamily="18" charset="0"/>
                <a:cs typeface="Adobe Devanagari" panose="02040503050201020203" pitchFamily="18" charset="0"/>
              </a:rPr>
              <a:t>Maukhari</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D) </a:t>
            </a:r>
            <a:r>
              <a:rPr lang="en-GB" sz="1100" dirty="0" err="1">
                <a:latin typeface="Adobe Devanagari" panose="02040503050201020203" pitchFamily="18" charset="0"/>
                <a:cs typeface="Adobe Devanagari" panose="02040503050201020203" pitchFamily="18" charset="0"/>
              </a:rPr>
              <a:t>Murund</a:t>
            </a:r>
            <a:r>
              <a:rPr lang="en-GB" sz="1100" dirty="0">
                <a:latin typeface="Adobe Devanagari" panose="02040503050201020203" pitchFamily="18" charset="0"/>
                <a:cs typeface="Adobe Devanagari" panose="02040503050201020203" pitchFamily="18" charset="0"/>
              </a:rPr>
              <a:t> - </a:t>
            </a:r>
            <a:r>
              <a:rPr lang="en-GB" sz="1100" dirty="0" err="1">
                <a:latin typeface="Adobe Devanagari" panose="02040503050201020203" pitchFamily="18" charset="0"/>
                <a:cs typeface="Adobe Devanagari" panose="02040503050201020203" pitchFamily="18" charset="0"/>
              </a:rPr>
              <a:t>Maukhari</a:t>
            </a:r>
            <a:r>
              <a:rPr lang="en-GB" sz="1100" dirty="0">
                <a:latin typeface="Adobe Devanagari" panose="02040503050201020203" pitchFamily="18" charset="0"/>
                <a:cs typeface="Adobe Devanagari" panose="02040503050201020203" pitchFamily="18" charset="0"/>
              </a:rPr>
              <a:t> - Gupta - Kushan</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112. Which of the following Chinese </a:t>
            </a:r>
            <a:r>
              <a:rPr lang="en-GB" sz="1100" b="1" dirty="0" err="1">
                <a:latin typeface="Adobe Devanagari" panose="02040503050201020203" pitchFamily="18" charset="0"/>
                <a:cs typeface="Adobe Devanagari" panose="02040503050201020203" pitchFamily="18" charset="0"/>
              </a:rPr>
              <a:t>travelers</a:t>
            </a:r>
            <a:r>
              <a:rPr lang="en-GB" sz="1100" b="1" dirty="0">
                <a:latin typeface="Adobe Devanagari" panose="02040503050201020203" pitchFamily="18" charset="0"/>
                <a:cs typeface="Adobe Devanagari" panose="02040503050201020203" pitchFamily="18" charset="0"/>
              </a:rPr>
              <a:t> visited the Buddhist learning </a:t>
            </a:r>
            <a:r>
              <a:rPr lang="en-GB" sz="1100" b="1" dirty="0" err="1">
                <a:latin typeface="Adobe Devanagari" panose="02040503050201020203" pitchFamily="18" charset="0"/>
                <a:cs typeface="Adobe Devanagari" panose="02040503050201020203" pitchFamily="18" charset="0"/>
              </a:rPr>
              <a:t>center</a:t>
            </a:r>
            <a:r>
              <a:rPr lang="en-GB" sz="1100" b="1" dirty="0">
                <a:latin typeface="Adobe Devanagari" panose="02040503050201020203" pitchFamily="18" charset="0"/>
                <a:cs typeface="Adobe Devanagari" panose="02040503050201020203" pitchFamily="18" charset="0"/>
              </a:rPr>
              <a:t> Nalanda?</a:t>
            </a:r>
          </a:p>
          <a:p>
            <a:r>
              <a:rPr lang="en-GB" sz="1100" dirty="0">
                <a:latin typeface="Adobe Devanagari" panose="02040503050201020203" pitchFamily="18" charset="0"/>
                <a:cs typeface="Adobe Devanagari" panose="02040503050201020203" pitchFamily="18" charset="0"/>
              </a:rPr>
              <a:t>A) Xuanzang</a:t>
            </a:r>
          </a:p>
          <a:p>
            <a:r>
              <a:rPr lang="en-GB" sz="1100" dirty="0">
                <a:latin typeface="Adobe Devanagari" panose="02040503050201020203" pitchFamily="18" charset="0"/>
                <a:cs typeface="Adobe Devanagari" panose="02040503050201020203" pitchFamily="18" charset="0"/>
              </a:rPr>
              <a:t>B) I-Tsing</a:t>
            </a:r>
          </a:p>
          <a:p>
            <a:r>
              <a:rPr lang="en-GB" sz="1100" dirty="0">
                <a:latin typeface="Adobe Devanagari" panose="02040503050201020203" pitchFamily="18" charset="0"/>
                <a:cs typeface="Adobe Devanagari" panose="02040503050201020203" pitchFamily="18" charset="0"/>
              </a:rPr>
              <a:t>C) Fa-Hien</a:t>
            </a:r>
          </a:p>
          <a:p>
            <a:r>
              <a:rPr lang="en-GB" sz="1100" dirty="0">
                <a:latin typeface="Adobe Devanagari" panose="02040503050201020203" pitchFamily="18" charset="0"/>
                <a:cs typeface="Adobe Devanagari" panose="02040503050201020203" pitchFamily="18" charset="0"/>
              </a:rPr>
              <a:t>D) Both (a) and (b)</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113. Who is the author of the "</a:t>
            </a:r>
            <a:r>
              <a:rPr lang="en-GB" sz="1100" b="1" dirty="0" err="1">
                <a:latin typeface="Adobe Devanagari" panose="02040503050201020203" pitchFamily="18" charset="0"/>
                <a:cs typeface="Adobe Devanagari" panose="02040503050201020203" pitchFamily="18" charset="0"/>
              </a:rPr>
              <a:t>Badshahnama</a:t>
            </a:r>
            <a:r>
              <a:rPr lang="en-GB" sz="1100" b="1" dirty="0">
                <a:latin typeface="Adobe Devanagari" panose="02040503050201020203" pitchFamily="18" charset="0"/>
                <a:cs typeface="Adobe Devanagari" panose="02040503050201020203" pitchFamily="18" charset="0"/>
              </a:rPr>
              <a:t>"?</a:t>
            </a:r>
          </a:p>
          <a:p>
            <a:r>
              <a:rPr lang="en-GB" sz="1100" dirty="0">
                <a:latin typeface="Adobe Devanagari" panose="02040503050201020203" pitchFamily="18" charset="0"/>
                <a:cs typeface="Adobe Devanagari" panose="02040503050201020203" pitchFamily="18" charset="0"/>
              </a:rPr>
              <a:t>A) Abdul Hamid Lahori</a:t>
            </a:r>
          </a:p>
          <a:p>
            <a:r>
              <a:rPr lang="en-GB" sz="1100" dirty="0">
                <a:latin typeface="Adobe Devanagari" panose="02040503050201020203" pitchFamily="18" charset="0"/>
                <a:cs typeface="Adobe Devanagari" panose="02040503050201020203" pitchFamily="18" charset="0"/>
              </a:rPr>
              <a:t>B) Abul Fazl</a:t>
            </a:r>
          </a:p>
          <a:p>
            <a:r>
              <a:rPr lang="en-GB" sz="1100" dirty="0">
                <a:latin typeface="Adobe Devanagari" panose="02040503050201020203" pitchFamily="18" charset="0"/>
                <a:cs typeface="Adobe Devanagari" panose="02040503050201020203" pitchFamily="18" charset="0"/>
              </a:rPr>
              <a:t>C) Shah Jahan</a:t>
            </a:r>
          </a:p>
          <a:p>
            <a:r>
              <a:rPr lang="en-GB" sz="1100" dirty="0">
                <a:latin typeface="Adobe Devanagari" panose="02040503050201020203" pitchFamily="18" charset="0"/>
                <a:cs typeface="Adobe Devanagari" panose="02040503050201020203" pitchFamily="18" charset="0"/>
              </a:rPr>
              <a:t>D) Sadullah Khan</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114. Which empire was supported by the Tungabhadra river?</a:t>
            </a:r>
          </a:p>
          <a:p>
            <a:r>
              <a:rPr lang="en-GB" sz="1100" dirty="0">
                <a:latin typeface="Adobe Devanagari" panose="02040503050201020203" pitchFamily="18" charset="0"/>
                <a:cs typeface="Adobe Devanagari" panose="02040503050201020203" pitchFamily="18" charset="0"/>
              </a:rPr>
              <a:t>A) Chola                B) Vijayanagar</a:t>
            </a:r>
          </a:p>
          <a:p>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Vakataka</a:t>
            </a:r>
            <a:r>
              <a:rPr lang="en-GB" sz="1100" dirty="0">
                <a:latin typeface="Adobe Devanagari" panose="02040503050201020203" pitchFamily="18" charset="0"/>
                <a:cs typeface="Adobe Devanagari" panose="02040503050201020203" pitchFamily="18" charset="0"/>
              </a:rPr>
              <a:t>          D) Pandya</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115. Which Sultan of Delhi introduced the policy of collecting Jizya as a separate tax?</a:t>
            </a:r>
          </a:p>
          <a:p>
            <a:r>
              <a:rPr lang="en-GB" sz="1100" dirty="0">
                <a:latin typeface="Adobe Devanagari" panose="02040503050201020203" pitchFamily="18" charset="0"/>
                <a:cs typeface="Adobe Devanagari" panose="02040503050201020203" pitchFamily="18" charset="0"/>
              </a:rPr>
              <a:t>A) Alauddin Khilji</a:t>
            </a:r>
          </a:p>
          <a:p>
            <a:r>
              <a:rPr lang="en-GB" sz="1100" dirty="0">
                <a:latin typeface="Adobe Devanagari" panose="02040503050201020203" pitchFamily="18" charset="0"/>
                <a:cs typeface="Adobe Devanagari" panose="02040503050201020203" pitchFamily="18" charset="0"/>
              </a:rPr>
              <a:t>B) Balban</a:t>
            </a:r>
          </a:p>
          <a:p>
            <a:r>
              <a:rPr lang="en-GB" sz="1100" dirty="0">
                <a:latin typeface="Adobe Devanagari" panose="02040503050201020203" pitchFamily="18" charset="0"/>
                <a:cs typeface="Adobe Devanagari" panose="02040503050201020203" pitchFamily="18" charset="0"/>
              </a:rPr>
              <a:t>C) Firoz Shah Tughlaq</a:t>
            </a:r>
          </a:p>
          <a:p>
            <a:r>
              <a:rPr lang="en-GB" sz="1100" dirty="0">
                <a:latin typeface="Adobe Devanagari" panose="02040503050201020203" pitchFamily="18" charset="0"/>
                <a:cs typeface="Adobe Devanagari" panose="02040503050201020203" pitchFamily="18" charset="0"/>
              </a:rPr>
              <a:t>D) Muhammad-bin-Tughlaq</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116. The '</a:t>
            </a:r>
            <a:r>
              <a:rPr lang="en-GB" sz="1100" b="1" dirty="0" err="1">
                <a:latin typeface="Adobe Devanagari" panose="02040503050201020203" pitchFamily="18" charset="0"/>
                <a:cs typeface="Adobe Devanagari" panose="02040503050201020203" pitchFamily="18" charset="0"/>
              </a:rPr>
              <a:t>Uluk</a:t>
            </a:r>
            <a:r>
              <a:rPr lang="en-GB" sz="1100" b="1" dirty="0">
                <a:latin typeface="Adobe Devanagari" panose="02040503050201020203" pitchFamily="18" charset="0"/>
                <a:cs typeface="Adobe Devanagari" panose="02040503050201020203" pitchFamily="18" charset="0"/>
              </a:rPr>
              <a:t>' and 'Dawa' systems in the Tughlaq period were related to which of the following?</a:t>
            </a:r>
          </a:p>
          <a:p>
            <a:r>
              <a:rPr lang="en-GB" sz="1100" dirty="0">
                <a:latin typeface="Adobe Devanagari" panose="02040503050201020203" pitchFamily="18" charset="0"/>
                <a:cs typeface="Adobe Devanagari" panose="02040503050201020203" pitchFamily="18" charset="0"/>
              </a:rPr>
              <a:t>A) Craftsmanship</a:t>
            </a:r>
          </a:p>
          <a:p>
            <a:r>
              <a:rPr lang="en-GB" sz="1100" dirty="0">
                <a:latin typeface="Adobe Devanagari" panose="02040503050201020203" pitchFamily="18" charset="0"/>
                <a:cs typeface="Adobe Devanagari" panose="02040503050201020203" pitchFamily="18" charset="0"/>
              </a:rPr>
              <a:t>B) Postal system</a:t>
            </a:r>
          </a:p>
          <a:p>
            <a:r>
              <a:rPr lang="en-GB" sz="1100" dirty="0">
                <a:latin typeface="Adobe Devanagari" panose="02040503050201020203" pitchFamily="18" charset="0"/>
                <a:cs typeface="Adobe Devanagari" panose="02040503050201020203" pitchFamily="18" charset="0"/>
              </a:rPr>
              <a:t>C) Long-distance trade</a:t>
            </a:r>
          </a:p>
          <a:p>
            <a:r>
              <a:rPr lang="en-GB" sz="1100" dirty="0">
                <a:latin typeface="Adobe Devanagari" panose="02040503050201020203" pitchFamily="18" charset="0"/>
                <a:cs typeface="Adobe Devanagari" panose="02040503050201020203" pitchFamily="18" charset="0"/>
              </a:rPr>
              <a:t>D) Rules necessary for maintaining morality in society</a:t>
            </a:r>
          </a:p>
        </p:txBody>
      </p:sp>
    </p:spTree>
    <p:extLst>
      <p:ext uri="{BB962C8B-B14F-4D97-AF65-F5344CB8AC3E}">
        <p14:creationId xmlns:p14="http://schemas.microsoft.com/office/powerpoint/2010/main" val="1192796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DC0B7-56D9-CCFB-B516-A280A5913E2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99D2E15-9BF1-3471-D018-E7A43EDF95DA}"/>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517B2220-507D-29D1-87B1-564AAD98FC56}"/>
              </a:ext>
            </a:extLst>
          </p:cNvPr>
          <p:cNvSpPr txBox="1"/>
          <p:nvPr/>
        </p:nvSpPr>
        <p:spPr>
          <a:xfrm>
            <a:off x="375499"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हुमायूँ द्वारा लड़े गए चार प्रमुख युद्धों को उनकी तिथियों के अनुसार क्रमबद्ध करें। युद्ध स्थलों के नाम इस प्रकार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चौसा, देवरा, कन्नौज, सरहिन्द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देवरा, कन्नौज, चौसा, सरहिन्द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सरहिन्द, देवरा, चौसा, कन्नौज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देवरा, चौसा, कन्नौज, सरहिन्द</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मुग़ल शासक ने राजा मान सिंह को बिहार का प्रांतपति नियुक्त किया?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बाबर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अकबर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शाहजहाँ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औरंगजेब</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मुग़ल सम्राट का राज्याभिषेक पटना, बिहार में हुआ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बहादुरशाह प्रथम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अहमद शाह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फ़र्रुखसियर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शाहआलम द्वितीय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1928 ई. में बिहार में रविदास सभा का गठन किसने किया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 रविदास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महात्मा गांधी</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जगजीवन राम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कर्पूरी ठाकुर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1934 में बनी बिहार सोशलिस्ट पार्टी के सचिव कौन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आचार्य नरेन्द्र देव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जयप्रकाश नारायण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रामवृक्ष बेनीपुरी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कर्पूरी ठाकुर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बाबाजी ठाकुर दास ने पटना में 1906 में किस संगठन की स्थापना की और "मदरलैंड" नामक पत्रिका का संपादन आरंभ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रामकृष्ण सोसाइटी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ब्रह्म समाज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होमरुल लीग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फॉरवर्ड ब्लॉक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छोड़ो आंदोलन के दौरान 'पुलिस हमारा भाई है' का नारा शांति देवी के नेतृत्व में कहाँ लगाया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छपरा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1857 की क्रांति में निम्नलिखित में से किसे एक मित्र द्वारा धोखा मिला, ब्रिटिशों द्वारा पकड़ा गया और मार दिया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कुँवर सिंह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नाना साहिब</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खान बहादुर खान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तात्या टोपे</a:t>
            </a:r>
          </a:p>
        </p:txBody>
      </p:sp>
      <p:sp>
        <p:nvSpPr>
          <p:cNvPr id="3" name="Rectangle 2">
            <a:extLst>
              <a:ext uri="{FF2B5EF4-FFF2-40B4-BE49-F238E27FC236}">
                <a16:creationId xmlns:a16="http://schemas.microsoft.com/office/drawing/2014/main" id="{415ABD4E-17F9-49C7-BA32-E48654D39680}"/>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DA15A56D-9376-9F88-F202-D7F057FDD31D}"/>
              </a:ext>
            </a:extLst>
          </p:cNvPr>
          <p:cNvSpPr txBox="1"/>
          <p:nvPr/>
        </p:nvSpPr>
        <p:spPr>
          <a:xfrm>
            <a:off x="3471640" y="520756"/>
            <a:ext cx="3010858" cy="9233297"/>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117. Arrange the four major battles fought by Humayun in chronological order based on their dates. The battle locations are:</a:t>
            </a:r>
          </a:p>
          <a:p>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Chausa</a:t>
            </a:r>
            <a:r>
              <a:rPr lang="en-GB" sz="1100" dirty="0">
                <a:latin typeface="Adobe Devanagari" panose="02040503050201020203" pitchFamily="18" charset="0"/>
                <a:cs typeface="Adobe Devanagari" panose="02040503050201020203" pitchFamily="18" charset="0"/>
              </a:rPr>
              <a:t>, Deora, Kannauj, </a:t>
            </a:r>
            <a:r>
              <a:rPr lang="en-GB" sz="1100" dirty="0" err="1">
                <a:latin typeface="Adobe Devanagari" panose="02040503050201020203" pitchFamily="18" charset="0"/>
                <a:cs typeface="Adobe Devanagari" panose="02040503050201020203" pitchFamily="18" charset="0"/>
              </a:rPr>
              <a:t>Sirhind</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(b) Deora, Kannauj, </a:t>
            </a:r>
            <a:r>
              <a:rPr lang="en-GB" sz="1100" dirty="0" err="1">
                <a:latin typeface="Adobe Devanagari" panose="02040503050201020203" pitchFamily="18" charset="0"/>
                <a:cs typeface="Adobe Devanagari" panose="02040503050201020203" pitchFamily="18" charset="0"/>
              </a:rPr>
              <a:t>Chausa</a:t>
            </a:r>
            <a:r>
              <a:rPr lang="en-GB" sz="1100" dirty="0">
                <a:latin typeface="Adobe Devanagari" panose="02040503050201020203" pitchFamily="18" charset="0"/>
                <a:cs typeface="Adobe Devanagari" panose="02040503050201020203" pitchFamily="18" charset="0"/>
              </a:rPr>
              <a:t>, </a:t>
            </a:r>
            <a:r>
              <a:rPr lang="en-GB" sz="1100" dirty="0" err="1">
                <a:latin typeface="Adobe Devanagari" panose="02040503050201020203" pitchFamily="18" charset="0"/>
                <a:cs typeface="Adobe Devanagari" panose="02040503050201020203" pitchFamily="18" charset="0"/>
              </a:rPr>
              <a:t>Sirhind</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Sirhind</a:t>
            </a:r>
            <a:r>
              <a:rPr lang="en-GB" sz="1100" dirty="0">
                <a:latin typeface="Adobe Devanagari" panose="02040503050201020203" pitchFamily="18" charset="0"/>
                <a:cs typeface="Adobe Devanagari" panose="02040503050201020203" pitchFamily="18" charset="0"/>
              </a:rPr>
              <a:t>, Deora, </a:t>
            </a:r>
            <a:r>
              <a:rPr lang="en-GB" sz="1100" dirty="0" err="1">
                <a:latin typeface="Adobe Devanagari" panose="02040503050201020203" pitchFamily="18" charset="0"/>
                <a:cs typeface="Adobe Devanagari" panose="02040503050201020203" pitchFamily="18" charset="0"/>
              </a:rPr>
              <a:t>Chausa</a:t>
            </a:r>
            <a:r>
              <a:rPr lang="en-GB" sz="1100" dirty="0">
                <a:latin typeface="Adobe Devanagari" panose="02040503050201020203" pitchFamily="18" charset="0"/>
                <a:cs typeface="Adobe Devanagari" panose="02040503050201020203" pitchFamily="18" charset="0"/>
              </a:rPr>
              <a:t>, Kannauj</a:t>
            </a:r>
          </a:p>
          <a:p>
            <a:r>
              <a:rPr lang="en-GB" sz="1100" dirty="0">
                <a:latin typeface="Adobe Devanagari" panose="02040503050201020203" pitchFamily="18" charset="0"/>
                <a:cs typeface="Adobe Devanagari" panose="02040503050201020203" pitchFamily="18" charset="0"/>
              </a:rPr>
              <a:t>(d) Deora, </a:t>
            </a:r>
            <a:r>
              <a:rPr lang="en-GB" sz="1100" dirty="0" err="1">
                <a:latin typeface="Adobe Devanagari" panose="02040503050201020203" pitchFamily="18" charset="0"/>
                <a:cs typeface="Adobe Devanagari" panose="02040503050201020203" pitchFamily="18" charset="0"/>
              </a:rPr>
              <a:t>Chausa</a:t>
            </a:r>
            <a:r>
              <a:rPr lang="en-GB" sz="1100" dirty="0">
                <a:latin typeface="Adobe Devanagari" panose="02040503050201020203" pitchFamily="18" charset="0"/>
                <a:cs typeface="Adobe Devanagari" panose="02040503050201020203" pitchFamily="18" charset="0"/>
              </a:rPr>
              <a:t>, Kannauj, </a:t>
            </a:r>
            <a:r>
              <a:rPr lang="en-GB" sz="1100" dirty="0" err="1">
                <a:latin typeface="Adobe Devanagari" panose="02040503050201020203" pitchFamily="18" charset="0"/>
                <a:cs typeface="Adobe Devanagari" panose="02040503050201020203" pitchFamily="18" charset="0"/>
              </a:rPr>
              <a:t>Sirhind</a:t>
            </a:r>
            <a:endParaRPr lang="en-GB" sz="1100" dirty="0">
              <a:latin typeface="Adobe Devanagari" panose="02040503050201020203" pitchFamily="18" charset="0"/>
              <a:cs typeface="Adobe Devanagari" panose="02040503050201020203" pitchFamily="18" charset="0"/>
            </a:endParaRP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118. Which Mughal ruler appointed Raja Man Singh as the governor of Bihar?</a:t>
            </a:r>
          </a:p>
          <a:p>
            <a:r>
              <a:rPr lang="en-GB" sz="1100" dirty="0">
                <a:latin typeface="Adobe Devanagari" panose="02040503050201020203" pitchFamily="18" charset="0"/>
                <a:cs typeface="Adobe Devanagari" panose="02040503050201020203" pitchFamily="18" charset="0"/>
              </a:rPr>
              <a:t>A) Babur</a:t>
            </a:r>
          </a:p>
          <a:p>
            <a:r>
              <a:rPr lang="en-GB" sz="1100" dirty="0">
                <a:latin typeface="Adobe Devanagari" panose="02040503050201020203" pitchFamily="18" charset="0"/>
                <a:cs typeface="Adobe Devanagari" panose="02040503050201020203" pitchFamily="18" charset="0"/>
              </a:rPr>
              <a:t>B) Akbar</a:t>
            </a:r>
          </a:p>
          <a:p>
            <a:r>
              <a:rPr lang="en-GB" sz="1100" dirty="0">
                <a:latin typeface="Adobe Devanagari" panose="02040503050201020203" pitchFamily="18" charset="0"/>
                <a:cs typeface="Adobe Devanagari" panose="02040503050201020203" pitchFamily="18" charset="0"/>
              </a:rPr>
              <a:t>C) Shah Jahan</a:t>
            </a:r>
          </a:p>
          <a:p>
            <a:r>
              <a:rPr lang="en-GB" sz="1100" dirty="0">
                <a:latin typeface="Adobe Devanagari" panose="02040503050201020203" pitchFamily="18" charset="0"/>
                <a:cs typeface="Adobe Devanagari" panose="02040503050201020203" pitchFamily="18" charset="0"/>
              </a:rPr>
              <a:t>D) Aurangzeb</a:t>
            </a:r>
          </a:p>
          <a:p>
            <a:endParaRPr lang="en-GB" sz="1100" dirty="0">
              <a:latin typeface="Adobe Devanagari" panose="02040503050201020203" pitchFamily="18" charset="0"/>
              <a:cs typeface="Adobe Devanagari" panose="02040503050201020203" pitchFamily="18" charset="0"/>
            </a:endParaRPr>
          </a:p>
          <a:p>
            <a:r>
              <a:rPr lang="en-IN" sz="1100" b="1" dirty="0">
                <a:latin typeface="Adobe Devanagari" panose="02040503050201020203" pitchFamily="18" charset="0"/>
                <a:cs typeface="Adobe Devanagari" panose="02040503050201020203" pitchFamily="18" charset="0"/>
              </a:rPr>
              <a:t>119. Which Mughal emperor's coronation took place in Patna, Bihar?</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A) Bahadur Shah I           B) Ahmed Shah</a:t>
            </a:r>
            <a:br>
              <a:rPr lang="en-IN" sz="1100" dirty="0">
                <a:latin typeface="Adobe Devanagari" panose="02040503050201020203" pitchFamily="18" charset="0"/>
                <a:cs typeface="Adobe Devanagari" panose="02040503050201020203" pitchFamily="18" charset="0"/>
              </a:rPr>
            </a:br>
            <a:r>
              <a:rPr lang="en-IN" sz="1100" dirty="0">
                <a:latin typeface="Adobe Devanagari" panose="02040503050201020203" pitchFamily="18" charset="0"/>
                <a:cs typeface="Adobe Devanagari" panose="02040503050201020203" pitchFamily="18" charset="0"/>
              </a:rPr>
              <a:t>C) </a:t>
            </a:r>
            <a:r>
              <a:rPr lang="en-IN" sz="1100" dirty="0" err="1">
                <a:latin typeface="Adobe Devanagari" panose="02040503050201020203" pitchFamily="18" charset="0"/>
                <a:cs typeface="Adobe Devanagari" panose="02040503050201020203" pitchFamily="18" charset="0"/>
              </a:rPr>
              <a:t>Farrukhsiyar</a:t>
            </a:r>
            <a:r>
              <a:rPr lang="en-IN" sz="1100" dirty="0">
                <a:latin typeface="Adobe Devanagari" panose="02040503050201020203" pitchFamily="18" charset="0"/>
                <a:cs typeface="Adobe Devanagari" panose="02040503050201020203" pitchFamily="18" charset="0"/>
              </a:rPr>
              <a:t>                D) Shah Alam II</a:t>
            </a:r>
          </a:p>
          <a:p>
            <a:endParaRPr lang="en-IN"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120. Who founded the Ravidas Sabha in Bihar in 1928?</a:t>
            </a:r>
          </a:p>
          <a:p>
            <a:r>
              <a:rPr lang="en-GB" sz="1100" dirty="0">
                <a:latin typeface="Adobe Devanagari" panose="02040503050201020203" pitchFamily="18" charset="0"/>
                <a:cs typeface="Adobe Devanagari" panose="02040503050201020203" pitchFamily="18" charset="0"/>
              </a:rPr>
              <a:t>(a) Sant Ravidas           (b) Mahatma Gandhi</a:t>
            </a:r>
          </a:p>
          <a:p>
            <a:r>
              <a:rPr lang="en-GB" sz="1100" dirty="0">
                <a:latin typeface="Adobe Devanagari" panose="02040503050201020203" pitchFamily="18" charset="0"/>
                <a:cs typeface="Adobe Devanagari" panose="02040503050201020203" pitchFamily="18" charset="0"/>
              </a:rPr>
              <a:t>(c) Jagjivan Ram          (d) </a:t>
            </a:r>
            <a:r>
              <a:rPr lang="en-GB" sz="1100" dirty="0" err="1">
                <a:latin typeface="Adobe Devanagari" panose="02040503050201020203" pitchFamily="18" charset="0"/>
                <a:cs typeface="Adobe Devanagari" panose="02040503050201020203" pitchFamily="18" charset="0"/>
              </a:rPr>
              <a:t>Karpoori</a:t>
            </a:r>
            <a:r>
              <a:rPr lang="en-GB" sz="1100" dirty="0">
                <a:latin typeface="Adobe Devanagari" panose="02040503050201020203" pitchFamily="18" charset="0"/>
                <a:cs typeface="Adobe Devanagari" panose="02040503050201020203" pitchFamily="18" charset="0"/>
              </a:rPr>
              <a:t> Thakur</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121. Who was the secretary of the Bihar Socialist Party, which was formed in 1934?</a:t>
            </a:r>
          </a:p>
          <a:p>
            <a:r>
              <a:rPr lang="en-GB" sz="1100" dirty="0">
                <a:latin typeface="Adobe Devanagari" panose="02040503050201020203" pitchFamily="18" charset="0"/>
                <a:cs typeface="Adobe Devanagari" panose="02040503050201020203" pitchFamily="18" charset="0"/>
              </a:rPr>
              <a:t>(a) Acharya Narendra Dev</a:t>
            </a:r>
          </a:p>
          <a:p>
            <a:r>
              <a:rPr lang="en-GB" sz="1100" dirty="0">
                <a:latin typeface="Adobe Devanagari" panose="02040503050201020203" pitchFamily="18" charset="0"/>
                <a:cs typeface="Adobe Devanagari" panose="02040503050201020203" pitchFamily="18" charset="0"/>
              </a:rPr>
              <a:t>(b) Jayaprakash Narayan</a:t>
            </a:r>
          </a:p>
          <a:p>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Ramvriksh</a:t>
            </a:r>
            <a:r>
              <a:rPr lang="en-GB" sz="1100" dirty="0">
                <a:latin typeface="Adobe Devanagari" panose="02040503050201020203" pitchFamily="18" charset="0"/>
                <a:cs typeface="Adobe Devanagari" panose="02040503050201020203" pitchFamily="18" charset="0"/>
              </a:rPr>
              <a:t> </a:t>
            </a:r>
            <a:r>
              <a:rPr lang="en-GB" sz="1100" dirty="0" err="1">
                <a:latin typeface="Adobe Devanagari" panose="02040503050201020203" pitchFamily="18" charset="0"/>
                <a:cs typeface="Adobe Devanagari" panose="02040503050201020203" pitchFamily="18" charset="0"/>
              </a:rPr>
              <a:t>Benipuri</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(d) </a:t>
            </a:r>
            <a:r>
              <a:rPr lang="en-GB" sz="1100" dirty="0" err="1">
                <a:latin typeface="Adobe Devanagari" panose="02040503050201020203" pitchFamily="18" charset="0"/>
                <a:cs typeface="Adobe Devanagari" panose="02040503050201020203" pitchFamily="18" charset="0"/>
              </a:rPr>
              <a:t>Karpoori</a:t>
            </a:r>
            <a:r>
              <a:rPr lang="en-GB" sz="1100" dirty="0">
                <a:latin typeface="Adobe Devanagari" panose="02040503050201020203" pitchFamily="18" charset="0"/>
                <a:cs typeface="Adobe Devanagari" panose="02040503050201020203" pitchFamily="18" charset="0"/>
              </a:rPr>
              <a:t> Thakur</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122. Which organization did Babaji Thakur Das establish in 1906 in Patna and started editing the magazine "Motherland"?</a:t>
            </a:r>
          </a:p>
          <a:p>
            <a:r>
              <a:rPr lang="en-GB" sz="1100" dirty="0">
                <a:latin typeface="Adobe Devanagari" panose="02040503050201020203" pitchFamily="18" charset="0"/>
                <a:cs typeface="Adobe Devanagari" panose="02040503050201020203" pitchFamily="18" charset="0"/>
              </a:rPr>
              <a:t>(a) Ramkrishna Society</a:t>
            </a:r>
          </a:p>
          <a:p>
            <a:r>
              <a:rPr lang="en-GB" sz="1100" dirty="0">
                <a:latin typeface="Adobe Devanagari" panose="02040503050201020203" pitchFamily="18" charset="0"/>
                <a:cs typeface="Adobe Devanagari" panose="02040503050201020203" pitchFamily="18" charset="0"/>
              </a:rPr>
              <a:t>(b) Brahmo Samaj</a:t>
            </a:r>
          </a:p>
          <a:p>
            <a:r>
              <a:rPr lang="en-GB" sz="1100" dirty="0">
                <a:latin typeface="Adobe Devanagari" panose="02040503050201020203" pitchFamily="18" charset="0"/>
                <a:cs typeface="Adobe Devanagari" panose="02040503050201020203" pitchFamily="18" charset="0"/>
              </a:rPr>
              <a:t>(c) Bihar Home Rule League</a:t>
            </a:r>
          </a:p>
          <a:p>
            <a:r>
              <a:rPr lang="en-GB" sz="1100" dirty="0">
                <a:latin typeface="Adobe Devanagari" panose="02040503050201020203" pitchFamily="18" charset="0"/>
                <a:cs typeface="Adobe Devanagari" panose="02040503050201020203" pitchFamily="18" charset="0"/>
              </a:rPr>
              <a:t>(d) Bihar Forward Bloc</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123. During the Quit India Movement, where was the slogan "Police is our brother" raised under the leadership of Shanti Devi?</a:t>
            </a:r>
          </a:p>
          <a:p>
            <a:r>
              <a:rPr lang="en-GB" sz="1100" dirty="0">
                <a:latin typeface="Adobe Devanagari" panose="02040503050201020203" pitchFamily="18" charset="0"/>
                <a:cs typeface="Adobe Devanagari" panose="02040503050201020203" pitchFamily="18" charset="0"/>
              </a:rPr>
              <a:t>(a) Patna              (b) </a:t>
            </a:r>
            <a:r>
              <a:rPr lang="en-GB" sz="1100" dirty="0" err="1">
                <a:latin typeface="Adobe Devanagari" panose="02040503050201020203" pitchFamily="18" charset="0"/>
                <a:cs typeface="Adobe Devanagari" panose="02040503050201020203" pitchFamily="18" charset="0"/>
              </a:rPr>
              <a:t>Chhapra</a:t>
            </a:r>
            <a:endParaRPr lang="en-GB" sz="1100" dirty="0">
              <a:latin typeface="Adobe Devanagari" panose="02040503050201020203" pitchFamily="18" charset="0"/>
              <a:cs typeface="Adobe Devanagari" panose="02040503050201020203" pitchFamily="18" charset="0"/>
            </a:endParaRPr>
          </a:p>
          <a:p>
            <a:r>
              <a:rPr lang="en-GB" sz="1100" dirty="0">
                <a:latin typeface="Adobe Devanagari" panose="02040503050201020203" pitchFamily="18" charset="0"/>
                <a:cs typeface="Adobe Devanagari" panose="02040503050201020203" pitchFamily="18" charset="0"/>
              </a:rPr>
              <a:t>(c) Delhi               (d) Siwan</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124. In the 1857 Revolution, who was betrayed by a friend, captured by the British, and executed?</a:t>
            </a:r>
          </a:p>
          <a:p>
            <a:r>
              <a:rPr lang="en-GB" sz="1100" dirty="0">
                <a:latin typeface="Adobe Devanagari" panose="02040503050201020203" pitchFamily="18" charset="0"/>
                <a:cs typeface="Adobe Devanagari" panose="02040503050201020203" pitchFamily="18" charset="0"/>
              </a:rPr>
              <a:t>(a) Kunwar </a:t>
            </a:r>
            <a:r>
              <a:rPr lang="en-GB" sz="1100" dirty="0" err="1">
                <a:latin typeface="Adobe Devanagari" panose="02040503050201020203" pitchFamily="18" charset="0"/>
                <a:cs typeface="Adobe Devanagari" panose="02040503050201020203" pitchFamily="18" charset="0"/>
              </a:rPr>
              <a:t>singh</a:t>
            </a:r>
            <a:r>
              <a:rPr lang="en-GB" sz="1100" dirty="0">
                <a:latin typeface="Adobe Devanagari" panose="02040503050201020203" pitchFamily="18" charset="0"/>
                <a:cs typeface="Adobe Devanagari" panose="02040503050201020203" pitchFamily="18" charset="0"/>
              </a:rPr>
              <a:t> </a:t>
            </a:r>
          </a:p>
          <a:p>
            <a:r>
              <a:rPr lang="en-GB" sz="1100" dirty="0">
                <a:latin typeface="Adobe Devanagari" panose="02040503050201020203" pitchFamily="18" charset="0"/>
                <a:cs typeface="Adobe Devanagari" panose="02040503050201020203" pitchFamily="18" charset="0"/>
              </a:rPr>
              <a:t>(b) Nana Sahib</a:t>
            </a:r>
          </a:p>
          <a:p>
            <a:r>
              <a:rPr lang="en-GB" sz="1100" dirty="0">
                <a:latin typeface="Adobe Devanagari" panose="02040503050201020203" pitchFamily="18" charset="0"/>
                <a:cs typeface="Adobe Devanagari" panose="02040503050201020203" pitchFamily="18" charset="0"/>
              </a:rPr>
              <a:t>(c) Khan Bahadur Khan</a:t>
            </a:r>
          </a:p>
          <a:p>
            <a:r>
              <a:rPr lang="en-GB" sz="1100" dirty="0">
                <a:latin typeface="Adobe Devanagari" panose="02040503050201020203" pitchFamily="18" charset="0"/>
                <a:cs typeface="Adobe Devanagari" panose="02040503050201020203" pitchFamily="18" charset="0"/>
              </a:rPr>
              <a:t>(d) Tatya Tope</a:t>
            </a:r>
          </a:p>
          <a:p>
            <a:endParaRPr lang="en-GB" sz="1100"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4157360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568F6-00CF-C784-7048-FFC0D7CE7A8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4BF3E50-42A5-D5C9-DA5C-D8861B244B3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EB29EA06-1A33-85E3-5BD2-02678A836409}"/>
              </a:ext>
            </a:extLst>
          </p:cNvPr>
          <p:cNvSpPr txBox="1"/>
          <p:nvPr/>
        </p:nvSpPr>
        <p:spPr>
          <a:xfrm>
            <a:off x="375499" y="55922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राजा राममोहन राय की कौन सी पुस्तक है, जिसमें उन्होंने मूर्तिपूजा का विरोध और एकेश्वरवाद को सब धर्मों का मूल बताया?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तोहफात-उल-मुवाहिदीन (एकेश्वरवादियों का उपहार)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प्रीसेप्ट्स ऑफ जीसस, व गाइड टू पीस एंड हैप्पीनेस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संवाद कौमुदी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मिरातुल-अखबार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वायकोम सत्याग्रह किस कारण से केरल में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अंग्रेजी शासन के खिलाफ</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मंदिर प्रवेश के लिए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भाषाई समानता के लिए</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शैक्षिक सुधारों के लिए</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किसने ब्रिटिश सरकार और भारतीय राष्ट्रीय कांग्रेस के बीच मध्यस्थता करते हुए गांधी-इरविन समझौते को लाने में प्रमुख भूमिका निभाई?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तेज बहादुर सप्रू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मौलाना अबुल कलाम आजाद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मदनमोहन मालवीय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जवाहरलाल नेहरू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इनमें से कौन भारत छोड़ो आंदोलन के दौरान ग्वालिया टैंक पर राष्ट्रीय ध्वज फहराने वाली महिला थी और बाद में कम्युनिस्ट पार्टी में शामिल हुई?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सुचेता कृपलानी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अरुणा आसफ अली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सरोजिनी नायडू</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एनी बेसेंट</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'इंडियन लिबरल एसोसिएशन' की स्थापना सुरेन्द्रनाथ बनर्जी के नेतृत्व में की गई थी। इस संगठन की स्थापना किस घटनाक्रम से संबंधित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रॉलेट एक्ट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चंपारण सत्याग्रह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जलियाँवाला बाग हत्याकांड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मॉन्टेग्यू-चेम्सफोर्ड सुधार के प्रस्ताव से</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मुस्लिम लीग ने पृथक मुस्लिम राष्ट्र की मांग कब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1940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1939</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1942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1943</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1942 में 'प्रति सरकार' का आरंभ कहाँ हुआ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कर्नाटक के बेलगाम 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बंगाल के चित्तगांग (चटगांव) 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आंध्र प्रदेश के गुंटूर 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महाराष्ट्र के सतारा में</a:t>
            </a:r>
          </a:p>
        </p:txBody>
      </p:sp>
      <p:sp>
        <p:nvSpPr>
          <p:cNvPr id="3" name="Rectangle 2">
            <a:extLst>
              <a:ext uri="{FF2B5EF4-FFF2-40B4-BE49-F238E27FC236}">
                <a16:creationId xmlns:a16="http://schemas.microsoft.com/office/drawing/2014/main" id="{EE806E2E-4812-4717-F782-E40AC169DBC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039C0B9-33EB-2F60-DC92-CAA350E026A7}"/>
              </a:ext>
            </a:extLst>
          </p:cNvPr>
          <p:cNvSpPr txBox="1"/>
          <p:nvPr/>
        </p:nvSpPr>
        <p:spPr>
          <a:xfrm>
            <a:off x="3471640" y="520756"/>
            <a:ext cx="3010858" cy="9064020"/>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125. Which of the following books by Raja Ram Mohan Roy opposed idol worship and presented monotheism as the essence of all religions?</a:t>
            </a:r>
          </a:p>
          <a:p>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Tohfat</a:t>
            </a:r>
            <a:r>
              <a:rPr lang="en-GB" sz="1100" dirty="0">
                <a:latin typeface="Adobe Devanagari" panose="02040503050201020203" pitchFamily="18" charset="0"/>
                <a:cs typeface="Adobe Devanagari" panose="02040503050201020203" pitchFamily="18" charset="0"/>
              </a:rPr>
              <a:t>-ul-</a:t>
            </a:r>
            <a:r>
              <a:rPr lang="en-GB" sz="1100" dirty="0" err="1">
                <a:latin typeface="Adobe Devanagari" panose="02040503050201020203" pitchFamily="18" charset="0"/>
                <a:cs typeface="Adobe Devanagari" panose="02040503050201020203" pitchFamily="18" charset="0"/>
              </a:rPr>
              <a:t>Muwahhidin</a:t>
            </a:r>
            <a:r>
              <a:rPr lang="en-GB" sz="1100" dirty="0">
                <a:latin typeface="Adobe Devanagari" panose="02040503050201020203" pitchFamily="18" charset="0"/>
                <a:cs typeface="Adobe Devanagari" panose="02040503050201020203" pitchFamily="18" charset="0"/>
              </a:rPr>
              <a:t> (Gift to the Monotheists)</a:t>
            </a:r>
          </a:p>
          <a:p>
            <a:r>
              <a:rPr lang="en-GB" sz="1100" dirty="0">
                <a:latin typeface="Adobe Devanagari" panose="02040503050201020203" pitchFamily="18" charset="0"/>
                <a:cs typeface="Adobe Devanagari" panose="02040503050201020203" pitchFamily="18" charset="0"/>
              </a:rPr>
              <a:t>(b) Precepts of Jesus, and Guide to Peace and Happiness</a:t>
            </a:r>
          </a:p>
          <a:p>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Samvad</a:t>
            </a:r>
            <a:r>
              <a:rPr lang="en-GB" sz="1100" dirty="0">
                <a:latin typeface="Adobe Devanagari" panose="02040503050201020203" pitchFamily="18" charset="0"/>
                <a:cs typeface="Adobe Devanagari" panose="02040503050201020203" pitchFamily="18" charset="0"/>
              </a:rPr>
              <a:t> Kaumudi</a:t>
            </a:r>
          </a:p>
          <a:p>
            <a:r>
              <a:rPr lang="en-GB" sz="1100" dirty="0">
                <a:latin typeface="Adobe Devanagari" panose="02040503050201020203" pitchFamily="18" charset="0"/>
                <a:cs typeface="Adobe Devanagari" panose="02040503050201020203" pitchFamily="18" charset="0"/>
              </a:rPr>
              <a:t>(d) </a:t>
            </a:r>
            <a:r>
              <a:rPr lang="en-GB" sz="1100" dirty="0" err="1">
                <a:latin typeface="Adobe Devanagari" panose="02040503050201020203" pitchFamily="18" charset="0"/>
                <a:cs typeface="Adobe Devanagari" panose="02040503050201020203" pitchFamily="18" charset="0"/>
              </a:rPr>
              <a:t>Miratul</a:t>
            </a:r>
            <a:r>
              <a:rPr lang="en-GB" sz="1100" dirty="0">
                <a:latin typeface="Adobe Devanagari" panose="02040503050201020203" pitchFamily="18" charset="0"/>
                <a:cs typeface="Adobe Devanagari" panose="02040503050201020203" pitchFamily="18" charset="0"/>
              </a:rPr>
              <a:t>-Akhbar</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126.Why was the </a:t>
            </a:r>
            <a:r>
              <a:rPr lang="en-GB" sz="1100" b="1" dirty="0" err="1">
                <a:latin typeface="Adobe Devanagari" panose="02040503050201020203" pitchFamily="18" charset="0"/>
                <a:cs typeface="Adobe Devanagari" panose="02040503050201020203" pitchFamily="18" charset="0"/>
              </a:rPr>
              <a:t>Vaikom</a:t>
            </a:r>
            <a:r>
              <a:rPr lang="en-GB" sz="1100" b="1" dirty="0">
                <a:latin typeface="Adobe Devanagari" panose="02040503050201020203" pitchFamily="18" charset="0"/>
                <a:cs typeface="Adobe Devanagari" panose="02040503050201020203" pitchFamily="18" charset="0"/>
              </a:rPr>
              <a:t> Satyagraha conducted in Kerala?</a:t>
            </a:r>
          </a:p>
          <a:p>
            <a:r>
              <a:rPr lang="en-GB" sz="1100" dirty="0">
                <a:latin typeface="Adobe Devanagari" panose="02040503050201020203" pitchFamily="18" charset="0"/>
                <a:cs typeface="Adobe Devanagari" panose="02040503050201020203" pitchFamily="18" charset="0"/>
              </a:rPr>
              <a:t>(a) Against British rule      </a:t>
            </a:r>
          </a:p>
          <a:p>
            <a:r>
              <a:rPr lang="en-GB" sz="1100" dirty="0">
                <a:latin typeface="Adobe Devanagari" panose="02040503050201020203" pitchFamily="18" charset="0"/>
                <a:cs typeface="Adobe Devanagari" panose="02040503050201020203" pitchFamily="18" charset="0"/>
              </a:rPr>
              <a:t>(b) For temple entry</a:t>
            </a:r>
          </a:p>
          <a:p>
            <a:r>
              <a:rPr lang="en-GB" sz="1100" dirty="0">
                <a:latin typeface="Adobe Devanagari" panose="02040503050201020203" pitchFamily="18" charset="0"/>
                <a:cs typeface="Adobe Devanagari" panose="02040503050201020203" pitchFamily="18" charset="0"/>
              </a:rPr>
              <a:t>(c) For linguistic equality  </a:t>
            </a:r>
          </a:p>
          <a:p>
            <a:r>
              <a:rPr lang="en-GB" sz="1100" dirty="0">
                <a:latin typeface="Adobe Devanagari" panose="02040503050201020203" pitchFamily="18" charset="0"/>
                <a:cs typeface="Adobe Devanagari" panose="02040503050201020203" pitchFamily="18" charset="0"/>
              </a:rPr>
              <a:t>(d) For educational reforms</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127. Who played a major role in mediating between the British government and the Indian National Congress to bring about the Gandhi-Irwin Agreement?</a:t>
            </a:r>
          </a:p>
          <a:p>
            <a:r>
              <a:rPr lang="en-GB" sz="1100" dirty="0">
                <a:latin typeface="Adobe Devanagari" panose="02040503050201020203" pitchFamily="18" charset="0"/>
                <a:cs typeface="Adobe Devanagari" panose="02040503050201020203" pitchFamily="18" charset="0"/>
              </a:rPr>
              <a:t>(a) Tej Bahadur Sapru</a:t>
            </a:r>
          </a:p>
          <a:p>
            <a:r>
              <a:rPr lang="en-GB" sz="1100" dirty="0">
                <a:latin typeface="Adobe Devanagari" panose="02040503050201020203" pitchFamily="18" charset="0"/>
                <a:cs typeface="Adobe Devanagari" panose="02040503050201020203" pitchFamily="18" charset="0"/>
              </a:rPr>
              <a:t>(b) Maulana Abul Kalam Azad</a:t>
            </a:r>
          </a:p>
          <a:p>
            <a:r>
              <a:rPr lang="en-GB" sz="1100" dirty="0">
                <a:latin typeface="Adobe Devanagari" panose="02040503050201020203" pitchFamily="18" charset="0"/>
                <a:cs typeface="Adobe Devanagari" panose="02040503050201020203" pitchFamily="18" charset="0"/>
              </a:rPr>
              <a:t>(c) Madan Mohan Malviya</a:t>
            </a:r>
          </a:p>
          <a:p>
            <a:r>
              <a:rPr lang="en-GB" sz="1100" dirty="0">
                <a:latin typeface="Adobe Devanagari" panose="02040503050201020203" pitchFamily="18" charset="0"/>
                <a:cs typeface="Adobe Devanagari" panose="02040503050201020203" pitchFamily="18" charset="0"/>
              </a:rPr>
              <a:t>(d) Jawaharlal Nehru</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128. Who was the woman who hoisted the national flag at Gwalior Tank during the Quit India Movement and later joined the Communist Party?</a:t>
            </a:r>
          </a:p>
          <a:p>
            <a:r>
              <a:rPr lang="en-GB" sz="1100" dirty="0">
                <a:latin typeface="Adobe Devanagari" panose="02040503050201020203" pitchFamily="18" charset="0"/>
                <a:cs typeface="Adobe Devanagari" panose="02040503050201020203" pitchFamily="18" charset="0"/>
              </a:rPr>
              <a:t>(a) Sucheta Kriplani         (b) Aruna Asaf Ali</a:t>
            </a:r>
          </a:p>
          <a:p>
            <a:r>
              <a:rPr lang="en-GB" sz="1100" dirty="0">
                <a:latin typeface="Adobe Devanagari" panose="02040503050201020203" pitchFamily="18" charset="0"/>
                <a:cs typeface="Adobe Devanagari" panose="02040503050201020203" pitchFamily="18" charset="0"/>
              </a:rPr>
              <a:t>(c) Sarojini Naidu             (d) Annie Besant</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129. 'Indian Liberal Association' was established under the leadership of Surendranath Banerjee. What event is associated with the formation of this organization?</a:t>
            </a:r>
          </a:p>
          <a:p>
            <a:r>
              <a:rPr lang="en-GB" sz="1100" dirty="0">
                <a:latin typeface="Adobe Devanagari" panose="02040503050201020203" pitchFamily="18" charset="0"/>
                <a:cs typeface="Adobe Devanagari" panose="02040503050201020203" pitchFamily="18" charset="0"/>
              </a:rPr>
              <a:t>(a) Rowlatt Act</a:t>
            </a:r>
          </a:p>
          <a:p>
            <a:r>
              <a:rPr lang="en-GB" sz="1100" dirty="0">
                <a:latin typeface="Adobe Devanagari" panose="02040503050201020203" pitchFamily="18" charset="0"/>
                <a:cs typeface="Adobe Devanagari" panose="02040503050201020203" pitchFamily="18" charset="0"/>
              </a:rPr>
              <a:t>(b) Champaran Satyagraha</a:t>
            </a:r>
          </a:p>
          <a:p>
            <a:r>
              <a:rPr lang="en-GB" sz="1100" dirty="0">
                <a:latin typeface="Adobe Devanagari" panose="02040503050201020203" pitchFamily="18" charset="0"/>
                <a:cs typeface="Adobe Devanagari" panose="02040503050201020203" pitchFamily="18" charset="0"/>
              </a:rPr>
              <a:t>(c) Jallianwala Bagh massacre</a:t>
            </a:r>
          </a:p>
          <a:p>
            <a:r>
              <a:rPr lang="en-GB" sz="1100" dirty="0">
                <a:latin typeface="Adobe Devanagari" panose="02040503050201020203" pitchFamily="18" charset="0"/>
                <a:cs typeface="Adobe Devanagari" panose="02040503050201020203" pitchFamily="18" charset="0"/>
              </a:rPr>
              <a:t>(d) Montagu-Chelmsford Reforms Proposal</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130. When did the Muslim League demand a separate Muslim nation?</a:t>
            </a:r>
          </a:p>
          <a:p>
            <a:r>
              <a:rPr lang="en-GB" sz="1100" dirty="0">
                <a:latin typeface="Adobe Devanagari" panose="02040503050201020203" pitchFamily="18" charset="0"/>
                <a:cs typeface="Adobe Devanagari" panose="02040503050201020203" pitchFamily="18" charset="0"/>
              </a:rPr>
              <a:t>(a) 1940                    </a:t>
            </a:r>
          </a:p>
          <a:p>
            <a:r>
              <a:rPr lang="en-GB" sz="1100" dirty="0">
                <a:latin typeface="Adobe Devanagari" panose="02040503050201020203" pitchFamily="18" charset="0"/>
                <a:cs typeface="Adobe Devanagari" panose="02040503050201020203" pitchFamily="18" charset="0"/>
              </a:rPr>
              <a:t>(b) 1939</a:t>
            </a:r>
          </a:p>
          <a:p>
            <a:r>
              <a:rPr lang="en-GB" sz="1100" dirty="0">
                <a:latin typeface="Adobe Devanagari" panose="02040503050201020203" pitchFamily="18" charset="0"/>
                <a:cs typeface="Adobe Devanagari" panose="02040503050201020203" pitchFamily="18" charset="0"/>
              </a:rPr>
              <a:t>(c) 1942                    </a:t>
            </a:r>
          </a:p>
          <a:p>
            <a:r>
              <a:rPr lang="en-GB" sz="1100" dirty="0">
                <a:latin typeface="Adobe Devanagari" panose="02040503050201020203" pitchFamily="18" charset="0"/>
                <a:cs typeface="Adobe Devanagari" panose="02040503050201020203" pitchFamily="18" charset="0"/>
              </a:rPr>
              <a:t>(d) 1943</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131. Where was the first parallel government (Prati Sarkar) established in 1942?</a:t>
            </a:r>
          </a:p>
          <a:p>
            <a:r>
              <a:rPr lang="en-GB" sz="1100" dirty="0">
                <a:latin typeface="Adobe Devanagari" panose="02040503050201020203" pitchFamily="18" charset="0"/>
                <a:cs typeface="Adobe Devanagari" panose="02040503050201020203" pitchFamily="18" charset="0"/>
              </a:rPr>
              <a:t>(a) Belgaum in Karnataka</a:t>
            </a:r>
          </a:p>
          <a:p>
            <a:r>
              <a:rPr lang="en-GB" sz="1100" dirty="0">
                <a:latin typeface="Adobe Devanagari" panose="02040503050201020203" pitchFamily="18" charset="0"/>
                <a:cs typeface="Adobe Devanagari" panose="02040503050201020203" pitchFamily="18" charset="0"/>
              </a:rPr>
              <a:t>(b) Chittagong (Chattogram) in Bengal</a:t>
            </a:r>
          </a:p>
          <a:p>
            <a:r>
              <a:rPr lang="en-GB" sz="1100" dirty="0">
                <a:latin typeface="Adobe Devanagari" panose="02040503050201020203" pitchFamily="18" charset="0"/>
                <a:cs typeface="Adobe Devanagari" panose="02040503050201020203" pitchFamily="18" charset="0"/>
              </a:rPr>
              <a:t>(c) Guntur in Andhra Pradesh</a:t>
            </a:r>
          </a:p>
          <a:p>
            <a:r>
              <a:rPr lang="en-GB" sz="1100" dirty="0">
                <a:latin typeface="Adobe Devanagari" panose="02040503050201020203" pitchFamily="18" charset="0"/>
                <a:cs typeface="Adobe Devanagari" panose="02040503050201020203" pitchFamily="18" charset="0"/>
              </a:rPr>
              <a:t>(d) Satara in Maharashtra</a:t>
            </a:r>
          </a:p>
        </p:txBody>
      </p:sp>
    </p:spTree>
    <p:extLst>
      <p:ext uri="{BB962C8B-B14F-4D97-AF65-F5344CB8AC3E}">
        <p14:creationId xmlns:p14="http://schemas.microsoft.com/office/powerpoint/2010/main" val="2355297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3C475-9A91-C226-4008-6B79BAF1CF4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54640B9-E156-66B1-C539-FC1B83C7C01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C0592F4-5A31-BAAB-3D40-129052F3EB49}"/>
              </a:ext>
            </a:extLst>
          </p:cNvPr>
          <p:cNvSpPr txBox="1"/>
          <p:nvPr/>
        </p:nvSpPr>
        <p:spPr>
          <a:xfrm>
            <a:off x="375499" y="55922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विभाजन विरोधी आंदोलन/स्वदेशी आंदोलन के दौरान किसने "राजनीतिक स्वतंत्रता किसी राष्ट्र की प्राण वायु है" का नारा दिया?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 गंगाधर तिलक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अरविंद घोष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विपिन चंद्र पाल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गोपाल कृष्ण गोखले</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स्वदेशी आंदोलन के दौरान नेतृत्वकर्ताओं को उनके संबंधित स्थानों से मिलाइए:</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नेतृत्वकर्ता:</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स्थान: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सैयद हैदर रजा</a:t>
            </a:r>
            <a:r>
              <a:rPr lang="en-IN" sz="1200" dirty="0">
                <a:latin typeface="Adobe Devanagari" panose="02040503050201020203" pitchFamily="18" charset="0"/>
                <a:ea typeface="Nirmala UI" panose="020B0502040204020203" pitchFamily="34" charset="0"/>
                <a:cs typeface="Adobe Devanagari" panose="02040503050201020203" pitchFamily="18" charset="0"/>
              </a:rPr>
              <a:t>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आंध्र प्रदेश</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चिदंबरम पिल्लै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मद्रास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लाला लाजपत राय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पंजाब</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 सर्वोत्तम राव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 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A-2, B-3, C-4, D-1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A-4, B-2, C-3, D-1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A-3, B-4, C-1, D-2</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कॉंग्रेस द्वारा 'पूर्ण स्वराज' प्रस्ताव कब पारित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1928,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कलकत्ता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1929,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1931,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कराची</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1920,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बंबई</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छोड़ो आंदोलन के दौरान कास्तुरबा गांधी, गांधी जी, और अन्य प्रमुख नेताओं को कहाँ गिरफ्तार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यरवदा जेल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अहमदनगर जेल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आगा खाँ पैलेस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बंबई सेंट्रल जेल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अनुच्छेद 323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प्रकार के न्यायाधिकरण की स्थापना के लिए प्रावधान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 न्यायाधिकरण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चुनाव न्यायाधिकरण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प्रशासनिक न्यायाधिकरण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 विवाद न्यायाधिकरण</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संसद के पास अनुच्छेद 323</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तहत न्यायाधिकरण स्थापित करने की शक्ति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323</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कर विवादों से संबंधित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323</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 और श्रम विवादों जैसे मामलों के लिए न्यायाधिकरणों से संबंधित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323</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323</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बीच कोई अंतर नहीं है।</a:t>
            </a:r>
          </a:p>
        </p:txBody>
      </p:sp>
      <p:sp>
        <p:nvSpPr>
          <p:cNvPr id="3" name="Rectangle 2">
            <a:extLst>
              <a:ext uri="{FF2B5EF4-FFF2-40B4-BE49-F238E27FC236}">
                <a16:creationId xmlns:a16="http://schemas.microsoft.com/office/drawing/2014/main" id="{2854ED7D-AD36-7384-E576-57A940C4CEF7}"/>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DA11D7E-E825-1EF3-E4D0-55DAC8876434}"/>
              </a:ext>
            </a:extLst>
          </p:cNvPr>
          <p:cNvSpPr txBox="1"/>
          <p:nvPr/>
        </p:nvSpPr>
        <p:spPr>
          <a:xfrm>
            <a:off x="3471640" y="520756"/>
            <a:ext cx="3010858" cy="8894743"/>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132. Who gave the slogan "Political freedom is the life-blood of a nation" during the Anti-Partition/Swadeshi movement?</a:t>
            </a:r>
          </a:p>
          <a:p>
            <a:r>
              <a:rPr lang="en-GB" sz="1100" dirty="0">
                <a:latin typeface="Adobe Devanagari" panose="02040503050201020203" pitchFamily="18" charset="0"/>
                <a:cs typeface="Adobe Devanagari" panose="02040503050201020203" pitchFamily="18" charset="0"/>
              </a:rPr>
              <a:t>(a) Bal Gangadhar Tilak</a:t>
            </a:r>
          </a:p>
          <a:p>
            <a:r>
              <a:rPr lang="en-GB" sz="1100" dirty="0">
                <a:latin typeface="Adobe Devanagari" panose="02040503050201020203" pitchFamily="18" charset="0"/>
                <a:cs typeface="Adobe Devanagari" panose="02040503050201020203" pitchFamily="18" charset="0"/>
              </a:rPr>
              <a:t>(b) Aurobindo Ghosh</a:t>
            </a:r>
          </a:p>
          <a:p>
            <a:r>
              <a:rPr lang="en-GB" sz="1100" dirty="0">
                <a:latin typeface="Adobe Devanagari" panose="02040503050201020203" pitchFamily="18" charset="0"/>
                <a:cs typeface="Adobe Devanagari" panose="02040503050201020203" pitchFamily="18" charset="0"/>
              </a:rPr>
              <a:t>(c) Bipin Chandra Pal</a:t>
            </a:r>
          </a:p>
          <a:p>
            <a:r>
              <a:rPr lang="en-GB" sz="1100" dirty="0">
                <a:latin typeface="Adobe Devanagari" panose="02040503050201020203" pitchFamily="18" charset="0"/>
                <a:cs typeface="Adobe Devanagari" panose="02040503050201020203" pitchFamily="18" charset="0"/>
              </a:rPr>
              <a:t>(d) Gopal Krishna Gokhale</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133. Match the leaders with their corresponding locations during the Swadeshi Movement:</a:t>
            </a:r>
          </a:p>
          <a:p>
            <a:r>
              <a:rPr lang="en-GB" sz="1100" b="1" dirty="0">
                <a:latin typeface="Adobe Devanagari" panose="02040503050201020203" pitchFamily="18" charset="0"/>
                <a:cs typeface="Adobe Devanagari" panose="02040503050201020203" pitchFamily="18" charset="0"/>
              </a:rPr>
              <a:t>Leaders:                                             Locations:</a:t>
            </a:r>
          </a:p>
          <a:p>
            <a:r>
              <a:rPr lang="en-GB" sz="1100" dirty="0">
                <a:latin typeface="Adobe Devanagari" panose="02040503050201020203" pitchFamily="18" charset="0"/>
                <a:cs typeface="Adobe Devanagari" panose="02040503050201020203" pitchFamily="18" charset="0"/>
              </a:rPr>
              <a:t>A. Syed Haider Raza                  1. Andhra Pradesh</a:t>
            </a:r>
          </a:p>
          <a:p>
            <a:r>
              <a:rPr lang="en-GB" sz="1100" dirty="0">
                <a:latin typeface="Adobe Devanagari" panose="02040503050201020203" pitchFamily="18" charset="0"/>
                <a:cs typeface="Adobe Devanagari" panose="02040503050201020203" pitchFamily="18" charset="0"/>
              </a:rPr>
              <a:t>B. Chidambaram Pillai              2. Madras</a:t>
            </a:r>
          </a:p>
          <a:p>
            <a:r>
              <a:rPr lang="en-GB" sz="1100" dirty="0">
                <a:latin typeface="Adobe Devanagari" panose="02040503050201020203" pitchFamily="18" charset="0"/>
                <a:cs typeface="Adobe Devanagari" panose="02040503050201020203" pitchFamily="18" charset="0"/>
              </a:rPr>
              <a:t>C. Lala Lajpat Rai                       3. Punjab</a:t>
            </a:r>
          </a:p>
          <a:p>
            <a:r>
              <a:rPr lang="en-GB" sz="1100" dirty="0">
                <a:latin typeface="Adobe Devanagari" panose="02040503050201020203" pitchFamily="18" charset="0"/>
                <a:cs typeface="Adobe Devanagari" panose="02040503050201020203" pitchFamily="18" charset="0"/>
              </a:rPr>
              <a:t>D. Hari </a:t>
            </a:r>
            <a:r>
              <a:rPr lang="en-GB" sz="1100" dirty="0" err="1">
                <a:latin typeface="Adobe Devanagari" panose="02040503050201020203" pitchFamily="18" charset="0"/>
                <a:cs typeface="Adobe Devanagari" panose="02040503050201020203" pitchFamily="18" charset="0"/>
              </a:rPr>
              <a:t>Sarvottam</a:t>
            </a:r>
            <a:r>
              <a:rPr lang="en-GB" sz="1100" dirty="0">
                <a:latin typeface="Adobe Devanagari" panose="02040503050201020203" pitchFamily="18" charset="0"/>
                <a:cs typeface="Adobe Devanagari" panose="02040503050201020203" pitchFamily="18" charset="0"/>
              </a:rPr>
              <a:t> Rao	       4. Delhi</a:t>
            </a:r>
          </a:p>
          <a:p>
            <a:r>
              <a:rPr lang="en-GB" sz="1100" b="1" dirty="0">
                <a:latin typeface="Adobe Devanagari" panose="02040503050201020203" pitchFamily="18" charset="0"/>
                <a:cs typeface="Adobe Devanagari" panose="02040503050201020203" pitchFamily="18" charset="0"/>
              </a:rPr>
              <a:t>Options:</a:t>
            </a:r>
          </a:p>
          <a:p>
            <a:r>
              <a:rPr lang="en-GB" sz="1100" dirty="0">
                <a:latin typeface="Adobe Devanagari" panose="02040503050201020203" pitchFamily="18" charset="0"/>
                <a:cs typeface="Adobe Devanagari" panose="02040503050201020203" pitchFamily="18" charset="0"/>
              </a:rPr>
              <a:t>(a) A-1, B-2, C-3, D-4</a:t>
            </a:r>
          </a:p>
          <a:p>
            <a:r>
              <a:rPr lang="en-GB" sz="1100" dirty="0">
                <a:latin typeface="Adobe Devanagari" panose="02040503050201020203" pitchFamily="18" charset="0"/>
                <a:cs typeface="Adobe Devanagari" panose="02040503050201020203" pitchFamily="18" charset="0"/>
              </a:rPr>
              <a:t>(b) A-2, B-3, C-4, D-1</a:t>
            </a:r>
          </a:p>
          <a:p>
            <a:r>
              <a:rPr lang="en-GB" sz="1100" dirty="0">
                <a:latin typeface="Adobe Devanagari" panose="02040503050201020203" pitchFamily="18" charset="0"/>
                <a:cs typeface="Adobe Devanagari" panose="02040503050201020203" pitchFamily="18" charset="0"/>
              </a:rPr>
              <a:t>(c) A-4, B-2, C-3, D-1</a:t>
            </a:r>
          </a:p>
          <a:p>
            <a:r>
              <a:rPr lang="en-GB" sz="1100" dirty="0">
                <a:latin typeface="Adobe Devanagari" panose="02040503050201020203" pitchFamily="18" charset="0"/>
                <a:cs typeface="Adobe Devanagari" panose="02040503050201020203" pitchFamily="18" charset="0"/>
              </a:rPr>
              <a:t>(d) A-3, B-4, C-1, D-2</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134. When was the "Purna Swaraj" resolution passed by the Congress?</a:t>
            </a:r>
          </a:p>
          <a:p>
            <a:r>
              <a:rPr lang="en-GB" sz="1100" dirty="0">
                <a:latin typeface="Adobe Devanagari" panose="02040503050201020203" pitchFamily="18" charset="0"/>
                <a:cs typeface="Adobe Devanagari" panose="02040503050201020203" pitchFamily="18" charset="0"/>
              </a:rPr>
              <a:t>(a) 1928, Calcutta</a:t>
            </a:r>
          </a:p>
          <a:p>
            <a:r>
              <a:rPr lang="en-GB" sz="1100" dirty="0">
                <a:latin typeface="Adobe Devanagari" panose="02040503050201020203" pitchFamily="18" charset="0"/>
                <a:cs typeface="Adobe Devanagari" panose="02040503050201020203" pitchFamily="18" charset="0"/>
              </a:rPr>
              <a:t>(b) 1929, Lahore</a:t>
            </a:r>
          </a:p>
          <a:p>
            <a:r>
              <a:rPr lang="en-GB" sz="1100" dirty="0">
                <a:latin typeface="Adobe Devanagari" panose="02040503050201020203" pitchFamily="18" charset="0"/>
                <a:cs typeface="Adobe Devanagari" panose="02040503050201020203" pitchFamily="18" charset="0"/>
              </a:rPr>
              <a:t>(c) 1931, Karachi</a:t>
            </a:r>
          </a:p>
          <a:p>
            <a:r>
              <a:rPr lang="en-GB" sz="1100" dirty="0">
                <a:latin typeface="Adobe Devanagari" panose="02040503050201020203" pitchFamily="18" charset="0"/>
                <a:cs typeface="Adobe Devanagari" panose="02040503050201020203" pitchFamily="18" charset="0"/>
              </a:rPr>
              <a:t>(d) 1920, Bombay</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135. Where were Kasturba Gandhi, Gandhi Ji, and other prominent leaders arrested during the Quit India Movement?</a:t>
            </a:r>
          </a:p>
          <a:p>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Yerwada</a:t>
            </a:r>
            <a:r>
              <a:rPr lang="en-GB" sz="1100" dirty="0">
                <a:latin typeface="Adobe Devanagari" panose="02040503050201020203" pitchFamily="18" charset="0"/>
                <a:cs typeface="Adobe Devanagari" panose="02040503050201020203" pitchFamily="18" charset="0"/>
              </a:rPr>
              <a:t> Jail</a:t>
            </a:r>
          </a:p>
          <a:p>
            <a:r>
              <a:rPr lang="en-GB" sz="1100" dirty="0">
                <a:latin typeface="Adobe Devanagari" panose="02040503050201020203" pitchFamily="18" charset="0"/>
                <a:cs typeface="Adobe Devanagari" panose="02040503050201020203" pitchFamily="18" charset="0"/>
              </a:rPr>
              <a:t>(b) Ahmednagar Jail</a:t>
            </a:r>
          </a:p>
          <a:p>
            <a:r>
              <a:rPr lang="en-GB" sz="1100" dirty="0">
                <a:latin typeface="Adobe Devanagari" panose="02040503050201020203" pitchFamily="18" charset="0"/>
                <a:cs typeface="Adobe Devanagari" panose="02040503050201020203" pitchFamily="18" charset="0"/>
              </a:rPr>
              <a:t>(c) Aga Khan Palace</a:t>
            </a:r>
          </a:p>
          <a:p>
            <a:r>
              <a:rPr lang="en-GB" sz="1100" dirty="0">
                <a:latin typeface="Adobe Devanagari" panose="02040503050201020203" pitchFamily="18" charset="0"/>
                <a:cs typeface="Adobe Devanagari" panose="02040503050201020203" pitchFamily="18" charset="0"/>
              </a:rPr>
              <a:t>(d) Bombay Central Jail</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136. Which type of tribunal does Article 323A provide for the establishment of?</a:t>
            </a:r>
          </a:p>
          <a:p>
            <a:r>
              <a:rPr lang="en-GB" sz="1100" dirty="0">
                <a:latin typeface="Adobe Devanagari" panose="02040503050201020203" pitchFamily="18" charset="0"/>
                <a:cs typeface="Adobe Devanagari" panose="02040503050201020203" pitchFamily="18" charset="0"/>
              </a:rPr>
              <a:t>(A) Tax Tribunals</a:t>
            </a:r>
          </a:p>
          <a:p>
            <a:r>
              <a:rPr lang="en-GB" sz="1100" dirty="0">
                <a:latin typeface="Adobe Devanagari" panose="02040503050201020203" pitchFamily="18" charset="0"/>
                <a:cs typeface="Adobe Devanagari" panose="02040503050201020203" pitchFamily="18" charset="0"/>
              </a:rPr>
              <a:t> (B) Election Tribunals</a:t>
            </a:r>
          </a:p>
          <a:p>
            <a:r>
              <a:rPr lang="en-GB" sz="1100" dirty="0">
                <a:latin typeface="Adobe Devanagari" panose="02040503050201020203" pitchFamily="18" charset="0"/>
                <a:cs typeface="Adobe Devanagari" panose="02040503050201020203" pitchFamily="18" charset="0"/>
              </a:rPr>
              <a:t> (C) Administrative Tribunals</a:t>
            </a:r>
          </a:p>
          <a:p>
            <a:r>
              <a:rPr lang="en-GB" sz="1100" dirty="0">
                <a:latin typeface="Adobe Devanagari" panose="02040503050201020203" pitchFamily="18" charset="0"/>
                <a:cs typeface="Adobe Devanagari" panose="02040503050201020203" pitchFamily="18" charset="0"/>
              </a:rPr>
              <a:t> (D) Water Dispute Tribunals</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137. Which of the following statements is correct?</a:t>
            </a:r>
          </a:p>
          <a:p>
            <a:r>
              <a:rPr lang="en-GB" sz="1100" dirty="0">
                <a:latin typeface="Adobe Devanagari" panose="02040503050201020203" pitchFamily="18" charset="0"/>
                <a:cs typeface="Adobe Devanagari" panose="02040503050201020203" pitchFamily="18" charset="0"/>
              </a:rPr>
              <a:t>(A) Only Parliament has the power to establish tribunals under Article 323B.</a:t>
            </a:r>
          </a:p>
          <a:p>
            <a:r>
              <a:rPr lang="en-GB" sz="1100" dirty="0">
                <a:latin typeface="Adobe Devanagari" panose="02040503050201020203" pitchFamily="18" charset="0"/>
                <a:cs typeface="Adobe Devanagari" panose="02040503050201020203" pitchFamily="18" charset="0"/>
              </a:rPr>
              <a:t>(B) Article 323A is related only to taxation disputes.</a:t>
            </a:r>
          </a:p>
          <a:p>
            <a:r>
              <a:rPr lang="en-GB" sz="1100" dirty="0">
                <a:latin typeface="Adobe Devanagari" panose="02040503050201020203" pitchFamily="18" charset="0"/>
                <a:cs typeface="Adobe Devanagari" panose="02040503050201020203" pitchFamily="18" charset="0"/>
              </a:rPr>
              <a:t>(C) Article 323B pertains to tribunals for matters such as taxation and </a:t>
            </a:r>
            <a:r>
              <a:rPr lang="en-GB" sz="1100" dirty="0" err="1">
                <a:latin typeface="Adobe Devanagari" panose="02040503050201020203" pitchFamily="18" charset="0"/>
                <a:cs typeface="Adobe Devanagari" panose="02040503050201020203" pitchFamily="18" charset="0"/>
              </a:rPr>
              <a:t>labor</a:t>
            </a:r>
            <a:r>
              <a:rPr lang="en-GB" sz="1100" dirty="0">
                <a:latin typeface="Adobe Devanagari" panose="02040503050201020203" pitchFamily="18" charset="0"/>
                <a:cs typeface="Adobe Devanagari" panose="02040503050201020203" pitchFamily="18" charset="0"/>
              </a:rPr>
              <a:t> disputes.</a:t>
            </a:r>
          </a:p>
          <a:p>
            <a:r>
              <a:rPr lang="en-GB" sz="1100" dirty="0">
                <a:latin typeface="Adobe Devanagari" panose="02040503050201020203" pitchFamily="18" charset="0"/>
                <a:cs typeface="Adobe Devanagari" panose="02040503050201020203" pitchFamily="18" charset="0"/>
              </a:rPr>
              <a:t>(D) There is no difference between Articles 323A and 323B.</a:t>
            </a:r>
          </a:p>
        </p:txBody>
      </p:sp>
    </p:spTree>
    <p:extLst>
      <p:ext uri="{BB962C8B-B14F-4D97-AF65-F5344CB8AC3E}">
        <p14:creationId xmlns:p14="http://schemas.microsoft.com/office/powerpoint/2010/main" val="3347719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6F775-BCF1-8F06-EC47-A7C150948DA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6218C51-7EDA-66C4-D0E5-0AD00BF34C8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D7F12F46-D954-2D12-9EBD-6FBDC69DD87A}"/>
              </a:ext>
            </a:extLst>
          </p:cNvPr>
          <p:cNvSpPr txBox="1"/>
          <p:nvPr/>
        </p:nvSpPr>
        <p:spPr>
          <a:xfrm>
            <a:off x="375499" y="55922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जिला न्यायाधीश की योग्यताओं के संदर्भ में निम्नलिखित बयानों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व्यक्ति को 7 वर्षों तक वकील या वकील के रूप में कार्य करने का अनुभव होना चाहिए।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 न्यायाधीश की नियुक्ति उच्च न्यायालय द्वारा अनुशंसा के बाद की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 न्यायाधीश की नियुक्ति केंद्र सरकार द्वारा की जाती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जनता पार्टी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BJP)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गठन के बाद इसका पहला अध्यक्ष कौन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एल.के. आडवाणी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अटल बिहारी वाजपेयी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मुरली मनोहर जोशी</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सिकंदर बख्त</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वर्तमान में बिहार में कुल 39 जिले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39 वा निर्मित जिला अरवल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में अनुमंडलों की संख्या 101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इनमें से कौन सा/से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 सही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वर्ष उड़ीसा को बिहार से पृथक किया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1912               (B) 1936</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1956               (D) 2000</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आर्थिक सर्वेक्षण 2024-25 के अनुसार बिहार का कौन सा जिला सबसे गरीब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गया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शिवहर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मुजफ्फरपुर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100" b="1" dirty="0">
                <a:latin typeface="Adobe Devanagari" panose="02040503050201020203" pitchFamily="18" charset="0"/>
                <a:ea typeface="Nirmala UI" panose="020B0502040204020203" pitchFamily="34" charset="0"/>
                <a:cs typeface="Adobe Devanagari" panose="02040503050201020203" pitchFamily="18" charset="0"/>
              </a:rPr>
              <a:t>143. </a:t>
            </a:r>
            <a:r>
              <a:rPr lang="hi-IN" sz="1100" b="1" dirty="0">
                <a:latin typeface="Adobe Devanagari" panose="02040503050201020203" pitchFamily="18" charset="0"/>
                <a:ea typeface="Nirmala UI" panose="020B0502040204020203" pitchFamily="34" charset="0"/>
                <a:cs typeface="Adobe Devanagari" panose="02040503050201020203" pitchFamily="18" charset="0"/>
              </a:rPr>
              <a:t>नीचे दिए गए अभ्यारण्यों को उनके संबंधित जिलों से मिलाइए:</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अभ्यारण्य:</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वाल्मिकीनगर राष्ट्रीय उद्यान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पश्चिमी चंपारण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गौतम बुद्ध अभ्यारण्य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भीमबन्ध अभ्यारण्य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विक्रमशीला गंगा डॉल्फिन अभ्यारण्य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भागलपुर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 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A-1, B-2, C-3,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A-2, B-1, C-3,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A-1, B-3, C-2,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A-4, B-2, C-3, D-1</a:t>
            </a:r>
          </a:p>
        </p:txBody>
      </p:sp>
      <p:sp>
        <p:nvSpPr>
          <p:cNvPr id="3" name="Rectangle 2">
            <a:extLst>
              <a:ext uri="{FF2B5EF4-FFF2-40B4-BE49-F238E27FC236}">
                <a16:creationId xmlns:a16="http://schemas.microsoft.com/office/drawing/2014/main" id="{58A52F4D-50A4-9876-A14C-48F3B86E6BE0}"/>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DBA6C05E-CE3F-6525-5F6C-173282BD8A3F}"/>
              </a:ext>
            </a:extLst>
          </p:cNvPr>
          <p:cNvSpPr txBox="1"/>
          <p:nvPr/>
        </p:nvSpPr>
        <p:spPr>
          <a:xfrm>
            <a:off x="3471640" y="520756"/>
            <a:ext cx="3010858" cy="9233297"/>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138. Consider the following statements regarding the qualifications of a District Judge:</a:t>
            </a:r>
          </a:p>
          <a:p>
            <a:r>
              <a:rPr lang="en-GB" sz="1100" dirty="0">
                <a:latin typeface="Adobe Devanagari" panose="02040503050201020203" pitchFamily="18" charset="0"/>
                <a:cs typeface="Adobe Devanagari" panose="02040503050201020203" pitchFamily="18" charset="0"/>
              </a:rPr>
              <a:t>1. The person must have 7 years of experience as an advocate or pleader.</a:t>
            </a:r>
          </a:p>
          <a:p>
            <a:r>
              <a:rPr lang="en-GB" sz="1100" dirty="0">
                <a:latin typeface="Adobe Devanagari" panose="02040503050201020203" pitchFamily="18" charset="0"/>
                <a:cs typeface="Adobe Devanagari" panose="02040503050201020203" pitchFamily="18" charset="0"/>
              </a:rPr>
              <a:t>2. The appointment of a District Judge is made after the recommendation of the High Court.</a:t>
            </a:r>
          </a:p>
          <a:p>
            <a:r>
              <a:rPr lang="en-GB" sz="1100" dirty="0">
                <a:latin typeface="Adobe Devanagari" panose="02040503050201020203" pitchFamily="18" charset="0"/>
                <a:cs typeface="Adobe Devanagari" panose="02040503050201020203" pitchFamily="18" charset="0"/>
              </a:rPr>
              <a:t>3. The appointment of a District Judge is made by the Central Government.</a:t>
            </a:r>
          </a:p>
          <a:p>
            <a:r>
              <a:rPr lang="en-GB" sz="1100" b="1" dirty="0">
                <a:latin typeface="Adobe Devanagari" panose="02040503050201020203" pitchFamily="18" charset="0"/>
                <a:cs typeface="Adobe Devanagari" panose="02040503050201020203" pitchFamily="18" charset="0"/>
              </a:rPr>
              <a:t>Which of the above statement(s) is/are correct?</a:t>
            </a:r>
          </a:p>
          <a:p>
            <a:r>
              <a:rPr lang="en-GB" sz="1100" dirty="0">
                <a:latin typeface="Adobe Devanagari" panose="02040503050201020203" pitchFamily="18" charset="0"/>
                <a:cs typeface="Adobe Devanagari" panose="02040503050201020203" pitchFamily="18" charset="0"/>
              </a:rPr>
              <a:t>(A) Only 1</a:t>
            </a:r>
          </a:p>
          <a:p>
            <a:r>
              <a:rPr lang="en-GB" sz="1100" dirty="0">
                <a:latin typeface="Adobe Devanagari" panose="02040503050201020203" pitchFamily="18" charset="0"/>
                <a:cs typeface="Adobe Devanagari" panose="02040503050201020203" pitchFamily="18" charset="0"/>
              </a:rPr>
              <a:t>(B) Only 2</a:t>
            </a:r>
          </a:p>
          <a:p>
            <a:r>
              <a:rPr lang="en-GB" sz="1100" dirty="0">
                <a:latin typeface="Adobe Devanagari" panose="02040503050201020203" pitchFamily="18" charset="0"/>
                <a:cs typeface="Adobe Devanagari" panose="02040503050201020203" pitchFamily="18" charset="0"/>
              </a:rPr>
              <a:t>(C) 1 and 2</a:t>
            </a:r>
          </a:p>
          <a:p>
            <a:r>
              <a:rPr lang="en-GB" sz="1100" dirty="0">
                <a:latin typeface="Adobe Devanagari" panose="02040503050201020203" pitchFamily="18" charset="0"/>
                <a:cs typeface="Adobe Devanagari" panose="02040503050201020203" pitchFamily="18" charset="0"/>
              </a:rPr>
              <a:t>(D) 2 and 3</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139. Who was the first President of the </a:t>
            </a:r>
            <a:r>
              <a:rPr lang="en-GB" sz="1100" b="1" dirty="0" err="1">
                <a:latin typeface="Adobe Devanagari" panose="02040503050201020203" pitchFamily="18" charset="0"/>
                <a:cs typeface="Adobe Devanagari" panose="02040503050201020203" pitchFamily="18" charset="0"/>
              </a:rPr>
              <a:t>Bharatiya</a:t>
            </a:r>
            <a:r>
              <a:rPr lang="en-GB" sz="1100" b="1" dirty="0">
                <a:latin typeface="Adobe Devanagari" panose="02040503050201020203" pitchFamily="18" charset="0"/>
                <a:cs typeface="Adobe Devanagari" panose="02040503050201020203" pitchFamily="18" charset="0"/>
              </a:rPr>
              <a:t> Janata Party (BJP) after its formation?</a:t>
            </a:r>
          </a:p>
          <a:p>
            <a:r>
              <a:rPr lang="en-GB" sz="1100" dirty="0">
                <a:latin typeface="Adobe Devanagari" panose="02040503050201020203" pitchFamily="18" charset="0"/>
                <a:cs typeface="Adobe Devanagari" panose="02040503050201020203" pitchFamily="18" charset="0"/>
              </a:rPr>
              <a:t>(A) L.K. Advani               (B) A.B. Vajpayee</a:t>
            </a:r>
          </a:p>
          <a:p>
            <a:r>
              <a:rPr lang="en-GB" sz="1100" dirty="0">
                <a:latin typeface="Adobe Devanagari" panose="02040503050201020203" pitchFamily="18" charset="0"/>
                <a:cs typeface="Adobe Devanagari" panose="02040503050201020203" pitchFamily="18" charset="0"/>
              </a:rPr>
              <a:t>(C) M.M. Joshi                 (D) Sikandar Bakht</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140. Consider the following statements:</a:t>
            </a:r>
          </a:p>
          <a:p>
            <a:r>
              <a:rPr lang="en-GB" sz="1100" dirty="0">
                <a:latin typeface="Adobe Devanagari" panose="02040503050201020203" pitchFamily="18" charset="0"/>
                <a:cs typeface="Adobe Devanagari" panose="02040503050201020203" pitchFamily="18" charset="0"/>
              </a:rPr>
              <a:t>1. Currently, there are a total of 39 districts in Bihar.</a:t>
            </a:r>
          </a:p>
          <a:p>
            <a:r>
              <a:rPr lang="en-GB" sz="1100" dirty="0">
                <a:latin typeface="Adobe Devanagari" panose="02040503050201020203" pitchFamily="18" charset="0"/>
                <a:cs typeface="Adobe Devanagari" panose="02040503050201020203" pitchFamily="18" charset="0"/>
              </a:rPr>
              <a:t>2. The 39th newly formed district is </a:t>
            </a:r>
            <a:r>
              <a:rPr lang="en-GB" sz="1100" dirty="0" err="1">
                <a:latin typeface="Adobe Devanagari" panose="02040503050201020203" pitchFamily="18" charset="0"/>
                <a:cs typeface="Adobe Devanagari" panose="02040503050201020203" pitchFamily="18" charset="0"/>
              </a:rPr>
              <a:t>Arwal</a:t>
            </a:r>
            <a:r>
              <a:rPr lang="en-GB" sz="1100" dirty="0">
                <a:latin typeface="Adobe Devanagari" panose="02040503050201020203" pitchFamily="18" charset="0"/>
                <a:cs typeface="Adobe Devanagari" panose="02040503050201020203" pitchFamily="18" charset="0"/>
              </a:rPr>
              <a:t>.</a:t>
            </a:r>
          </a:p>
          <a:p>
            <a:r>
              <a:rPr lang="en-GB" sz="1100" dirty="0">
                <a:latin typeface="Adobe Devanagari" panose="02040503050201020203" pitchFamily="18" charset="0"/>
                <a:cs typeface="Adobe Devanagari" panose="02040503050201020203" pitchFamily="18" charset="0"/>
              </a:rPr>
              <a:t>3. The number of subdivisions in Bihar is 101.</a:t>
            </a:r>
          </a:p>
          <a:p>
            <a:r>
              <a:rPr lang="en-GB" sz="1100" b="1" dirty="0">
                <a:latin typeface="Adobe Devanagari" panose="02040503050201020203" pitchFamily="18" charset="0"/>
                <a:cs typeface="Adobe Devanagari" panose="02040503050201020203" pitchFamily="18" charset="0"/>
              </a:rPr>
              <a:t>Which of the above statement(s) is/are correct?</a:t>
            </a:r>
          </a:p>
          <a:p>
            <a:r>
              <a:rPr lang="en-GB" sz="1100" dirty="0">
                <a:latin typeface="Adobe Devanagari" panose="02040503050201020203" pitchFamily="18" charset="0"/>
                <a:cs typeface="Adobe Devanagari" panose="02040503050201020203" pitchFamily="18" charset="0"/>
              </a:rPr>
              <a:t>(A) Only 3</a:t>
            </a:r>
          </a:p>
          <a:p>
            <a:r>
              <a:rPr lang="en-GB" sz="1100" dirty="0">
                <a:latin typeface="Adobe Devanagari" panose="02040503050201020203" pitchFamily="18" charset="0"/>
                <a:cs typeface="Adobe Devanagari" panose="02040503050201020203" pitchFamily="18" charset="0"/>
              </a:rPr>
              <a:t>(B) 1 and 2</a:t>
            </a:r>
          </a:p>
          <a:p>
            <a:r>
              <a:rPr lang="en-GB" sz="1100" dirty="0">
                <a:latin typeface="Adobe Devanagari" panose="02040503050201020203" pitchFamily="18" charset="0"/>
                <a:cs typeface="Adobe Devanagari" panose="02040503050201020203" pitchFamily="18" charset="0"/>
              </a:rPr>
              <a:t>(C) 2 and 3</a:t>
            </a:r>
          </a:p>
          <a:p>
            <a:r>
              <a:rPr lang="en-GB" sz="1100" dirty="0">
                <a:latin typeface="Adobe Devanagari" panose="02040503050201020203" pitchFamily="18" charset="0"/>
                <a:cs typeface="Adobe Devanagari" panose="02040503050201020203" pitchFamily="18" charset="0"/>
              </a:rPr>
              <a:t>(D) 1, 2, and 3 are correct</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141. In which year Odisha was separated from Bihar?</a:t>
            </a:r>
          </a:p>
          <a:p>
            <a:r>
              <a:rPr lang="en-GB" sz="1100" dirty="0">
                <a:latin typeface="Adobe Devanagari" panose="02040503050201020203" pitchFamily="18" charset="0"/>
                <a:cs typeface="Adobe Devanagari" panose="02040503050201020203" pitchFamily="18" charset="0"/>
              </a:rPr>
              <a:t>(A) 1912                    (B) 1936</a:t>
            </a:r>
          </a:p>
          <a:p>
            <a:r>
              <a:rPr lang="en-GB" sz="1100" dirty="0">
                <a:latin typeface="Adobe Devanagari" panose="02040503050201020203" pitchFamily="18" charset="0"/>
                <a:cs typeface="Adobe Devanagari" panose="02040503050201020203" pitchFamily="18" charset="0"/>
              </a:rPr>
              <a:t>(C) 1956                     (D) 2000</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142. Which district in Bihar is the poorest as per the Bihar Economic Survey 2024-25?</a:t>
            </a:r>
          </a:p>
          <a:p>
            <a:r>
              <a:rPr lang="en-GB" sz="1100" dirty="0">
                <a:latin typeface="Adobe Devanagari" panose="02040503050201020203" pitchFamily="18" charset="0"/>
                <a:cs typeface="Adobe Devanagari" panose="02040503050201020203" pitchFamily="18" charset="0"/>
              </a:rPr>
              <a:t>(a) Gaya                    (b) Patna</a:t>
            </a:r>
          </a:p>
          <a:p>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Sheohar</a:t>
            </a:r>
            <a:r>
              <a:rPr lang="en-GB" sz="1100" dirty="0">
                <a:latin typeface="Adobe Devanagari" panose="02040503050201020203" pitchFamily="18" charset="0"/>
                <a:cs typeface="Adobe Devanagari" panose="02040503050201020203" pitchFamily="18" charset="0"/>
              </a:rPr>
              <a:t>              (d) Muzaffarpur</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143. Match the following sanctuaries with their corresponding districts:</a:t>
            </a:r>
          </a:p>
          <a:p>
            <a:r>
              <a:rPr lang="en-GB" sz="1100" b="1" dirty="0">
                <a:latin typeface="Adobe Devanagari" panose="02040503050201020203" pitchFamily="18" charset="0"/>
                <a:cs typeface="Adobe Devanagari" panose="02040503050201020203" pitchFamily="18" charset="0"/>
              </a:rPr>
              <a:t>Sanctuaries:                                            Districts:</a:t>
            </a:r>
          </a:p>
          <a:p>
            <a:r>
              <a:rPr lang="en-GB" sz="1100" dirty="0">
                <a:latin typeface="Adobe Devanagari" panose="02040503050201020203" pitchFamily="18" charset="0"/>
                <a:cs typeface="Adobe Devanagari" panose="02040503050201020203" pitchFamily="18" charset="0"/>
              </a:rPr>
              <a:t>A. Valmiki National Park            1. West Champaran</a:t>
            </a:r>
          </a:p>
          <a:p>
            <a:r>
              <a:rPr lang="en-GB" sz="1100" dirty="0">
                <a:latin typeface="Adobe Devanagari" panose="02040503050201020203" pitchFamily="18" charset="0"/>
                <a:cs typeface="Adobe Devanagari" panose="02040503050201020203" pitchFamily="18" charset="0"/>
              </a:rPr>
              <a:t>B. Gautam Buddha Sanctuary     2. Gaya</a:t>
            </a:r>
          </a:p>
          <a:p>
            <a:r>
              <a:rPr lang="en-GB" sz="1100" dirty="0">
                <a:latin typeface="Adobe Devanagari" panose="02040503050201020203" pitchFamily="18" charset="0"/>
                <a:cs typeface="Adobe Devanagari" panose="02040503050201020203" pitchFamily="18" charset="0"/>
              </a:rPr>
              <a:t>C. </a:t>
            </a:r>
            <a:r>
              <a:rPr lang="en-GB" sz="1100" dirty="0" err="1">
                <a:latin typeface="Adobe Devanagari" panose="02040503050201020203" pitchFamily="18" charset="0"/>
                <a:cs typeface="Adobe Devanagari" panose="02040503050201020203" pitchFamily="18" charset="0"/>
              </a:rPr>
              <a:t>Bhimbandh</a:t>
            </a:r>
            <a:r>
              <a:rPr lang="en-GB" sz="1100" dirty="0">
                <a:latin typeface="Adobe Devanagari" panose="02040503050201020203" pitchFamily="18" charset="0"/>
                <a:cs typeface="Adobe Devanagari" panose="02040503050201020203" pitchFamily="18" charset="0"/>
              </a:rPr>
              <a:t> Sanctuary             3. Munger</a:t>
            </a:r>
          </a:p>
          <a:p>
            <a:r>
              <a:rPr lang="en-GB" sz="1100" dirty="0">
                <a:latin typeface="Adobe Devanagari" panose="02040503050201020203" pitchFamily="18" charset="0"/>
                <a:cs typeface="Adobe Devanagari" panose="02040503050201020203" pitchFamily="18" charset="0"/>
              </a:rPr>
              <a:t>D. </a:t>
            </a:r>
            <a:r>
              <a:rPr lang="en-GB" sz="1100" dirty="0" err="1">
                <a:latin typeface="Adobe Devanagari" panose="02040503050201020203" pitchFamily="18" charset="0"/>
                <a:cs typeface="Adobe Devanagari" panose="02040503050201020203" pitchFamily="18" charset="0"/>
              </a:rPr>
              <a:t>Vikramshila</a:t>
            </a:r>
            <a:r>
              <a:rPr lang="en-GB" sz="1100" dirty="0">
                <a:latin typeface="Adobe Devanagari" panose="02040503050201020203" pitchFamily="18" charset="0"/>
                <a:cs typeface="Adobe Devanagari" panose="02040503050201020203" pitchFamily="18" charset="0"/>
              </a:rPr>
              <a:t> Gangetic              4. Bhagalpur</a:t>
            </a:r>
          </a:p>
          <a:p>
            <a:r>
              <a:rPr lang="en-GB" sz="1100" dirty="0">
                <a:latin typeface="Adobe Devanagari" panose="02040503050201020203" pitchFamily="18" charset="0"/>
                <a:cs typeface="Adobe Devanagari" panose="02040503050201020203" pitchFamily="18" charset="0"/>
              </a:rPr>
              <a:t>Dolphin Sanctuary</a:t>
            </a:r>
          </a:p>
          <a:p>
            <a:r>
              <a:rPr lang="en-GB" sz="1100" b="1" dirty="0">
                <a:latin typeface="Adobe Devanagari" panose="02040503050201020203" pitchFamily="18" charset="0"/>
                <a:cs typeface="Adobe Devanagari" panose="02040503050201020203" pitchFamily="18" charset="0"/>
              </a:rPr>
              <a:t>Options:</a:t>
            </a:r>
          </a:p>
          <a:p>
            <a:r>
              <a:rPr lang="en-GB" sz="1100" dirty="0">
                <a:latin typeface="Adobe Devanagari" panose="02040503050201020203" pitchFamily="18" charset="0"/>
                <a:cs typeface="Adobe Devanagari" panose="02040503050201020203" pitchFamily="18" charset="0"/>
              </a:rPr>
              <a:t>(a) A-1, B-2, C-3, D-4</a:t>
            </a:r>
          </a:p>
          <a:p>
            <a:r>
              <a:rPr lang="en-GB" sz="1100" dirty="0">
                <a:latin typeface="Adobe Devanagari" panose="02040503050201020203" pitchFamily="18" charset="0"/>
                <a:cs typeface="Adobe Devanagari" panose="02040503050201020203" pitchFamily="18" charset="0"/>
              </a:rPr>
              <a:t>(b) A-2, B-1, C-3, D-4</a:t>
            </a:r>
          </a:p>
          <a:p>
            <a:r>
              <a:rPr lang="en-GB" sz="1100" dirty="0">
                <a:latin typeface="Adobe Devanagari" panose="02040503050201020203" pitchFamily="18" charset="0"/>
                <a:cs typeface="Adobe Devanagari" panose="02040503050201020203" pitchFamily="18" charset="0"/>
              </a:rPr>
              <a:t>(c) A-1, B-3, C-2, D-4</a:t>
            </a:r>
          </a:p>
          <a:p>
            <a:r>
              <a:rPr lang="en-GB" sz="1100" dirty="0">
                <a:latin typeface="Adobe Devanagari" panose="02040503050201020203" pitchFamily="18" charset="0"/>
                <a:cs typeface="Adobe Devanagari" panose="02040503050201020203" pitchFamily="18" charset="0"/>
              </a:rPr>
              <a:t>(d) A-4, B-2, C-3, D-1</a:t>
            </a:r>
          </a:p>
          <a:p>
            <a:endParaRPr lang="en-GB" sz="1100"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1493752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E7244-F300-BC43-C935-9C4DB749E86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CB68924-F2BD-560A-2FF5-2892E7511A7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94696E0-AC82-C4A7-5E39-B45F8F2F1BAB}"/>
              </a:ext>
            </a:extLst>
          </p:cNvPr>
          <p:cNvSpPr txBox="1"/>
          <p:nvPr/>
        </p:nvSpPr>
        <p:spPr>
          <a:xfrm>
            <a:off x="375502" y="520756"/>
            <a:ext cx="3010858" cy="8402300"/>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प्रथम हरिजन मुख्यमंत्री कौन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कर्पूरी ठाकुर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भोला पासवान शास्त्री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 सुंदर दास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लालू प्रसाद यादव</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 में से कौन दो बार बिहार का राज्यपाल रहा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अख्लाक उर रहमान किदवई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 युनुस सलीम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 शफी कुरैशी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जाकिर हुसैन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शिवाजी महाराज ने किस युद्ध में मुगल सेना को पराजित किया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सिंहगढ़ युद्ध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सलेहर का युद्ध</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कर्नाटक का युद्ध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कर्नाल का युद्ध</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महालवाड़ी व्यवस्था की शुरुआत कब और किसके द्वारा की गई?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1793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 – लॉर्ड कॉर्नवालिस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1822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 – हाल्ट मैकेन्जी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1833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 – जेम्स टॉमसन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1819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ई. – थॉमस मुनरो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ब्रिटिश भारत का कौन-सा वायसराय साहित्यिक रचनाएँ 'ओवन मैरिडिथ' के उपनाम से लिखता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लॉर्ड रिपन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लॉर्ड कर्ज़न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लॉर्ड डलहौजी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लॉर्ड लिटन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भूगोल के संदर्भ में "चौर" क्या होता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प्रकार की पहाड़ी</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नदी का डेल्टा</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गोखुर झील या परित्यक्त नदी चैनल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बालू का टीला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150.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बारबरी कोस्ट पर स्थित कौन से देश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मिस्र, लीबिया, ट्यूनीशिया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मोरक्को, अल्जीरिया, ट्यूनीशिया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अल्जीरिया, लीबिया, इजिप्ट</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चाड, सुदान, माली</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E0BDA285-3269-85E6-3020-3C2C8AA5F05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F65BEDA-2250-3BA6-8631-F3672778B924}"/>
              </a:ext>
            </a:extLst>
          </p:cNvPr>
          <p:cNvSpPr txBox="1"/>
          <p:nvPr/>
        </p:nvSpPr>
        <p:spPr>
          <a:xfrm>
            <a:off x="3471640" y="520756"/>
            <a:ext cx="3010858" cy="8217634"/>
          </a:xfrm>
          <a:prstGeom prst="rect">
            <a:avLst/>
          </a:prstGeom>
          <a:noFill/>
        </p:spPr>
        <p:txBody>
          <a:bodyPr wrap="square">
            <a:spAutoFit/>
          </a:bodyPr>
          <a:lstStyle/>
          <a:p>
            <a:r>
              <a:rPr lang="en-GB" sz="1100" b="1" dirty="0">
                <a:latin typeface="Adobe Devanagari" panose="02040503050201020203" pitchFamily="18" charset="0"/>
                <a:cs typeface="Adobe Devanagari" panose="02040503050201020203" pitchFamily="18" charset="0"/>
              </a:rPr>
              <a:t>144. Who was the first Harijan Chief Minister of Bihar?</a:t>
            </a:r>
          </a:p>
          <a:p>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Karpoori</a:t>
            </a:r>
            <a:r>
              <a:rPr lang="en-GB" sz="1100" dirty="0">
                <a:latin typeface="Adobe Devanagari" panose="02040503050201020203" pitchFamily="18" charset="0"/>
                <a:cs typeface="Adobe Devanagari" panose="02040503050201020203" pitchFamily="18" charset="0"/>
              </a:rPr>
              <a:t> Thakur</a:t>
            </a:r>
          </a:p>
          <a:p>
            <a:r>
              <a:rPr lang="en-GB" sz="1100" dirty="0">
                <a:latin typeface="Adobe Devanagari" panose="02040503050201020203" pitchFamily="18" charset="0"/>
                <a:cs typeface="Adobe Devanagari" panose="02040503050201020203" pitchFamily="18" charset="0"/>
              </a:rPr>
              <a:t>(B) Bhola Paswan Shastri</a:t>
            </a:r>
          </a:p>
          <a:p>
            <a:r>
              <a:rPr lang="en-GB" sz="1100" dirty="0">
                <a:latin typeface="Adobe Devanagari" panose="02040503050201020203" pitchFamily="18" charset="0"/>
                <a:cs typeface="Adobe Devanagari" panose="02040503050201020203" pitchFamily="18" charset="0"/>
              </a:rPr>
              <a:t>(C) Ram Sundar Das</a:t>
            </a:r>
          </a:p>
          <a:p>
            <a:r>
              <a:rPr lang="en-GB" sz="1100" dirty="0">
                <a:latin typeface="Adobe Devanagari" panose="02040503050201020203" pitchFamily="18" charset="0"/>
                <a:cs typeface="Adobe Devanagari" panose="02040503050201020203" pitchFamily="18" charset="0"/>
              </a:rPr>
              <a:t>(D) Lalu Prasad Yadav</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145. Who served as the Governor of Bihar twice?</a:t>
            </a:r>
          </a:p>
          <a:p>
            <a:r>
              <a:rPr lang="en-GB" sz="1100" dirty="0">
                <a:latin typeface="Adobe Devanagari" panose="02040503050201020203" pitchFamily="18" charset="0"/>
                <a:cs typeface="Adobe Devanagari" panose="02040503050201020203" pitchFamily="18" charset="0"/>
              </a:rPr>
              <a:t>(A) Akhlaq </a:t>
            </a:r>
            <a:r>
              <a:rPr lang="en-GB" sz="1100" dirty="0" err="1">
                <a:latin typeface="Adobe Devanagari" panose="02040503050201020203" pitchFamily="18" charset="0"/>
                <a:cs typeface="Adobe Devanagari" panose="02040503050201020203" pitchFamily="18" charset="0"/>
              </a:rPr>
              <a:t>ur</a:t>
            </a:r>
            <a:r>
              <a:rPr lang="en-GB" sz="1100" dirty="0">
                <a:latin typeface="Adobe Devanagari" panose="02040503050201020203" pitchFamily="18" charset="0"/>
                <a:cs typeface="Adobe Devanagari" panose="02040503050201020203" pitchFamily="18" charset="0"/>
              </a:rPr>
              <a:t> Rahman Kidwai</a:t>
            </a:r>
          </a:p>
          <a:p>
            <a:r>
              <a:rPr lang="en-GB" sz="1100" dirty="0">
                <a:latin typeface="Adobe Devanagari" panose="02040503050201020203" pitchFamily="18" charset="0"/>
                <a:cs typeface="Adobe Devanagari" panose="02040503050201020203" pitchFamily="18" charset="0"/>
              </a:rPr>
              <a:t>(B) Mohammad Yunus Saleem</a:t>
            </a:r>
          </a:p>
          <a:p>
            <a:r>
              <a:rPr lang="en-GB" sz="1100" dirty="0">
                <a:latin typeface="Adobe Devanagari" panose="02040503050201020203" pitchFamily="18" charset="0"/>
                <a:cs typeface="Adobe Devanagari" panose="02040503050201020203" pitchFamily="18" charset="0"/>
              </a:rPr>
              <a:t>(C) Mohammad Shafi Qureshi</a:t>
            </a:r>
          </a:p>
          <a:p>
            <a:r>
              <a:rPr lang="en-GB" sz="1100" dirty="0">
                <a:latin typeface="Adobe Devanagari" panose="02040503050201020203" pitchFamily="18" charset="0"/>
                <a:cs typeface="Adobe Devanagari" panose="02040503050201020203" pitchFamily="18" charset="0"/>
              </a:rPr>
              <a:t>(D) Zakir Hussain</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146. In which battle did Shivaji Maharaj defeat the Mughal army?</a:t>
            </a:r>
          </a:p>
          <a:p>
            <a:r>
              <a:rPr lang="en-GB" sz="1100" dirty="0">
                <a:latin typeface="Adobe Devanagari" panose="02040503050201020203" pitchFamily="18" charset="0"/>
                <a:cs typeface="Adobe Devanagari" panose="02040503050201020203" pitchFamily="18" charset="0"/>
              </a:rPr>
              <a:t>A) </a:t>
            </a:r>
            <a:r>
              <a:rPr lang="en-GB" sz="1100" dirty="0" err="1">
                <a:latin typeface="Adobe Devanagari" panose="02040503050201020203" pitchFamily="18" charset="0"/>
                <a:cs typeface="Adobe Devanagari" panose="02040503050201020203" pitchFamily="18" charset="0"/>
              </a:rPr>
              <a:t>Sinhgad</a:t>
            </a:r>
            <a:r>
              <a:rPr lang="en-GB" sz="1100" dirty="0">
                <a:latin typeface="Adobe Devanagari" panose="02040503050201020203" pitchFamily="18" charset="0"/>
                <a:cs typeface="Adobe Devanagari" panose="02040503050201020203" pitchFamily="18" charset="0"/>
              </a:rPr>
              <a:t> War</a:t>
            </a:r>
          </a:p>
          <a:p>
            <a:r>
              <a:rPr lang="en-GB" sz="1100" dirty="0">
                <a:latin typeface="Adobe Devanagari" panose="02040503050201020203" pitchFamily="18" charset="0"/>
                <a:cs typeface="Adobe Devanagari" panose="02040503050201020203" pitchFamily="18" charset="0"/>
              </a:rPr>
              <a:t>B) </a:t>
            </a:r>
            <a:r>
              <a:rPr lang="en-GB" sz="1100" dirty="0" err="1">
                <a:latin typeface="Adobe Devanagari" panose="02040503050201020203" pitchFamily="18" charset="0"/>
                <a:cs typeface="Adobe Devanagari" panose="02040503050201020203" pitchFamily="18" charset="0"/>
              </a:rPr>
              <a:t>Salher</a:t>
            </a:r>
            <a:r>
              <a:rPr lang="en-GB" sz="1100" dirty="0">
                <a:latin typeface="Adobe Devanagari" panose="02040503050201020203" pitchFamily="18" charset="0"/>
                <a:cs typeface="Adobe Devanagari" panose="02040503050201020203" pitchFamily="18" charset="0"/>
              </a:rPr>
              <a:t> War</a:t>
            </a:r>
          </a:p>
          <a:p>
            <a:r>
              <a:rPr lang="en-GB" sz="1100" dirty="0">
                <a:latin typeface="Adobe Devanagari" panose="02040503050201020203" pitchFamily="18" charset="0"/>
                <a:cs typeface="Adobe Devanagari" panose="02040503050201020203" pitchFamily="18" charset="0"/>
              </a:rPr>
              <a:t>C) Karnataka War</a:t>
            </a:r>
          </a:p>
          <a:p>
            <a:r>
              <a:rPr lang="en-GB" sz="1100" dirty="0">
                <a:latin typeface="Adobe Devanagari" panose="02040503050201020203" pitchFamily="18" charset="0"/>
                <a:cs typeface="Adobe Devanagari" panose="02040503050201020203" pitchFamily="18" charset="0"/>
              </a:rPr>
              <a:t>D) Karnal War</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147. When and by whom was the </a:t>
            </a:r>
            <a:r>
              <a:rPr lang="en-GB" sz="1100" b="1" dirty="0" err="1">
                <a:latin typeface="Adobe Devanagari" panose="02040503050201020203" pitchFamily="18" charset="0"/>
                <a:cs typeface="Adobe Devanagari" panose="02040503050201020203" pitchFamily="18" charset="0"/>
              </a:rPr>
              <a:t>Mahalwari</a:t>
            </a:r>
            <a:r>
              <a:rPr lang="en-GB" sz="1100" b="1" dirty="0">
                <a:latin typeface="Adobe Devanagari" panose="02040503050201020203" pitchFamily="18" charset="0"/>
                <a:cs typeface="Adobe Devanagari" panose="02040503050201020203" pitchFamily="18" charset="0"/>
              </a:rPr>
              <a:t> system introduced?</a:t>
            </a:r>
          </a:p>
          <a:p>
            <a:r>
              <a:rPr lang="en-GB" sz="1100" dirty="0">
                <a:latin typeface="Adobe Devanagari" panose="02040503050201020203" pitchFamily="18" charset="0"/>
                <a:cs typeface="Adobe Devanagari" panose="02040503050201020203" pitchFamily="18" charset="0"/>
              </a:rPr>
              <a:t>(a) 1793 – Lord Cornwallis</a:t>
            </a:r>
          </a:p>
          <a:p>
            <a:r>
              <a:rPr lang="en-GB" sz="1100" dirty="0">
                <a:latin typeface="Adobe Devanagari" panose="02040503050201020203" pitchFamily="18" charset="0"/>
                <a:cs typeface="Adobe Devanagari" panose="02040503050201020203" pitchFamily="18" charset="0"/>
              </a:rPr>
              <a:t>(b) 1822 – Holt Mackenzie</a:t>
            </a:r>
          </a:p>
          <a:p>
            <a:r>
              <a:rPr lang="en-GB" sz="1100" dirty="0">
                <a:latin typeface="Adobe Devanagari" panose="02040503050201020203" pitchFamily="18" charset="0"/>
                <a:cs typeface="Adobe Devanagari" panose="02040503050201020203" pitchFamily="18" charset="0"/>
              </a:rPr>
              <a:t>(c) 1833 – James Thomson</a:t>
            </a:r>
          </a:p>
          <a:p>
            <a:r>
              <a:rPr lang="en-GB" sz="1100" dirty="0">
                <a:latin typeface="Adobe Devanagari" panose="02040503050201020203" pitchFamily="18" charset="0"/>
                <a:cs typeface="Adobe Devanagari" panose="02040503050201020203" pitchFamily="18" charset="0"/>
              </a:rPr>
              <a:t>(d) 1819 – Thomas Munro</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148. Which Viceroy of British India wrote literary works under the pseudonym "Owen Meredith"?</a:t>
            </a:r>
          </a:p>
          <a:p>
            <a:r>
              <a:rPr lang="en-GB" sz="1100" dirty="0">
                <a:latin typeface="Adobe Devanagari" panose="02040503050201020203" pitchFamily="18" charset="0"/>
                <a:cs typeface="Adobe Devanagari" panose="02040503050201020203" pitchFamily="18" charset="0"/>
              </a:rPr>
              <a:t>(a) Lord Ripon</a:t>
            </a:r>
          </a:p>
          <a:p>
            <a:r>
              <a:rPr lang="en-GB" sz="1100" dirty="0">
                <a:latin typeface="Adobe Devanagari" panose="02040503050201020203" pitchFamily="18" charset="0"/>
                <a:cs typeface="Adobe Devanagari" panose="02040503050201020203" pitchFamily="18" charset="0"/>
              </a:rPr>
              <a:t>(b) Lord Curzon</a:t>
            </a:r>
          </a:p>
          <a:p>
            <a:r>
              <a:rPr lang="en-GB" sz="1100" dirty="0">
                <a:latin typeface="Adobe Devanagari" panose="02040503050201020203" pitchFamily="18" charset="0"/>
                <a:cs typeface="Adobe Devanagari" panose="02040503050201020203" pitchFamily="18" charset="0"/>
              </a:rPr>
              <a:t>(c) Lord Dalhousie</a:t>
            </a:r>
          </a:p>
          <a:p>
            <a:r>
              <a:rPr lang="en-GB" sz="1100" dirty="0">
                <a:latin typeface="Adobe Devanagari" panose="02040503050201020203" pitchFamily="18" charset="0"/>
                <a:cs typeface="Adobe Devanagari" panose="02040503050201020203" pitchFamily="18" charset="0"/>
              </a:rPr>
              <a:t>(d) Lord Lytton</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149. In the context of Bihar's geography, what does "</a:t>
            </a:r>
            <a:r>
              <a:rPr lang="en-GB" sz="1100" b="1" dirty="0" err="1">
                <a:latin typeface="Adobe Devanagari" panose="02040503050201020203" pitchFamily="18" charset="0"/>
                <a:cs typeface="Adobe Devanagari" panose="02040503050201020203" pitchFamily="18" charset="0"/>
              </a:rPr>
              <a:t>Chaur</a:t>
            </a:r>
            <a:r>
              <a:rPr lang="en-GB" sz="1100" b="1" dirty="0">
                <a:latin typeface="Adobe Devanagari" panose="02040503050201020203" pitchFamily="18" charset="0"/>
                <a:cs typeface="Adobe Devanagari" panose="02040503050201020203" pitchFamily="18" charset="0"/>
              </a:rPr>
              <a:t>" refer to?</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A) A type of mountain</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B) A river delta</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C) An oxbow lake or abandoned river channel</a:t>
            </a:r>
            <a:br>
              <a:rPr lang="en-GB" sz="1100" dirty="0">
                <a:latin typeface="Adobe Devanagari" panose="02040503050201020203" pitchFamily="18" charset="0"/>
                <a:cs typeface="Adobe Devanagari" panose="02040503050201020203" pitchFamily="18" charset="0"/>
              </a:rPr>
            </a:br>
            <a:r>
              <a:rPr lang="en-GB" sz="1100" dirty="0">
                <a:latin typeface="Adobe Devanagari" panose="02040503050201020203" pitchFamily="18" charset="0"/>
                <a:cs typeface="Adobe Devanagari" panose="02040503050201020203" pitchFamily="18" charset="0"/>
              </a:rPr>
              <a:t>D) A sand dune</a:t>
            </a:r>
          </a:p>
          <a:p>
            <a:endParaRPr lang="en-GB" sz="1100" dirty="0">
              <a:latin typeface="Adobe Devanagari" panose="02040503050201020203" pitchFamily="18" charset="0"/>
              <a:cs typeface="Adobe Devanagari" panose="02040503050201020203" pitchFamily="18" charset="0"/>
            </a:endParaRPr>
          </a:p>
          <a:p>
            <a:r>
              <a:rPr lang="en-GB" sz="1100" b="1" dirty="0">
                <a:latin typeface="Adobe Devanagari" panose="02040503050201020203" pitchFamily="18" charset="0"/>
                <a:cs typeface="Adobe Devanagari" panose="02040503050201020203" pitchFamily="18" charset="0"/>
              </a:rPr>
              <a:t>150. Which countries are located on the Barbary Coast?</a:t>
            </a:r>
          </a:p>
          <a:p>
            <a:r>
              <a:rPr lang="en-GB" sz="1100" dirty="0">
                <a:latin typeface="Adobe Devanagari" panose="02040503050201020203" pitchFamily="18" charset="0"/>
                <a:cs typeface="Adobe Devanagari" panose="02040503050201020203" pitchFamily="18" charset="0"/>
              </a:rPr>
              <a:t>A) Egypt, Libya, Tunisia</a:t>
            </a:r>
          </a:p>
          <a:p>
            <a:r>
              <a:rPr lang="en-GB" sz="1100" dirty="0">
                <a:latin typeface="Adobe Devanagari" panose="02040503050201020203" pitchFamily="18" charset="0"/>
                <a:cs typeface="Adobe Devanagari" panose="02040503050201020203" pitchFamily="18" charset="0"/>
              </a:rPr>
              <a:t>B) Morocco, Algeria, Tunisia</a:t>
            </a:r>
          </a:p>
          <a:p>
            <a:r>
              <a:rPr lang="en-GB" sz="1100" dirty="0">
                <a:latin typeface="Adobe Devanagari" panose="02040503050201020203" pitchFamily="18" charset="0"/>
                <a:cs typeface="Adobe Devanagari" panose="02040503050201020203" pitchFamily="18" charset="0"/>
              </a:rPr>
              <a:t>C) Algeria, Libya, Egypt</a:t>
            </a:r>
          </a:p>
          <a:p>
            <a:r>
              <a:rPr lang="en-GB" sz="1100">
                <a:latin typeface="Adobe Devanagari" panose="02040503050201020203" pitchFamily="18" charset="0"/>
                <a:cs typeface="Adobe Devanagari" panose="02040503050201020203" pitchFamily="18" charset="0"/>
              </a:rPr>
              <a:t>D</a:t>
            </a:r>
            <a:r>
              <a:rPr lang="en-GB" sz="1100" dirty="0">
                <a:latin typeface="Adobe Devanagari" panose="02040503050201020203" pitchFamily="18" charset="0"/>
                <a:cs typeface="Adobe Devanagari" panose="02040503050201020203" pitchFamily="18" charset="0"/>
              </a:rPr>
              <a:t>) Chad, Sudan, Mali</a:t>
            </a:r>
          </a:p>
          <a:p>
            <a:endParaRPr lang="en-GB" sz="1100"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3068227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47E7-16D3-B07F-D721-A08D2115A493}"/>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EB6D43ED-F6D8-5EE1-C6F4-728ADD1FCE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0" y="53358"/>
            <a:ext cx="611589" cy="611589"/>
          </a:xfrm>
          <a:prstGeom prst="rect">
            <a:avLst/>
          </a:prstGeom>
          <a:ln>
            <a:noFill/>
          </a:ln>
          <a:effectLst>
            <a:outerShdw blurRad="292100" dist="139700" dir="2700000" algn="tl" rotWithShape="0">
              <a:srgbClr val="333333">
                <a:alpha val="1000"/>
              </a:srgbClr>
            </a:outerShdw>
          </a:effectLst>
        </p:spPr>
      </p:pic>
      <p:pic>
        <p:nvPicPr>
          <p:cNvPr id="31" name="Picture 30">
            <a:extLst>
              <a:ext uri="{FF2B5EF4-FFF2-40B4-BE49-F238E27FC236}">
                <a16:creationId xmlns:a16="http://schemas.microsoft.com/office/drawing/2014/main" id="{02FB5A90-4B9A-0145-86B6-BAA398DBEE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8" y="53357"/>
            <a:ext cx="611589" cy="611589"/>
          </a:xfrm>
          <a:prstGeom prst="rect">
            <a:avLst/>
          </a:prstGeom>
          <a:ln>
            <a:noFill/>
          </a:ln>
          <a:effectLst>
            <a:outerShdw blurRad="292100" dist="139700" dir="2700000" algn="tl" rotWithShape="0">
              <a:srgbClr val="333333">
                <a:alpha val="1000"/>
              </a:srgbClr>
            </a:outerShdw>
          </a:effectLst>
        </p:spPr>
      </p:pic>
      <p:sp>
        <p:nvSpPr>
          <p:cNvPr id="2" name="TextBox 1">
            <a:extLst>
              <a:ext uri="{FF2B5EF4-FFF2-40B4-BE49-F238E27FC236}">
                <a16:creationId xmlns:a16="http://schemas.microsoft.com/office/drawing/2014/main" id="{F771BD98-0CAF-1227-5F12-B496F4EDCAA6}"/>
              </a:ext>
            </a:extLst>
          </p:cNvPr>
          <p:cNvSpPr txBox="1"/>
          <p:nvPr/>
        </p:nvSpPr>
        <p:spPr>
          <a:xfrm>
            <a:off x="100761" y="664946"/>
            <a:ext cx="2015281" cy="338554"/>
          </a:xfrm>
          <a:prstGeom prst="rect">
            <a:avLst/>
          </a:prstGeom>
          <a:noFill/>
        </p:spPr>
        <p:txBody>
          <a:bodyPr wrap="square">
            <a:spAutoFit/>
          </a:bodyPr>
          <a:lstStyle/>
          <a:p>
            <a:r>
              <a:rPr lang="en-IN" sz="1600" b="1" dirty="0">
                <a:latin typeface="Adobe Devanagari" panose="02040503050201020203" pitchFamily="18" charset="0"/>
                <a:cs typeface="Adobe Devanagari" panose="02040503050201020203" pitchFamily="18" charset="0"/>
              </a:rPr>
              <a:t>Space For Rough Work</a:t>
            </a:r>
          </a:p>
        </p:txBody>
      </p:sp>
      <p:sp>
        <p:nvSpPr>
          <p:cNvPr id="3" name="TextBox 2">
            <a:extLst>
              <a:ext uri="{FF2B5EF4-FFF2-40B4-BE49-F238E27FC236}">
                <a16:creationId xmlns:a16="http://schemas.microsoft.com/office/drawing/2014/main" id="{00B17269-0D27-D263-D4A2-91E4B7BA551D}"/>
              </a:ext>
            </a:extLst>
          </p:cNvPr>
          <p:cNvSpPr txBox="1"/>
          <p:nvPr/>
        </p:nvSpPr>
        <p:spPr>
          <a:xfrm>
            <a:off x="5138009" y="594950"/>
            <a:ext cx="1619230" cy="338554"/>
          </a:xfrm>
          <a:prstGeom prst="rect">
            <a:avLst/>
          </a:prstGeom>
          <a:noFill/>
        </p:spPr>
        <p:txBody>
          <a:bodyPr wrap="square">
            <a:spAutoFit/>
          </a:bodyPr>
          <a:lstStyle/>
          <a:p>
            <a:r>
              <a:rPr lang="hi-IN" sz="1600" b="1" dirty="0">
                <a:latin typeface="Adobe Devanagari" panose="02040503050201020203" pitchFamily="18" charset="0"/>
                <a:cs typeface="Adobe Devanagari" panose="02040503050201020203" pitchFamily="18" charset="0"/>
              </a:rPr>
              <a:t>रफ़ कार्य के लिए स्थान</a:t>
            </a:r>
            <a:endParaRPr lang="en-IN" sz="1600" b="1"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907039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0445C-7A42-833C-5A7B-0E2FF80907B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18A8095-16D6-745D-2F4C-F31686469C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18471587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89217-1364-AAD1-6357-F7EED49357C2}"/>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B6D47F58-3D48-D2EF-5F46-9C4F26B799A5}"/>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30</a:t>
            </a:fld>
            <a:endParaRPr lang="en-IN"/>
          </a:p>
        </p:txBody>
      </p:sp>
      <p:sp>
        <p:nvSpPr>
          <p:cNvPr id="3" name="Rectangle 2">
            <a:extLst>
              <a:ext uri="{FF2B5EF4-FFF2-40B4-BE49-F238E27FC236}">
                <a16:creationId xmlns:a16="http://schemas.microsoft.com/office/drawing/2014/main" id="{8E7B13A3-54A5-0159-AB5C-A94D05D5952D}"/>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787607B2-F62F-66E9-D82B-85AD127D6117}"/>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F897731E-F477-9E7C-A290-826989D4A8E5}"/>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8E76F294-D01A-E4F0-32B1-31B04D7F7490}"/>
              </a:ext>
            </a:extLst>
          </p:cNvPr>
          <p:cNvSpPr txBox="1"/>
          <p:nvPr/>
        </p:nvSpPr>
        <p:spPr>
          <a:xfrm>
            <a:off x="774010" y="2460359"/>
            <a:ext cx="5427605" cy="59093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05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इस प्रश्न-पुस्तिका में कुल </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150</a:t>
            </a:r>
            <a:r>
              <a:rPr lang="hi-IN" sz="1050" dirty="0">
                <a:latin typeface="Adobe Devanagari" panose="02040503050201020203" pitchFamily="18" charset="0"/>
                <a:ea typeface="Nirmala UI" panose="020B0502040204020203" pitchFamily="34" charset="0"/>
                <a:cs typeface="Adobe Devanagari" panose="02040503050201020203" pitchFamily="18" charset="0"/>
              </a:rPr>
              <a:t> प्रश्न हैं।</a:t>
            </a:r>
          </a:p>
          <a:p>
            <a:endParaRPr lang="en-IN"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सभी</a:t>
            </a:r>
            <a:r>
              <a:rPr lang="hi-IN" sz="1050" dirty="0">
                <a:latin typeface="Adobe Devanagari" panose="02040503050201020203" pitchFamily="18" charset="0"/>
                <a:ea typeface="Nirmala UI" panose="020B0502040204020203" pitchFamily="34" charset="0"/>
                <a:cs typeface="Adobe Devanagari" panose="02040503050201020203" pitchFamily="18" charset="0"/>
              </a:rPr>
              <a:t> प्रश्नों के अंक समान हैं।</a:t>
            </a:r>
          </a:p>
          <a:p>
            <a:endParaRPr lang="en-IN"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3.</a:t>
            </a:r>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प्रश्नों के उत्तर देने के लिए उत्तर पत्रक प्रश्न पुस्तिका के अंदर दिया गया है।</a:t>
            </a:r>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अपने उत्तर पत्रक के निर्धारित स्थान में अपना अनुक्रमांक लिखना एवं कूटबद्ध करना होगा, साथ ही अन्य विवरण भी अवश्य भरें, अन्यथा आपका उत्तर पत्रक नहीं जांचा जाएगा।</a:t>
            </a:r>
          </a:p>
          <a:p>
            <a:endParaRPr lang="en-IN"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4. </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परीक्षा आरंभ होते ही आप अपनी प्रश्न-पुस्तिका और संलग्न उत्तर पत्रक की जांच करें और सुनिश्चित करें कि प्रश्न-पुस्तिका के ऊपर बायीं ओर मुद्रित श्रृंखला और उत्तर पत्रक पर मुद्रित श्रृंखला समान है। कृपया यह भी जांचें कि पुस्तिका में रफ कार्य हेतु दो पृष्ठ मुद्रित हैं, और कोई पृष्ठ छपा हुआ नहीं है, फटा हुआ नहीं है, दोबारा नहीं आया है, या प्रश्न-पुस्तिका और उत्तर पत्रक में श्रृंखला में कोई अंतर नहीं है। यदि कोई त्रुटि पाई जाती है, तो तुरंत उसी श्रृंखला की दूसरी प्रश्न-पुस्तिका और ओ.एम.आर. पत्रक प्राप्त करें।</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5.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यदि किसी प्रश्न में मुद्रण या तथ्यात्मक त्रुटि हो, तो प्रश्न के अंग्रेजी और हिंदी संस्करणों में से अंग्रेजी संस्करण को मानक माना जाएगा।</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6.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इस पृष्ठ के ऊपर निर्धारित स्थान में अपना अनुक्रमांक अवश्य लिखें। प्रश्न-पुस्तिका पर अन्य कोई जानकारी न लिखें।</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7.</a:t>
            </a:r>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इस पुस्तिका में सभी प्रश्न और उनके उत्तर अंग्रेजी एवं हिंदी में मुद्रित हैं। प्रत्येक प्रश्न के </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चार उत्तर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IN" sz="1050" dirty="0">
                <a:latin typeface="Adobe Devanagari" panose="02040503050201020203" pitchFamily="18" charset="0"/>
                <a:ea typeface="Nirmala UI" panose="020B0502040204020203" pitchFamily="34" charset="0"/>
                <a:cs typeface="Adobe Devanagari" panose="02040503050201020203" pitchFamily="18" charset="0"/>
              </a:rPr>
              <a:t>A), (B), (C)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050" dirty="0">
                <a:latin typeface="Adobe Devanagari" panose="02040503050201020203" pitchFamily="18" charset="0"/>
                <a:ea typeface="Nirmala UI" panose="020B0502040204020203" pitchFamily="34" charset="0"/>
                <a:cs typeface="Adobe Devanagari" panose="02040503050201020203" pitchFamily="18" charset="0"/>
              </a:rPr>
              <a:t>D)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क्रम से दिए गए हैं। आपको इनमें से सबसे सही एक उत्तर को चुनकर अपने उत्तर पत्रक पर अंकित करना है। यदि आपको लगता है कि किसी प्रश्न के एक से अधिक उत्तर सही हैं, तो आप उस उत्तर को अंकित करें जिसे आप सबसे बेहतर मानते हैं। हर प्रश्न के लिए </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केवल एक</a:t>
            </a:r>
            <a:r>
              <a:rPr lang="hi-IN" sz="1050" dirty="0">
                <a:latin typeface="Adobe Devanagari" panose="02040503050201020203" pitchFamily="18" charset="0"/>
                <a:ea typeface="Nirmala UI" panose="020B0502040204020203" pitchFamily="34" charset="0"/>
                <a:cs typeface="Adobe Devanagari" panose="02040503050201020203" pitchFamily="18" charset="0"/>
              </a:rPr>
              <a:t> ही उत्तर चुनें।</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8.</a:t>
            </a:r>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उत्तर पत्रक में प्रत्येक प्रश्न संख्या के सामने चार वृत्त (Ⓐ, Ⓑ, Ⓒ, Ⓓ) बने हुए हैं। आपको अपनी पसंद का केवल एक वृत्त </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काली/नीली स्याही के बॉल प्वाइंट पेन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से चिह्नित करना है। यदि आप एक प्रश्न के लिए एक से अधिक वृत्त चिह्नित करते हैं, तो आपका उत्तर गलत माना जाएगा। </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उत्तर पत्रक में उत्तर को चिह्नित करने के लिए केवल काली/नीली स्याही के बॉल प्वाइंट पेन का ही प्रयोग करें। किसी भी प्रकार के काट-कूट अथवा परिवर्तन की अनुमति नहीं है।</a:t>
            </a:r>
          </a:p>
          <a:p>
            <a:endParaRPr lang="en-IN" sz="105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9.</a:t>
            </a:r>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प्रत्येक प्रश्न के लिए गलत उत्तर या एक से अधिक उत्तर देने पर, उस प्रश्न के निर्धारित अंकों का </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एक-तिहाई (1/3) अंक</a:t>
            </a:r>
            <a:r>
              <a:rPr lang="hi-IN" sz="1050" dirty="0">
                <a:latin typeface="Adobe Devanagari" panose="02040503050201020203" pitchFamily="18" charset="0"/>
                <a:ea typeface="Nirmala UI" panose="020B0502040204020203" pitchFamily="34" charset="0"/>
                <a:cs typeface="Adobe Devanagari" panose="02040503050201020203" pitchFamily="18" charset="0"/>
              </a:rPr>
              <a:t> दंड के रूप में काटा जाएगा।</a:t>
            </a:r>
          </a:p>
          <a:p>
            <a:endParaRPr lang="en-IN"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10.</a:t>
            </a:r>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प्रश्न-पुस्तिका से कोई पन्ना फाड़ना या अलग करना मना है। प्रश्न-पुस्तिका और उत्तर पत्रक को परीक्षा के दौरान परीक्षा भवन से बाहर न ले जाएं। </a:t>
            </a:r>
            <a:r>
              <a:rPr lang="hi-IN" sz="1050" b="1" dirty="0">
                <a:latin typeface="Adobe Devanagari" panose="02040503050201020203" pitchFamily="18" charset="0"/>
                <a:ea typeface="Nirmala UI" panose="020B0502040204020203" pitchFamily="34" charset="0"/>
                <a:cs typeface="Adobe Devanagari" panose="02040503050201020203" pitchFamily="18" charset="0"/>
              </a:rPr>
              <a:t>परीक्षा समाप्त होने पर उत्तर पत्रक को वीक्षक को अवश्य सौंपें।</a:t>
            </a:r>
            <a:r>
              <a:rPr lang="hi-IN" sz="1050" dirty="0">
                <a:latin typeface="Adobe Devanagari" panose="02040503050201020203" pitchFamily="18" charset="0"/>
                <a:ea typeface="Nirmala UI" panose="020B0502040204020203" pitchFamily="34" charset="0"/>
                <a:cs typeface="Adobe Devanagari" panose="02040503050201020203" pitchFamily="18" charset="0"/>
              </a:rPr>
              <a:t> उसके बाद आप अपनी प्रश्न-पुस्तिका अपने साथ ले जा सकते हैं।</a:t>
            </a:r>
          </a:p>
          <a:p>
            <a:endParaRPr lang="en-IN"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11.</a:t>
            </a:r>
            <a:r>
              <a:rPr lang="en-IN" sz="1050" dirty="0">
                <a:latin typeface="Adobe Devanagari" panose="02040503050201020203" pitchFamily="18" charset="0"/>
                <a:ea typeface="Nirmala UI" panose="020B0502040204020203" pitchFamily="34" charset="0"/>
                <a:cs typeface="Adobe Devanagari" panose="02040503050201020203" pitchFamily="18" charset="0"/>
              </a:rPr>
              <a:t>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ऊपर के किसी भी निर्देश का पालन न करने पर, आयोग के विवेकानुसार आपके खिलाफ कार्रवाई की जा सकती है या आपको दंडित किया जा सकता है।</a:t>
            </a:r>
          </a:p>
          <a:p>
            <a:endParaRPr lang="en-IN" sz="105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050" b="1" dirty="0">
                <a:latin typeface="Adobe Devanagari" panose="02040503050201020203" pitchFamily="18" charset="0"/>
                <a:ea typeface="Nirmala UI" panose="020B0502040204020203" pitchFamily="34" charset="0"/>
                <a:cs typeface="Adobe Devanagari" panose="02040503050201020203" pitchFamily="18" charset="0"/>
              </a:rPr>
              <a:t>12.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अभ्यर्थी परीक्षा कक्ष छोड़ने से पहले यह सुनिश्चित करें कि उनका उत्तर पत्रक </a:t>
            </a:r>
            <a:r>
              <a:rPr lang="en-IN" sz="1050" dirty="0">
                <a:latin typeface="Adobe Devanagari" panose="02040503050201020203" pitchFamily="18" charset="0"/>
                <a:ea typeface="Nirmala UI" panose="020B0502040204020203" pitchFamily="34" charset="0"/>
                <a:cs typeface="Adobe Devanagari" panose="02040503050201020203" pitchFamily="18" charset="0"/>
              </a:rPr>
              <a:t>Self Adhesive LDPE Bag </a:t>
            </a:r>
            <a:r>
              <a:rPr lang="hi-IN" sz="1050" dirty="0">
                <a:latin typeface="Adobe Devanagari" panose="02040503050201020203" pitchFamily="18" charset="0"/>
                <a:ea typeface="Nirmala UI" panose="020B0502040204020203" pitchFamily="34" charset="0"/>
                <a:cs typeface="Adobe Devanagari" panose="02040503050201020203" pitchFamily="18" charset="0"/>
              </a:rPr>
              <a:t>में पूरी तरह से पैक/सील कर दिया गया हो।</a:t>
            </a:r>
          </a:p>
        </p:txBody>
      </p:sp>
      <p:sp>
        <p:nvSpPr>
          <p:cNvPr id="42" name="Rectangle: Rounded Corners 41">
            <a:extLst>
              <a:ext uri="{FF2B5EF4-FFF2-40B4-BE49-F238E27FC236}">
                <a16:creationId xmlns:a16="http://schemas.microsoft.com/office/drawing/2014/main" id="{A1770182-E8BD-D066-1036-6FFFFAE6F240}"/>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30168C22-979A-D4B3-B8C9-E00F4EFE46F2}"/>
              </a:ext>
            </a:extLst>
          </p:cNvPr>
          <p:cNvSpPr txBox="1"/>
          <p:nvPr/>
        </p:nvSpPr>
        <p:spPr>
          <a:xfrm>
            <a:off x="878226" y="8371506"/>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3A243662-D365-7B50-1F88-967B28F98865}"/>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A17ED1D8-8669-9E88-E7BA-17F13172B3BD}"/>
              </a:ext>
            </a:extLst>
          </p:cNvPr>
          <p:cNvSpPr/>
          <p:nvPr/>
        </p:nvSpPr>
        <p:spPr>
          <a:xfrm>
            <a:off x="3084407" y="2269979"/>
            <a:ext cx="1126110" cy="201361"/>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45C960F3-6618-A66D-EF50-6C1DB854EC0A}"/>
              </a:ext>
            </a:extLst>
          </p:cNvPr>
          <p:cNvSpPr txBox="1"/>
          <p:nvPr/>
        </p:nvSpPr>
        <p:spPr>
          <a:xfrm>
            <a:off x="2974469" y="2239854"/>
            <a:ext cx="1236048" cy="261610"/>
          </a:xfrm>
          <a:prstGeom prst="rect">
            <a:avLst/>
          </a:prstGeom>
          <a:noFill/>
        </p:spPr>
        <p:txBody>
          <a:bodyPr wrap="square">
            <a:spAutoFit/>
          </a:bodyPr>
          <a:lstStyle/>
          <a:p>
            <a:pPr algn="ctr"/>
            <a:r>
              <a:rPr lang="hi-IN" sz="11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महत्वपूर्ण अनुदेश</a:t>
            </a:r>
            <a:endParaRPr lang="en-GB" sz="11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59" name="TextBox 24">
            <a:extLst>
              <a:ext uri="{FF2B5EF4-FFF2-40B4-BE49-F238E27FC236}">
                <a16:creationId xmlns:a16="http://schemas.microsoft.com/office/drawing/2014/main" id="{B4DFD864-CB19-D4BF-DEF4-44B858F949AB}"/>
              </a:ext>
            </a:extLst>
          </p:cNvPr>
          <p:cNvSpPr txBox="1"/>
          <p:nvPr/>
        </p:nvSpPr>
        <p:spPr>
          <a:xfrm>
            <a:off x="1113342" y="8741968"/>
            <a:ext cx="4958302"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latin typeface="Merriweather" panose="00000500000000000000" pitchFamily="2" charset="0"/>
                <a:ea typeface="Nirmala UI" panose="020B0502040204020203" pitchFamily="34" charset="0"/>
                <a:cs typeface="Nirmala UI" panose="020B0502040204020203" pitchFamily="34" charset="0"/>
              </a:rPr>
              <a:t>Note: English version of the instructions is printed on the first page of this Booklet</a:t>
            </a:r>
            <a:endParaRPr lang="en-GB" sz="900" dirty="0">
              <a:latin typeface="Merriweather" panose="00000500000000000000" pitchFamily="2" charset="0"/>
              <a:ea typeface="Nirmala UI" panose="020B0502040204020203" pitchFamily="34" charset="0"/>
              <a:cs typeface="Nirmala UI" panose="020B0502040204020203" pitchFamily="34" charset="0"/>
            </a:endParaRPr>
          </a:p>
        </p:txBody>
      </p:sp>
      <p:cxnSp>
        <p:nvCxnSpPr>
          <p:cNvPr id="61" name="Straight Connector 60">
            <a:extLst>
              <a:ext uri="{FF2B5EF4-FFF2-40B4-BE49-F238E27FC236}">
                <a16:creationId xmlns:a16="http://schemas.microsoft.com/office/drawing/2014/main" id="{0598D1B8-C490-D5C7-DC6D-8BBFAE05F796}"/>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A942D649-35BA-3B43-7438-203778E94331}"/>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hi-IN" sz="850" b="1" dirty="0">
                <a:latin typeface="Nirmala UI" panose="020B0502040204020203" pitchFamily="34" charset="0"/>
                <a:ea typeface="Nirmala UI" panose="020B0502040204020203" pitchFamily="34" charset="0"/>
                <a:cs typeface="Nirmala UI" panose="020B0502040204020203" pitchFamily="34" charset="0"/>
              </a:rPr>
              <a:t>समय</a:t>
            </a:r>
            <a:r>
              <a:rPr lang="en-GB" sz="850" b="1" dirty="0">
                <a:latin typeface="Nirmala UI" panose="020B0502040204020203" pitchFamily="34" charset="0"/>
                <a:ea typeface="Nirmala UI" panose="020B0502040204020203" pitchFamily="34" charset="0"/>
                <a:cs typeface="Nirmala UI" panose="020B0502040204020203" pitchFamily="34" charset="0"/>
              </a:rPr>
              <a:t>: 2 </a:t>
            </a:r>
            <a:r>
              <a:rPr lang="hi-IN" sz="850" b="1" dirty="0">
                <a:latin typeface="Nirmala UI" panose="020B0502040204020203" pitchFamily="34" charset="0"/>
                <a:ea typeface="Nirmala UI" panose="020B0502040204020203" pitchFamily="34" charset="0"/>
                <a:cs typeface="Nirmala UI" panose="020B0502040204020203" pitchFamily="34" charset="0"/>
              </a:rPr>
              <a:t>घंटे</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CB6EB364-969D-F577-FB68-7D98E0CDED26}"/>
              </a:ext>
            </a:extLst>
          </p:cNvPr>
          <p:cNvSpPr txBox="1"/>
          <p:nvPr/>
        </p:nvSpPr>
        <p:spPr>
          <a:xfrm>
            <a:off x="5440520" y="1437333"/>
            <a:ext cx="777213"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hi-IN" sz="850" b="1" dirty="0">
                <a:latin typeface="Nirmala UI" panose="020B0502040204020203" pitchFamily="34" charset="0"/>
                <a:ea typeface="Nirmala UI" panose="020B0502040204020203" pitchFamily="34" charset="0"/>
                <a:cs typeface="Nirmala UI" panose="020B0502040204020203" pitchFamily="34" charset="0"/>
              </a:rPr>
              <a:t>पूर्णांक</a:t>
            </a:r>
            <a:r>
              <a:rPr lang="en-GB" sz="850" b="1" dirty="0">
                <a:latin typeface="Nirmala UI" panose="020B0502040204020203" pitchFamily="34" charset="0"/>
                <a:ea typeface="Nirmala UI" panose="020B0502040204020203" pitchFamily="34" charset="0"/>
                <a:cs typeface="Nirmala UI" panose="020B0502040204020203" pitchFamily="34" charset="0"/>
              </a:rPr>
              <a:t>: 150</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D40C0B40-7D9F-A628-A892-4D490B6299A0}"/>
              </a:ext>
            </a:extLst>
          </p:cNvPr>
          <p:cNvSpPr txBox="1"/>
          <p:nvPr/>
        </p:nvSpPr>
        <p:spPr>
          <a:xfrm>
            <a:off x="2515105" y="1459263"/>
            <a:ext cx="2020914"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400" b="1" dirty="0">
                <a:latin typeface="Arial Black" panose="020B0A04020102020204" pitchFamily="34" charset="0"/>
                <a:ea typeface="Nirmala UI" panose="020B0502040204020203" pitchFamily="34" charset="0"/>
                <a:cs typeface="Nirmala UI" panose="020B0502040204020203" pitchFamily="34" charset="0"/>
              </a:rPr>
              <a:t>Full Length Test-1</a:t>
            </a:r>
            <a:endParaRPr lang="en-GB" sz="14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E519CC34-B598-9387-E174-7D2694414B96}"/>
              </a:ext>
            </a:extLst>
          </p:cNvPr>
          <p:cNvSpPr txBox="1"/>
          <p:nvPr/>
        </p:nvSpPr>
        <p:spPr>
          <a:xfrm>
            <a:off x="3039619" y="1767330"/>
            <a:ext cx="1363048"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1400" b="1" dirty="0">
                <a:latin typeface="Adobe Devanagari" panose="02040503050201020203" pitchFamily="18" charset="0"/>
                <a:ea typeface="Nirmala UI" panose="020B0502040204020203" pitchFamily="34" charset="0"/>
                <a:cs typeface="Adobe Devanagari" panose="02040503050201020203" pitchFamily="18" charset="0"/>
              </a:rPr>
              <a:t>प्रश्न-पुस्तिका</a:t>
            </a:r>
            <a:endParaRPr lang="en-GB" sz="14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68" name="TextBox 24">
            <a:extLst>
              <a:ext uri="{FF2B5EF4-FFF2-40B4-BE49-F238E27FC236}">
                <a16:creationId xmlns:a16="http://schemas.microsoft.com/office/drawing/2014/main" id="{1850A5E9-F897-BD2C-BF67-EB4E92F1652F}"/>
              </a:ext>
            </a:extLst>
          </p:cNvPr>
          <p:cNvSpPr txBox="1"/>
          <p:nvPr/>
        </p:nvSpPr>
        <p:spPr>
          <a:xfrm>
            <a:off x="686069" y="1967319"/>
            <a:ext cx="5427605" cy="2769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प्रश्नों के उत्तर देने से पहले नीचे लिखे अनुदेशों को ध्यान से पढ़ लें।</a:t>
            </a:r>
            <a:endParaRPr lang="en-GB" sz="1200" dirty="0">
              <a:latin typeface="Adobe Devanagari" panose="02040503050201020203" pitchFamily="18" charset="0"/>
              <a:ea typeface="Nirmala UI" panose="020B0502040204020203" pitchFamily="34" charset="0"/>
              <a:cs typeface="Adobe Devanagari" panose="02040503050201020203" pitchFamily="18" charset="0"/>
            </a:endParaRPr>
          </a:p>
        </p:txBody>
      </p:sp>
      <p:pic>
        <p:nvPicPr>
          <p:cNvPr id="4" name="Picture 8">
            <a:extLst>
              <a:ext uri="{FF2B5EF4-FFF2-40B4-BE49-F238E27FC236}">
                <a16:creationId xmlns:a16="http://schemas.microsoft.com/office/drawing/2014/main" id="{D5E846BE-E0A1-54E4-ADEB-F837336D40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4556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26603</TotalTime>
  <Words>18122</Words>
  <Application>Microsoft Office PowerPoint</Application>
  <PresentationFormat>A4 Paper (210x297 mm)</PresentationFormat>
  <Paragraphs>1890</Paragraphs>
  <Slides>30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Adobe Devanagari</vt:lpstr>
      <vt:lpstr>Arial</vt:lpstr>
      <vt:lpstr>Arial Black</vt:lpstr>
      <vt:lpstr>Calibri</vt:lpstr>
      <vt:lpstr>Calibri Light</vt:lpstr>
      <vt:lpstr>Cambria Math</vt:lpstr>
      <vt:lpstr>Merriweather</vt:lpstr>
      <vt:lpstr>Nirmala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Result Mitraad</dc:creator>
  <cp:lastModifiedBy>Arjun kumar</cp:lastModifiedBy>
  <cp:revision>1420</cp:revision>
  <dcterms:created xsi:type="dcterms:W3CDTF">2024-10-24T08:06:48Z</dcterms:created>
  <dcterms:modified xsi:type="dcterms:W3CDTF">2025-08-19T14:52:57Z</dcterms:modified>
</cp:coreProperties>
</file>