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34"/>
  </p:notesMasterIdLst>
  <p:sldIdLst>
    <p:sldId id="643" r:id="rId2"/>
    <p:sldId id="645" r:id="rId3"/>
    <p:sldId id="642" r:id="rId4"/>
    <p:sldId id="470" r:id="rId5"/>
    <p:sldId id="613" r:id="rId6"/>
    <p:sldId id="614" r:id="rId7"/>
    <p:sldId id="615" r:id="rId8"/>
    <p:sldId id="616" r:id="rId9"/>
    <p:sldId id="617" r:id="rId10"/>
    <p:sldId id="618" r:id="rId11"/>
    <p:sldId id="619" r:id="rId12"/>
    <p:sldId id="620" r:id="rId13"/>
    <p:sldId id="621" r:id="rId14"/>
    <p:sldId id="622" r:id="rId15"/>
    <p:sldId id="623" r:id="rId16"/>
    <p:sldId id="624" r:id="rId17"/>
    <p:sldId id="625" r:id="rId18"/>
    <p:sldId id="626" r:id="rId19"/>
    <p:sldId id="627" r:id="rId20"/>
    <p:sldId id="628" r:id="rId21"/>
    <p:sldId id="629" r:id="rId22"/>
    <p:sldId id="630" r:id="rId23"/>
    <p:sldId id="631" r:id="rId24"/>
    <p:sldId id="632" r:id="rId25"/>
    <p:sldId id="633" r:id="rId26"/>
    <p:sldId id="634" r:id="rId27"/>
    <p:sldId id="635" r:id="rId28"/>
    <p:sldId id="636" r:id="rId29"/>
    <p:sldId id="637" r:id="rId30"/>
    <p:sldId id="638" r:id="rId31"/>
    <p:sldId id="641" r:id="rId32"/>
    <p:sldId id="646" r:id="rId3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A29"/>
    <a:srgbClr val="2F46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07" autoAdjust="0"/>
    <p:restoredTop sz="94673" autoAdjust="0"/>
  </p:normalViewPr>
  <p:slideViewPr>
    <p:cSldViewPr snapToGrid="0">
      <p:cViewPr>
        <p:scale>
          <a:sx n="96" d="100"/>
          <a:sy n="96" d="100"/>
        </p:scale>
        <p:origin x="1388" y="-6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EFFAC-6AC8-424C-AAD3-98D68A956BCB}" type="datetimeFigureOut">
              <a:rPr lang="en-IN" smtClean="0"/>
              <a:t>19-08-2025</a:t>
            </a:fld>
            <a:endParaRPr lang="en-IN"/>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D73963-3742-4072-8C63-9762A06BA528}" type="slidenum">
              <a:rPr lang="en-IN" smtClean="0"/>
              <a:t>‹#›</a:t>
            </a:fld>
            <a:endParaRPr lang="en-IN"/>
          </a:p>
        </p:txBody>
      </p:sp>
    </p:spTree>
    <p:extLst>
      <p:ext uri="{BB962C8B-B14F-4D97-AF65-F5344CB8AC3E}">
        <p14:creationId xmlns:p14="http://schemas.microsoft.com/office/powerpoint/2010/main" val="1495685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0DD73963-3742-4072-8C63-9762A06BA528}" type="slidenum">
              <a:rPr lang="en-IN" smtClean="0"/>
              <a:t>24</a:t>
            </a:fld>
            <a:endParaRPr lang="en-IN"/>
          </a:p>
        </p:txBody>
      </p:sp>
    </p:spTree>
    <p:extLst>
      <p:ext uri="{BB962C8B-B14F-4D97-AF65-F5344CB8AC3E}">
        <p14:creationId xmlns:p14="http://schemas.microsoft.com/office/powerpoint/2010/main" val="166511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F1A4AF-5E53-4C99-9C8D-09BAFC83351A}"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7224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1D2660-57D0-4295-AE67-6629B26A3A5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7344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FEFECDD-8413-48FE-BBF0-EE6E6AC1D644}"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59814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C2965B-CA24-472B-B324-2DF87849A34F}"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717310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FC2331-C557-4CB3-B687-7FF64DEB37CF}" type="datetime1">
              <a:rPr lang="en-IN" smtClean="0"/>
              <a:t>19-08-2025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410395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27EA2B-73FE-42F8-80A0-52927B8DEFAF}" type="datetime1">
              <a:rPr lang="en-IN" smtClean="0"/>
              <a:t>19-08-2025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534137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C50EE1-EC65-479C-AE7A-856DEABE9615}" type="datetime1">
              <a:rPr lang="en-IN" smtClean="0"/>
              <a:t>19-08-2025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520789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8170AAF-DC6F-453E-BDCD-BF40BD18FCA2}"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649011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3D69B44-1C30-4CA4-8907-467F73B8E44E}"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884212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7FC857-C7CF-4999-AA3E-0D76BA4DE71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4045795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13AB7-2D73-4427-9F94-D0EECB426E38}"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46941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7744238-C680-4BB0-A551-3F01E6E2AD91}" type="datetime1">
              <a:rPr lang="en-IN" smtClean="0"/>
              <a:t>19-08-2025</a:t>
            </a:fld>
            <a:endParaRPr lang="en-IN"/>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723245A-F9B3-47E8-B4BC-2CC404376A18}" type="slidenum">
              <a:rPr lang="en-IN" smtClean="0"/>
              <a:t>‹#›</a:t>
            </a:fld>
            <a:endParaRPr lang="en-IN"/>
          </a:p>
        </p:txBody>
      </p:sp>
    </p:spTree>
    <p:extLst>
      <p:ext uri="{BB962C8B-B14F-4D97-AF65-F5344CB8AC3E}">
        <p14:creationId xmlns:p14="http://schemas.microsoft.com/office/powerpoint/2010/main" val="11824675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81D28-3F5B-A8B7-80C7-BD2731A99E2C}"/>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E0FBCD3D-31A9-711D-D379-5E5656DE15A3}"/>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1</a:t>
            </a:fld>
            <a:endParaRPr lang="en-IN"/>
          </a:p>
        </p:txBody>
      </p:sp>
      <p:sp>
        <p:nvSpPr>
          <p:cNvPr id="44" name="TextBox 57">
            <a:extLst>
              <a:ext uri="{FF2B5EF4-FFF2-40B4-BE49-F238E27FC236}">
                <a16:creationId xmlns:a16="http://schemas.microsoft.com/office/drawing/2014/main" id="{EE8F693F-1236-24EA-0C26-A19FBA2848A9}"/>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4" name="TextBox 24">
            <a:extLst>
              <a:ext uri="{FF2B5EF4-FFF2-40B4-BE49-F238E27FC236}">
                <a16:creationId xmlns:a16="http://schemas.microsoft.com/office/drawing/2014/main" id="{6ECFB4B9-4B78-00F6-9BA6-4423D84F2266}"/>
              </a:ext>
            </a:extLst>
          </p:cNvPr>
          <p:cNvSpPr txBox="1"/>
          <p:nvPr/>
        </p:nvSpPr>
        <p:spPr>
          <a:xfrm>
            <a:off x="469897" y="652486"/>
            <a:ext cx="5918200" cy="206210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0" b="1" dirty="0">
                <a:latin typeface="Arial Black" panose="020B0A04020102020204" pitchFamily="34" charset="0"/>
                <a:ea typeface="Nirmala UI" panose="020B0502040204020203" pitchFamily="34" charset="0"/>
                <a:cs typeface="Nirmala UI" panose="020B0502040204020203" pitchFamily="34" charset="0"/>
              </a:rPr>
              <a:t>71</a:t>
            </a:r>
            <a:r>
              <a:rPr lang="en-GB" sz="8000" b="1" baseline="30000" dirty="0">
                <a:latin typeface="Arial Black" panose="020B0A04020102020204" pitchFamily="34" charset="0"/>
                <a:ea typeface="Nirmala UI" panose="020B0502040204020203" pitchFamily="34" charset="0"/>
                <a:cs typeface="Nirmala UI" panose="020B0502040204020203" pitchFamily="34" charset="0"/>
              </a:rPr>
              <a:t>st</a:t>
            </a:r>
            <a:r>
              <a:rPr lang="en-GB" sz="8000" b="1" dirty="0">
                <a:latin typeface="Arial Black" panose="020B0A04020102020204" pitchFamily="34" charset="0"/>
                <a:ea typeface="Nirmala UI" panose="020B0502040204020203" pitchFamily="34" charset="0"/>
                <a:cs typeface="Nirmala UI" panose="020B0502040204020203" pitchFamily="34" charset="0"/>
              </a:rPr>
              <a:t> BPSC </a:t>
            </a:r>
            <a:r>
              <a:rPr lang="en-GB" sz="4800" b="1" dirty="0">
                <a:latin typeface="Arial Black" panose="020B0A04020102020204" pitchFamily="34" charset="0"/>
                <a:ea typeface="Nirmala UI" panose="020B0502040204020203" pitchFamily="34" charset="0"/>
                <a:cs typeface="Nirmala UI" panose="020B0502040204020203" pitchFamily="34" charset="0"/>
              </a:rPr>
              <a:t>TEST SERIES</a:t>
            </a:r>
          </a:p>
        </p:txBody>
      </p:sp>
      <p:sp>
        <p:nvSpPr>
          <p:cNvPr id="5" name="Rectangle 4">
            <a:extLst>
              <a:ext uri="{FF2B5EF4-FFF2-40B4-BE49-F238E27FC236}">
                <a16:creationId xmlns:a16="http://schemas.microsoft.com/office/drawing/2014/main" id="{BF9346CB-D7B6-A789-1DE0-761F7A69331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6" name="Picture 5">
            <a:extLst>
              <a:ext uri="{FF2B5EF4-FFF2-40B4-BE49-F238E27FC236}">
                <a16:creationId xmlns:a16="http://schemas.microsoft.com/office/drawing/2014/main" id="{4196A799-5B0C-7871-C492-A331CB6087C4}"/>
              </a:ext>
            </a:extLst>
          </p:cNvPr>
          <p:cNvPicPr>
            <a:picLocks noChangeAspect="1"/>
          </p:cNvPicPr>
          <p:nvPr/>
        </p:nvPicPr>
        <p:blipFill>
          <a:blip r:embed="rId2">
            <a:extLst>
              <a:ext uri="{28A0092B-C50C-407E-A947-70E740481C1C}">
                <a14:useLocalDpi xmlns:a14="http://schemas.microsoft.com/office/drawing/2010/main" val="0"/>
              </a:ext>
            </a:extLst>
          </a:blip>
          <a:srcRect l="1162" t="1371" r="12620" b="40745"/>
          <a:stretch>
            <a:fillRect/>
          </a:stretch>
        </p:blipFill>
        <p:spPr bwMode="auto">
          <a:xfrm>
            <a:off x="3659014" y="8148193"/>
            <a:ext cx="2600113" cy="469380"/>
          </a:xfrm>
          <a:prstGeom prst="rect">
            <a:avLst/>
          </a:prstGeom>
          <a:noFill/>
        </p:spPr>
      </p:pic>
      <p:pic>
        <p:nvPicPr>
          <p:cNvPr id="8" name="Picture 7">
            <a:extLst>
              <a:ext uri="{FF2B5EF4-FFF2-40B4-BE49-F238E27FC236}">
                <a16:creationId xmlns:a16="http://schemas.microsoft.com/office/drawing/2014/main" id="{972DA1CB-5F18-3DED-36E7-1F523BFC77F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9687" y="7593940"/>
            <a:ext cx="395605" cy="492760"/>
          </a:xfrm>
          <a:prstGeom prst="rect">
            <a:avLst/>
          </a:prstGeom>
          <a:noFill/>
        </p:spPr>
      </p:pic>
      <p:sp>
        <p:nvSpPr>
          <p:cNvPr id="9" name="TextBox 53">
            <a:extLst>
              <a:ext uri="{FF2B5EF4-FFF2-40B4-BE49-F238E27FC236}">
                <a16:creationId xmlns:a16="http://schemas.microsoft.com/office/drawing/2014/main" id="{FB325D70-9B26-3879-6409-5EE1FF6B3AF6}"/>
              </a:ext>
            </a:extLst>
          </p:cNvPr>
          <p:cNvSpPr txBox="1"/>
          <p:nvPr/>
        </p:nvSpPr>
        <p:spPr>
          <a:xfrm>
            <a:off x="4085292" y="7561692"/>
            <a:ext cx="2109041" cy="643890"/>
          </a:xfrm>
          <a:prstGeom prst="rect">
            <a:avLst/>
          </a:prstGeom>
          <a:noFill/>
        </p:spPr>
        <p:txBody>
          <a:bodyPr wrap="square">
            <a:noAutofit/>
          </a:bodyPr>
          <a:lstStyle/>
          <a:p>
            <a:pPr algn="ctr">
              <a:lnSpc>
                <a:spcPct val="115000"/>
              </a:lnSpc>
              <a:spcAft>
                <a:spcPts val="800"/>
              </a:spcAft>
              <a:buNone/>
            </a:pPr>
            <a:r>
              <a:rPr lang="en-IN" sz="2600" b="1" kern="1200" dirty="0">
                <a:effectLst/>
                <a:latin typeface="Nirmala UI" panose="020B0502040204020203" pitchFamily="34" charset="0"/>
                <a:ea typeface="Nirmala UI" panose="020B0502040204020203" pitchFamily="34" charset="0"/>
                <a:cs typeface="Mangal" panose="02040503050203030202" pitchFamily="18" charset="0"/>
              </a:rPr>
              <a:t>9667693596</a:t>
            </a:r>
            <a:endParaRPr lang="en-IN" sz="1200" kern="1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Box 9">
            <a:extLst>
              <a:ext uri="{FF2B5EF4-FFF2-40B4-BE49-F238E27FC236}">
                <a16:creationId xmlns:a16="http://schemas.microsoft.com/office/drawing/2014/main" id="{8B09D348-27D5-90EF-59B8-9AA436B392C3}"/>
              </a:ext>
            </a:extLst>
          </p:cNvPr>
          <p:cNvSpPr txBox="1"/>
          <p:nvPr/>
        </p:nvSpPr>
        <p:spPr>
          <a:xfrm>
            <a:off x="591206" y="4944670"/>
            <a:ext cx="5698066" cy="2031325"/>
          </a:xfrm>
          <a:prstGeom prst="rect">
            <a:avLst/>
          </a:prstGeom>
          <a:noFill/>
        </p:spPr>
        <p:txBody>
          <a:bodyPr wrap="square">
            <a:spAutoFit/>
          </a:bodyPr>
          <a:lstStyle/>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एक ऐसी टेस्ट सीरीज जहाँ से डायरेक्ट प्रश्न आते हैं।</a:t>
            </a:r>
          </a:p>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रिजल्ट चाहिए तो इसे सॉल्व</a:t>
            </a:r>
            <a:r>
              <a:rPr lang="en-IN" sz="4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4200" b="1" dirty="0">
                <a:latin typeface="Adobe Devanagari" panose="02040503050201020203" pitchFamily="18" charset="0"/>
                <a:ea typeface="Nirmala UI" panose="020B0502040204020203" pitchFamily="34" charset="0"/>
                <a:cs typeface="Adobe Devanagari" panose="02040503050201020203" pitchFamily="18" charset="0"/>
              </a:rPr>
              <a:t>कीजिए।</a:t>
            </a:r>
          </a:p>
        </p:txBody>
      </p:sp>
      <p:sp>
        <p:nvSpPr>
          <p:cNvPr id="11" name="TextBox 10">
            <a:extLst>
              <a:ext uri="{FF2B5EF4-FFF2-40B4-BE49-F238E27FC236}">
                <a16:creationId xmlns:a16="http://schemas.microsoft.com/office/drawing/2014/main" id="{79FFF1B6-53F9-3DBD-8088-3C62E4777D73}"/>
              </a:ext>
            </a:extLst>
          </p:cNvPr>
          <p:cNvSpPr txBox="1"/>
          <p:nvPr/>
        </p:nvSpPr>
        <p:spPr>
          <a:xfrm>
            <a:off x="820422" y="4164686"/>
            <a:ext cx="5217149" cy="588046"/>
          </a:xfrm>
          <a:prstGeom prst="rect">
            <a:avLst/>
          </a:prstGeom>
          <a:noFill/>
        </p:spPr>
        <p:txBody>
          <a:bodyPr wrap="square">
            <a:spAutoFit/>
          </a:bodyPr>
          <a:lstStyle/>
          <a:p>
            <a:pPr algn="ctr">
              <a:lnSpc>
                <a:spcPct val="150000"/>
              </a:lnSpc>
            </a:pPr>
            <a:r>
              <a:rPr lang="en-GB" sz="2400" b="1">
                <a:latin typeface="Merriweather" panose="00000500000000000000" pitchFamily="2" charset="0"/>
                <a:ea typeface="Nirmala UI" panose="020B0502040204020203" pitchFamily="34" charset="0"/>
                <a:cs typeface="Nirmala UI" panose="020B0502040204020203" pitchFamily="34" charset="0"/>
              </a:rPr>
              <a:t>FREE TEST-1 </a:t>
            </a:r>
            <a:r>
              <a:rPr lang="en-GB" sz="2400" b="1" dirty="0">
                <a:latin typeface="Merriweather" panose="00000500000000000000" pitchFamily="2" charset="0"/>
                <a:ea typeface="Nirmala UI" panose="020B0502040204020203" pitchFamily="34" charset="0"/>
                <a:cs typeface="Nirmala UI" panose="020B0502040204020203" pitchFamily="34" charset="0"/>
              </a:rPr>
              <a:t>(FULL LENGTH)</a:t>
            </a:r>
          </a:p>
        </p:txBody>
      </p:sp>
      <p:sp>
        <p:nvSpPr>
          <p:cNvPr id="12" name="TextBox 11">
            <a:extLst>
              <a:ext uri="{FF2B5EF4-FFF2-40B4-BE49-F238E27FC236}">
                <a16:creationId xmlns:a16="http://schemas.microsoft.com/office/drawing/2014/main" id="{1C5E5750-9D29-261C-B926-ABFC380183B4}"/>
              </a:ext>
            </a:extLst>
          </p:cNvPr>
          <p:cNvSpPr txBox="1"/>
          <p:nvPr/>
        </p:nvSpPr>
        <p:spPr>
          <a:xfrm>
            <a:off x="364064" y="2964357"/>
            <a:ext cx="6129866" cy="1200329"/>
          </a:xfrm>
          <a:prstGeom prst="rect">
            <a:avLst/>
          </a:prstGeom>
          <a:noFill/>
        </p:spPr>
        <p:txBody>
          <a:bodyPr wrap="square">
            <a:spAutoFit/>
          </a:bodyPr>
          <a:lstStyle/>
          <a:p>
            <a:pPr algn="ctr"/>
            <a:r>
              <a:rPr lang="en-GB" sz="5400" b="1" dirty="0">
                <a:latin typeface="Arial Black" panose="020B0A04020102020204" pitchFamily="34" charset="0"/>
                <a:ea typeface="Nirmala UI" panose="020B0502040204020203" pitchFamily="34" charset="0"/>
                <a:cs typeface="Nirmala UI" panose="020B0502040204020203" pitchFamily="34" charset="0"/>
              </a:rPr>
              <a:t>RESULT MITRA</a:t>
            </a:r>
          </a:p>
          <a:p>
            <a:pPr algn="ctr"/>
            <a:r>
              <a:rPr lang="en-GB" sz="1800" b="1" dirty="0">
                <a:latin typeface="Merriweather" panose="00000500000000000000" pitchFamily="2" charset="0"/>
                <a:ea typeface="Nirmala UI" panose="020B0502040204020203" pitchFamily="34" charset="0"/>
                <a:cs typeface="Nirmala UI" panose="020B0502040204020203" pitchFamily="34" charset="0"/>
              </a:rPr>
              <a:t>(Most Trusted IAS/PCS Institute)</a:t>
            </a:r>
          </a:p>
        </p:txBody>
      </p:sp>
      <p:sp>
        <p:nvSpPr>
          <p:cNvPr id="13" name="Rectangle: Rounded Corners 12">
            <a:extLst>
              <a:ext uri="{FF2B5EF4-FFF2-40B4-BE49-F238E27FC236}">
                <a16:creationId xmlns:a16="http://schemas.microsoft.com/office/drawing/2014/main" id="{FF2F7259-8091-51BF-6567-1ACDC4609395}"/>
              </a:ext>
            </a:extLst>
          </p:cNvPr>
          <p:cNvSpPr/>
          <p:nvPr/>
        </p:nvSpPr>
        <p:spPr>
          <a:xfrm>
            <a:off x="364064" y="9017158"/>
            <a:ext cx="6129866" cy="469379"/>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14" name="TextBox 53">
            <a:extLst>
              <a:ext uri="{FF2B5EF4-FFF2-40B4-BE49-F238E27FC236}">
                <a16:creationId xmlns:a16="http://schemas.microsoft.com/office/drawing/2014/main" id="{23673EBA-CBDD-9D63-7EDD-83AE9276000D}"/>
              </a:ext>
            </a:extLst>
          </p:cNvPr>
          <p:cNvSpPr txBox="1"/>
          <p:nvPr/>
        </p:nvSpPr>
        <p:spPr>
          <a:xfrm>
            <a:off x="349451" y="9067181"/>
            <a:ext cx="3932989" cy="3693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15" name="TextBox 57">
            <a:extLst>
              <a:ext uri="{FF2B5EF4-FFF2-40B4-BE49-F238E27FC236}">
                <a16:creationId xmlns:a16="http://schemas.microsoft.com/office/drawing/2014/main" id="{2E3CF279-A5DA-FF2F-B361-01E1CA268C82}"/>
              </a:ext>
            </a:extLst>
          </p:cNvPr>
          <p:cNvSpPr txBox="1"/>
          <p:nvPr/>
        </p:nvSpPr>
        <p:spPr>
          <a:xfrm>
            <a:off x="4417281" y="9121042"/>
            <a:ext cx="2076649" cy="26161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1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http://www.resultmitra.com</a:t>
            </a:r>
          </a:p>
        </p:txBody>
      </p:sp>
      <p:sp>
        <p:nvSpPr>
          <p:cNvPr id="16" name="Star: 12 Points 15">
            <a:extLst>
              <a:ext uri="{FF2B5EF4-FFF2-40B4-BE49-F238E27FC236}">
                <a16:creationId xmlns:a16="http://schemas.microsoft.com/office/drawing/2014/main" id="{05E5EBF7-C83B-16C7-BFBE-DD7C62E9717A}"/>
              </a:ext>
            </a:extLst>
          </p:cNvPr>
          <p:cNvSpPr/>
          <p:nvPr/>
        </p:nvSpPr>
        <p:spPr>
          <a:xfrm>
            <a:off x="423108" y="6777434"/>
            <a:ext cx="3074833" cy="2210734"/>
          </a:xfrm>
          <a:prstGeom prst="star12">
            <a:avLst>
              <a:gd name="adj" fmla="val 4140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17" name="TextBox 57">
            <a:extLst>
              <a:ext uri="{FF2B5EF4-FFF2-40B4-BE49-F238E27FC236}">
                <a16:creationId xmlns:a16="http://schemas.microsoft.com/office/drawing/2014/main" id="{4838ADF3-859A-5FB1-C947-3A463180764B}"/>
              </a:ext>
            </a:extLst>
          </p:cNvPr>
          <p:cNvSpPr txBox="1"/>
          <p:nvPr/>
        </p:nvSpPr>
        <p:spPr>
          <a:xfrm>
            <a:off x="598873" y="7423389"/>
            <a:ext cx="2723302" cy="129266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हमारें 140</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Students</a:t>
            </a: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ने दिया</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70</a:t>
            </a:r>
            <a:r>
              <a:rPr lang="en-IN" sz="2500" b="1" baseline="30000"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th </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BPSC Mains</a:t>
            </a:r>
          </a:p>
        </p:txBody>
      </p:sp>
    </p:spTree>
    <p:extLst>
      <p:ext uri="{BB962C8B-B14F-4D97-AF65-F5344CB8AC3E}">
        <p14:creationId xmlns:p14="http://schemas.microsoft.com/office/powerpoint/2010/main" val="145222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3F51A-CFB0-B074-506E-BDCD01B8E901}"/>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9A6E3A9-0C50-CEFF-BAB0-BB26BE24EE6B}"/>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2</a:t>
            </a:fld>
            <a:endParaRPr lang="en-IN"/>
          </a:p>
        </p:txBody>
      </p:sp>
      <p:sp>
        <p:nvSpPr>
          <p:cNvPr id="43" name="TextBox 53">
            <a:extLst>
              <a:ext uri="{FF2B5EF4-FFF2-40B4-BE49-F238E27FC236}">
                <a16:creationId xmlns:a16="http://schemas.microsoft.com/office/drawing/2014/main" id="{846E2345-4652-438B-C78C-511855DD2C54}"/>
              </a:ext>
            </a:extLst>
          </p:cNvPr>
          <p:cNvSpPr txBox="1"/>
          <p:nvPr/>
        </p:nvSpPr>
        <p:spPr>
          <a:xfrm>
            <a:off x="878226" y="8371506"/>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42A2BA7B-E75B-0523-CAB0-00186EC9AC65}"/>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pic>
        <p:nvPicPr>
          <p:cNvPr id="4" name="Picture 3">
            <a:extLst>
              <a:ext uri="{FF2B5EF4-FFF2-40B4-BE49-F238E27FC236}">
                <a16:creationId xmlns:a16="http://schemas.microsoft.com/office/drawing/2014/main" id="{8ADAFDC9-7FF6-86EE-D72C-F77096A8E8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947487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2CF00-D283-7BE2-9D7D-3D904EA311F6}"/>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BF7376D9-C39F-DC27-70B2-820331D4AF0C}"/>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3</a:t>
            </a:fld>
            <a:endParaRPr lang="en-IN"/>
          </a:p>
        </p:txBody>
      </p:sp>
      <p:sp>
        <p:nvSpPr>
          <p:cNvPr id="3" name="Rectangle 2">
            <a:extLst>
              <a:ext uri="{FF2B5EF4-FFF2-40B4-BE49-F238E27FC236}">
                <a16:creationId xmlns:a16="http://schemas.microsoft.com/office/drawing/2014/main" id="{65E5C702-F04C-3576-A094-EE1A77D275F3}"/>
              </a:ext>
            </a:extLst>
          </p:cNvPr>
          <p:cNvSpPr/>
          <p:nvPr/>
        </p:nvSpPr>
        <p:spPr>
          <a:xfrm>
            <a:off x="774009" y="2345376"/>
            <a:ext cx="5427606" cy="5942519"/>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9" name="TextBox 1099">
            <a:extLst>
              <a:ext uri="{FF2B5EF4-FFF2-40B4-BE49-F238E27FC236}">
                <a16:creationId xmlns:a16="http://schemas.microsoft.com/office/drawing/2014/main" id="{F0A5DD69-3F04-31AF-6EFE-A91C35DC3A11}"/>
              </a:ext>
            </a:extLst>
          </p:cNvPr>
          <p:cNvSpPr txBox="1"/>
          <p:nvPr/>
        </p:nvSpPr>
        <p:spPr>
          <a:xfrm>
            <a:off x="878204" y="403207"/>
            <a:ext cx="5403794"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4800" b="1" dirty="0">
                <a:latin typeface="Arial Black" panose="020B0A04020102020204" pitchFamily="34" charset="0"/>
                <a:ea typeface="Nirmala UI" panose="020B0502040204020203" pitchFamily="34" charset="0"/>
                <a:cs typeface="Nirmala UI" panose="020B0502040204020203" pitchFamily="34" charset="0"/>
              </a:rPr>
              <a:t>RESULT MITRA</a:t>
            </a:r>
          </a:p>
        </p:txBody>
      </p:sp>
      <p:sp>
        <p:nvSpPr>
          <p:cNvPr id="31" name="TextBox 1100">
            <a:extLst>
              <a:ext uri="{FF2B5EF4-FFF2-40B4-BE49-F238E27FC236}">
                <a16:creationId xmlns:a16="http://schemas.microsoft.com/office/drawing/2014/main" id="{226222A6-6F3D-9937-B467-B696DC623BB5}"/>
              </a:ext>
            </a:extLst>
          </p:cNvPr>
          <p:cNvSpPr txBox="1"/>
          <p:nvPr/>
        </p:nvSpPr>
        <p:spPr>
          <a:xfrm>
            <a:off x="2091125" y="1136322"/>
            <a:ext cx="3372048"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600" b="1" dirty="0">
                <a:latin typeface="Adobe Devanagari" panose="02040503050201020203" pitchFamily="18" charset="0"/>
                <a:cs typeface="Adobe Devanagari" panose="02040503050201020203" pitchFamily="18" charset="0"/>
              </a:rPr>
              <a:t>(Most Trusted IAS/PCS Institute)</a:t>
            </a:r>
          </a:p>
        </p:txBody>
      </p:sp>
      <p:sp>
        <p:nvSpPr>
          <p:cNvPr id="38" name="TextBox 24">
            <a:extLst>
              <a:ext uri="{FF2B5EF4-FFF2-40B4-BE49-F238E27FC236}">
                <a16:creationId xmlns:a16="http://schemas.microsoft.com/office/drawing/2014/main" id="{02CE1BD3-3808-6D65-4C5B-E44F6210A20E}"/>
              </a:ext>
            </a:extLst>
          </p:cNvPr>
          <p:cNvSpPr txBox="1"/>
          <p:nvPr/>
        </p:nvSpPr>
        <p:spPr>
          <a:xfrm>
            <a:off x="774010" y="2440140"/>
            <a:ext cx="5427605" cy="577081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b="1" dirty="0">
                <a:latin typeface="Adobe Devanagari" panose="02040503050201020203" pitchFamily="18" charset="0"/>
                <a:ea typeface="Nirmala UI" panose="020B0502040204020203" pitchFamily="34" charset="0"/>
                <a:cs typeface="Adobe Devanagari" panose="02040503050201020203" pitchFamily="18" charset="0"/>
              </a:rPr>
              <a:t>1. </a:t>
            </a:r>
            <a:r>
              <a:rPr lang="en-GB" sz="900" dirty="0">
                <a:latin typeface="Adobe Devanagari" panose="02040503050201020203" pitchFamily="18" charset="0"/>
                <a:ea typeface="Nirmala UI" panose="020B0502040204020203" pitchFamily="34" charset="0"/>
                <a:cs typeface="Adobe Devanagari" panose="02040503050201020203" pitchFamily="18" charset="0"/>
              </a:rPr>
              <a:t>This Question Booklet contains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150</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in total.</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2. All </a:t>
            </a:r>
            <a:r>
              <a:rPr lang="en-GB" sz="900" dirty="0">
                <a:latin typeface="Adobe Devanagari" panose="02040503050201020203" pitchFamily="18" charset="0"/>
                <a:ea typeface="Nirmala UI" panose="020B0502040204020203" pitchFamily="34" charset="0"/>
                <a:cs typeface="Adobe Devanagari" panose="02040503050201020203" pitchFamily="18" charset="0"/>
              </a:rPr>
              <a:t>questions carry equal marks.</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3. </a:t>
            </a:r>
            <a:r>
              <a:rPr lang="en-GB" sz="900" dirty="0">
                <a:latin typeface="Adobe Devanagari" panose="02040503050201020203" pitchFamily="18" charset="0"/>
                <a:ea typeface="Nirmala UI" panose="020B0502040204020203" pitchFamily="34" charset="0"/>
                <a:cs typeface="Adobe Devanagari" panose="02040503050201020203" pitchFamily="18" charset="0"/>
              </a:rPr>
              <a:t>An Answer Sheet has been provided inside the question booklet to mark your answers.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You must write your Roll Number, encode it, and fill in other particulars in the space provided on the Answer Sheet. Failure to do so will result in your Answer Sheet not being evaluated.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4. Immediately after the commencement of the examination, you should check your Question Booklet and attached Answer Sheet to ensure that the Question Booklet Series printed on the top left-hand corner of the Booklet matches the encoded series on the Answer Sheet. Additionally, check that the Booklet contains printed pages, including two pages for Rough Work. Ensure that no page is missing, unprinted, torn, repeated, or mismatched with the Answer Sheet. If you find any defect in this Booklet or attached Answer Sheet, request a replacement immediately with a complete Booklet and OMR sheet of the same series.</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5.</a:t>
            </a:r>
            <a:r>
              <a:rPr lang="en-GB" sz="900" dirty="0">
                <a:latin typeface="Adobe Devanagari" panose="02040503050201020203" pitchFamily="18" charset="0"/>
                <a:ea typeface="Nirmala UI" panose="020B0502040204020203" pitchFamily="34" charset="0"/>
                <a:cs typeface="Adobe Devanagari" panose="02040503050201020203" pitchFamily="18" charset="0"/>
              </a:rPr>
              <a:t> In case of any printing or factual errors, the English version of the questions will be treated as the standard.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6.</a:t>
            </a:r>
            <a:r>
              <a:rPr lang="en-GB" sz="900" dirty="0">
                <a:latin typeface="Adobe Devanagari" panose="02040503050201020203" pitchFamily="18" charset="0"/>
                <a:ea typeface="Nirmala UI" panose="020B0502040204020203" pitchFamily="34" charset="0"/>
                <a:cs typeface="Adobe Devanagari" panose="02040503050201020203" pitchFamily="18" charset="0"/>
              </a:rPr>
              <a:t> You must write your Roll Number in the space provided on the top of this page. Do not write anything else on the Question Booklet.</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7.</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and their responses are printed in both English and Hindi versions in this Booklet. Each question has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options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You are to select ONLY ONE correct response and mark it on your Answer Sheet. If you believe there is more than one correct response, mark the one you consider the best. In any case, choose ONLY ONE response for each question.</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8. </a:t>
            </a:r>
            <a:r>
              <a:rPr lang="en-GB" sz="900" dirty="0">
                <a:latin typeface="Adobe Devanagari" panose="02040503050201020203" pitchFamily="18" charset="0"/>
                <a:ea typeface="Nirmala UI" panose="020B0502040204020203" pitchFamily="34" charset="0"/>
                <a:cs typeface="Adobe Devanagari" panose="02040503050201020203" pitchFamily="18" charset="0"/>
              </a:rPr>
              <a:t>In the Answer Sheet, there are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circles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corresponding to each question. To answer the questions, use a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Black/Blue ink ballpoint pen </a:t>
            </a:r>
            <a:r>
              <a:rPr lang="en-GB" sz="900" dirty="0">
                <a:latin typeface="Adobe Devanagari" panose="02040503050201020203" pitchFamily="18" charset="0"/>
                <a:ea typeface="Nirmala UI" panose="020B0502040204020203" pitchFamily="34" charset="0"/>
                <a:cs typeface="Adobe Devanagari" panose="02040503050201020203" pitchFamily="18" charset="0"/>
              </a:rPr>
              <a:t>to mark ONLY ONE circle for each question. Do not mark more than one circle for a question, as the answer will be considered wrong. Any changes or erasures are not allowed.</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9. </a:t>
            </a:r>
            <a:r>
              <a:rPr lang="en-GB" sz="900" dirty="0">
                <a:latin typeface="Adobe Devanagari" panose="02040503050201020203" pitchFamily="18" charset="0"/>
                <a:ea typeface="Nirmala UI" panose="020B0502040204020203" pitchFamily="34" charset="0"/>
                <a:cs typeface="Adobe Devanagari" panose="02040503050201020203" pitchFamily="18" charset="0"/>
              </a:rPr>
              <a:t>For each question for which a wrong answer or more than one answer has been given,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one-third (1/3)</a:t>
            </a:r>
            <a:r>
              <a:rPr lang="en-GB" sz="900" dirty="0">
                <a:latin typeface="Adobe Devanagari" panose="02040503050201020203" pitchFamily="18" charset="0"/>
                <a:ea typeface="Nirmala UI" panose="020B0502040204020203" pitchFamily="34" charset="0"/>
                <a:cs typeface="Adobe Devanagari" panose="02040503050201020203" pitchFamily="18" charset="0"/>
              </a:rPr>
              <a:t> of the marks assigned to that question will be deducted as a penalty.</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10. </a:t>
            </a:r>
            <a:r>
              <a:rPr lang="en-GB" sz="900" dirty="0">
                <a:latin typeface="Adobe Devanagari" panose="02040503050201020203" pitchFamily="18" charset="0"/>
                <a:ea typeface="Nirmala UI" panose="020B0502040204020203" pitchFamily="34" charset="0"/>
                <a:cs typeface="Adobe Devanagari" panose="02040503050201020203" pitchFamily="18" charset="0"/>
              </a:rPr>
              <a:t>You should not remove or tear off any page from the Question Booklet. You are not allowed to take the Question Booklet and Answer Sheet out of the Examination Hall during the examination.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After the examination concludes, you must hand over your Answer Sheet to the Invigilator. Afterward, you may take the Question Booklet with you.</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11.</a:t>
            </a:r>
            <a:r>
              <a:rPr lang="en-GB" sz="900" dirty="0">
                <a:latin typeface="Adobe Devanagari" panose="02040503050201020203" pitchFamily="18" charset="0"/>
                <a:ea typeface="Nirmala UI" panose="020B0502040204020203" pitchFamily="34" charset="0"/>
                <a:cs typeface="Adobe Devanagari" panose="02040503050201020203" pitchFamily="18" charset="0"/>
              </a:rPr>
              <a:t> Failure to comply with any of the above instructions will lead to appropriate action or penalty, as decided by the Commission.</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12.</a:t>
            </a:r>
            <a:r>
              <a:rPr lang="en-GB" sz="900" dirty="0">
                <a:latin typeface="Adobe Devanagari" panose="02040503050201020203" pitchFamily="18" charset="0"/>
                <a:ea typeface="Nirmala UI" panose="020B0502040204020203" pitchFamily="34" charset="0"/>
                <a:cs typeface="Adobe Devanagari" panose="02040503050201020203" pitchFamily="18" charset="0"/>
              </a:rPr>
              <a:t> Before leaving the Examination Hall, candidates must ensure that their Answer Sheets are kept in a Self-Adhesive LDPE Bag and properly packed/sealed in their presence.</a:t>
            </a:r>
          </a:p>
        </p:txBody>
      </p:sp>
      <p:sp>
        <p:nvSpPr>
          <p:cNvPr id="42" name="Rectangle: Rounded Corners 41">
            <a:extLst>
              <a:ext uri="{FF2B5EF4-FFF2-40B4-BE49-F238E27FC236}">
                <a16:creationId xmlns:a16="http://schemas.microsoft.com/office/drawing/2014/main" id="{57367DB1-30E7-F1CA-5D06-0919EC14CB29}"/>
              </a:ext>
            </a:extLst>
          </p:cNvPr>
          <p:cNvSpPr/>
          <p:nvPr/>
        </p:nvSpPr>
        <p:spPr>
          <a:xfrm>
            <a:off x="774009" y="8353666"/>
            <a:ext cx="5432686" cy="3632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43" name="TextBox 53">
            <a:extLst>
              <a:ext uri="{FF2B5EF4-FFF2-40B4-BE49-F238E27FC236}">
                <a16:creationId xmlns:a16="http://schemas.microsoft.com/office/drawing/2014/main" id="{2F47537A-932F-2EA6-FF55-6C52F880D331}"/>
              </a:ext>
            </a:extLst>
          </p:cNvPr>
          <p:cNvSpPr txBox="1"/>
          <p:nvPr/>
        </p:nvSpPr>
        <p:spPr>
          <a:xfrm>
            <a:off x="828919" y="8373268"/>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482F54CD-2ACB-560B-457F-8549188E19AB}"/>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55" name="Rectangle: Rounded Corners 54">
            <a:extLst>
              <a:ext uri="{FF2B5EF4-FFF2-40B4-BE49-F238E27FC236}">
                <a16:creationId xmlns:a16="http://schemas.microsoft.com/office/drawing/2014/main" id="{A92E986D-4660-85E7-3F32-5ACA1F332235}"/>
              </a:ext>
            </a:extLst>
          </p:cNvPr>
          <p:cNvSpPr/>
          <p:nvPr/>
        </p:nvSpPr>
        <p:spPr>
          <a:xfrm>
            <a:off x="2504018" y="2269979"/>
            <a:ext cx="2032001" cy="1653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57" name="TextBox 56">
            <a:extLst>
              <a:ext uri="{FF2B5EF4-FFF2-40B4-BE49-F238E27FC236}">
                <a16:creationId xmlns:a16="http://schemas.microsoft.com/office/drawing/2014/main" id="{C1A7AC54-2A68-8473-CFC2-CC11C3AFD54D}"/>
              </a:ext>
            </a:extLst>
          </p:cNvPr>
          <p:cNvSpPr txBox="1"/>
          <p:nvPr/>
        </p:nvSpPr>
        <p:spPr>
          <a:xfrm>
            <a:off x="2627802" y="2251198"/>
            <a:ext cx="1743832" cy="215444"/>
          </a:xfrm>
          <a:prstGeom prst="rect">
            <a:avLst/>
          </a:prstGeom>
          <a:noFill/>
        </p:spPr>
        <p:txBody>
          <a:bodyPr wrap="square">
            <a:spAutoFit/>
          </a:bodyPr>
          <a:lstStyle/>
          <a:p>
            <a:r>
              <a:rPr lang="en-IN" sz="800" b="1" dirty="0">
                <a:solidFill>
                  <a:schemeClr val="bg1"/>
                </a:solidFill>
                <a:latin typeface="Merriweather" panose="00000500000000000000" pitchFamily="2" charset="0"/>
              </a:rPr>
              <a:t>IMPORTANT INSTRUCTIONS</a:t>
            </a:r>
            <a:endParaRPr lang="en-GB"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endParaRPr>
          </a:p>
        </p:txBody>
      </p:sp>
      <p:sp>
        <p:nvSpPr>
          <p:cNvPr id="59" name="TextBox 24">
            <a:extLst>
              <a:ext uri="{FF2B5EF4-FFF2-40B4-BE49-F238E27FC236}">
                <a16:creationId xmlns:a16="http://schemas.microsoft.com/office/drawing/2014/main" id="{DAF343E6-3A48-A06D-FA57-687C65A68056}"/>
              </a:ext>
            </a:extLst>
          </p:cNvPr>
          <p:cNvSpPr txBox="1"/>
          <p:nvPr/>
        </p:nvSpPr>
        <p:spPr>
          <a:xfrm>
            <a:off x="1556332" y="8756519"/>
            <a:ext cx="4088576" cy="52322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1400" b="1" dirty="0">
                <a:latin typeface="Aparajita" panose="02020603050405020304" pitchFamily="18" charset="0"/>
                <a:ea typeface="Nirmala UI" panose="020B0502040204020203" pitchFamily="34" charset="0"/>
                <a:cs typeface="Aparajita" panose="02020603050405020304" pitchFamily="18" charset="0"/>
              </a:rPr>
              <a:t>ध्यान दें</a:t>
            </a:r>
            <a:r>
              <a:rPr lang="en-IN" sz="1400" b="1" dirty="0">
                <a:latin typeface="Aparajita" panose="02020603050405020304" pitchFamily="18" charset="0"/>
                <a:ea typeface="Nirmala UI" panose="020B0502040204020203" pitchFamily="34" charset="0"/>
                <a:cs typeface="Aparajita" panose="02020603050405020304" pitchFamily="18" charset="0"/>
              </a:rPr>
              <a:t>:</a:t>
            </a:r>
            <a:r>
              <a:rPr lang="hi-IN" sz="1400" b="1" dirty="0">
                <a:latin typeface="Aparajita" panose="02020603050405020304" pitchFamily="18" charset="0"/>
                <a:ea typeface="Nirmala UI" panose="020B0502040204020203" pitchFamily="34" charset="0"/>
                <a:cs typeface="Aparajita" panose="02020603050405020304" pitchFamily="18" charset="0"/>
              </a:rPr>
              <a:t> अनुदेशों का हिन्दी रूपांतर इस पुस्तिका के अंतिम पृष्ठ पर छपा है।</a:t>
            </a:r>
            <a:endParaRPr lang="en-GB" sz="1400" dirty="0">
              <a:latin typeface="Aparajita" panose="02020603050405020304" pitchFamily="18" charset="0"/>
              <a:ea typeface="Nirmala UI" panose="020B0502040204020203" pitchFamily="34" charset="0"/>
              <a:cs typeface="Aparajita" panose="02020603050405020304" pitchFamily="18" charset="0"/>
            </a:endParaRPr>
          </a:p>
        </p:txBody>
      </p:sp>
      <p:cxnSp>
        <p:nvCxnSpPr>
          <p:cNvPr id="61" name="Straight Connector 60">
            <a:extLst>
              <a:ext uri="{FF2B5EF4-FFF2-40B4-BE49-F238E27FC236}">
                <a16:creationId xmlns:a16="http://schemas.microsoft.com/office/drawing/2014/main" id="{2D998F3A-DDE7-19E3-80C0-8B86252A6A93}"/>
              </a:ext>
            </a:extLst>
          </p:cNvPr>
          <p:cNvCxnSpPr>
            <a:cxnSpLocks/>
          </p:cNvCxnSpPr>
          <p:nvPr/>
        </p:nvCxnSpPr>
        <p:spPr>
          <a:xfrm flipV="1">
            <a:off x="797821" y="1419479"/>
            <a:ext cx="5403794" cy="1"/>
          </a:xfrm>
          <a:prstGeom prst="line">
            <a:avLst/>
          </a:prstGeom>
        </p:spPr>
        <p:style>
          <a:lnRef idx="2">
            <a:schemeClr val="dk1"/>
          </a:lnRef>
          <a:fillRef idx="0">
            <a:schemeClr val="dk1"/>
          </a:fillRef>
          <a:effectRef idx="1">
            <a:schemeClr val="dk1"/>
          </a:effectRef>
          <a:fontRef idx="minor">
            <a:schemeClr val="tx1"/>
          </a:fontRef>
        </p:style>
      </p:cxnSp>
      <p:sp>
        <p:nvSpPr>
          <p:cNvPr id="62" name="TextBox 24">
            <a:extLst>
              <a:ext uri="{FF2B5EF4-FFF2-40B4-BE49-F238E27FC236}">
                <a16:creationId xmlns:a16="http://schemas.microsoft.com/office/drawing/2014/main" id="{01832874-A5DB-335B-457D-B6B34F620A20}"/>
              </a:ext>
            </a:extLst>
          </p:cNvPr>
          <p:cNvSpPr txBox="1"/>
          <p:nvPr/>
        </p:nvSpPr>
        <p:spPr>
          <a:xfrm>
            <a:off x="715197" y="1461570"/>
            <a:ext cx="121943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Time Allowed: 2Hrs</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3" name="TextBox 24">
            <a:extLst>
              <a:ext uri="{FF2B5EF4-FFF2-40B4-BE49-F238E27FC236}">
                <a16:creationId xmlns:a16="http://schemas.microsoft.com/office/drawing/2014/main" id="{72E45461-4E0D-600C-3801-8467C015C0BB}"/>
              </a:ext>
            </a:extLst>
          </p:cNvPr>
          <p:cNvSpPr txBox="1"/>
          <p:nvPr/>
        </p:nvSpPr>
        <p:spPr>
          <a:xfrm>
            <a:off x="5463173" y="1435433"/>
            <a:ext cx="777213" cy="35394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Maximum Marks: 150</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4" name="TextBox 24">
            <a:extLst>
              <a:ext uri="{FF2B5EF4-FFF2-40B4-BE49-F238E27FC236}">
                <a16:creationId xmlns:a16="http://schemas.microsoft.com/office/drawing/2014/main" id="{1B2E27BC-24A4-A75E-2FDC-52BA03E6698B}"/>
              </a:ext>
            </a:extLst>
          </p:cNvPr>
          <p:cNvSpPr txBox="1"/>
          <p:nvPr/>
        </p:nvSpPr>
        <p:spPr>
          <a:xfrm>
            <a:off x="2301774" y="1512377"/>
            <a:ext cx="2163382" cy="27699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200" b="1" dirty="0">
                <a:latin typeface="Arial Black" panose="020B0A04020102020204" pitchFamily="34" charset="0"/>
                <a:ea typeface="Nirmala UI" panose="020B0502040204020203" pitchFamily="34" charset="0"/>
                <a:cs typeface="Nirmala UI" panose="020B0502040204020203" pitchFamily="34" charset="0"/>
              </a:rPr>
              <a:t>Full Length </a:t>
            </a:r>
            <a:r>
              <a:rPr lang="hi-IN" sz="1200" b="1" dirty="0">
                <a:latin typeface="Arial Black" panose="020B0A04020102020204" pitchFamily="34" charset="0"/>
                <a:ea typeface="Nirmala UI" panose="020B0502040204020203" pitchFamily="34" charset="0"/>
                <a:cs typeface="Nirmala UI" panose="020B0502040204020203" pitchFamily="34" charset="0"/>
              </a:rPr>
              <a:t>Free </a:t>
            </a:r>
            <a:r>
              <a:rPr lang="en-GB" sz="1200" b="1" dirty="0">
                <a:latin typeface="Arial Black" panose="020B0A04020102020204" pitchFamily="34" charset="0"/>
                <a:ea typeface="Nirmala UI" panose="020B0502040204020203" pitchFamily="34" charset="0"/>
                <a:cs typeface="Nirmala UI" panose="020B0502040204020203" pitchFamily="34" charset="0"/>
              </a:rPr>
              <a:t>Test-</a:t>
            </a:r>
            <a:r>
              <a:rPr lang="hi-IN" sz="1200" b="1" dirty="0">
                <a:latin typeface="Arial Black" panose="020B0A04020102020204" pitchFamily="34" charset="0"/>
                <a:ea typeface="Nirmala UI" panose="020B0502040204020203" pitchFamily="34" charset="0"/>
                <a:cs typeface="Nirmala UI" panose="020B0502040204020203" pitchFamily="34" charset="0"/>
              </a:rPr>
              <a:t>1 </a:t>
            </a:r>
            <a:endParaRPr lang="en-GB" sz="1200" dirty="0">
              <a:latin typeface="Arial Black" panose="020B0A04020102020204" pitchFamily="34" charset="0"/>
              <a:ea typeface="Nirmala UI" panose="020B0502040204020203" pitchFamily="34" charset="0"/>
              <a:cs typeface="Nirmala UI" panose="020B0502040204020203" pitchFamily="34" charset="0"/>
            </a:endParaRPr>
          </a:p>
        </p:txBody>
      </p:sp>
      <p:sp>
        <p:nvSpPr>
          <p:cNvPr id="65" name="TextBox 24">
            <a:extLst>
              <a:ext uri="{FF2B5EF4-FFF2-40B4-BE49-F238E27FC236}">
                <a16:creationId xmlns:a16="http://schemas.microsoft.com/office/drawing/2014/main" id="{EAA6D930-9CB7-E35F-0830-95C757A32C75}"/>
              </a:ext>
            </a:extLst>
          </p:cNvPr>
          <p:cNvSpPr txBox="1"/>
          <p:nvPr/>
        </p:nvSpPr>
        <p:spPr>
          <a:xfrm>
            <a:off x="2819282" y="1728077"/>
            <a:ext cx="1219435" cy="24622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b="1" dirty="0">
                <a:latin typeface="Nirmala UI" panose="020B0502040204020203" pitchFamily="34" charset="0"/>
                <a:ea typeface="Nirmala UI" panose="020B0502040204020203" pitchFamily="34" charset="0"/>
                <a:cs typeface="Nirmala UI" panose="020B0502040204020203" pitchFamily="34" charset="0"/>
              </a:rPr>
              <a:t>Question Booklet</a:t>
            </a:r>
            <a:endParaRPr lang="en-GB" sz="10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8" name="TextBox 24">
            <a:extLst>
              <a:ext uri="{FF2B5EF4-FFF2-40B4-BE49-F238E27FC236}">
                <a16:creationId xmlns:a16="http://schemas.microsoft.com/office/drawing/2014/main" id="{7537F9D2-E0B3-AAAD-3383-0C5A9F06D065}"/>
              </a:ext>
            </a:extLst>
          </p:cNvPr>
          <p:cNvSpPr txBox="1"/>
          <p:nvPr/>
        </p:nvSpPr>
        <p:spPr>
          <a:xfrm>
            <a:off x="704383" y="2015773"/>
            <a:ext cx="542760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Merriweather" panose="00000500000000000000" pitchFamily="2" charset="0"/>
                <a:ea typeface="Nirmala UI" panose="020B0502040204020203" pitchFamily="34" charset="0"/>
                <a:cs typeface="Nirmala UI" panose="020B0502040204020203" pitchFamily="34" charset="0"/>
              </a:rPr>
              <a:t>Read the following instructions carefully before you begin to answer the questions.</a:t>
            </a:r>
            <a:endParaRPr lang="en-GB" sz="850" dirty="0">
              <a:latin typeface="Merriweather" panose="00000500000000000000" pitchFamily="2" charset="0"/>
              <a:ea typeface="Nirmala UI" panose="020B0502040204020203" pitchFamily="34" charset="0"/>
              <a:cs typeface="Nirmala UI" panose="020B0502040204020203" pitchFamily="34" charset="0"/>
            </a:endParaRPr>
          </a:p>
        </p:txBody>
      </p:sp>
      <p:sp>
        <p:nvSpPr>
          <p:cNvPr id="4" name="Rectangle 3">
            <a:extLst>
              <a:ext uri="{FF2B5EF4-FFF2-40B4-BE49-F238E27FC236}">
                <a16:creationId xmlns:a16="http://schemas.microsoft.com/office/drawing/2014/main" id="{6F44D224-0EB7-2525-8055-135393C9DE76}"/>
              </a:ext>
            </a:extLst>
          </p:cNvPr>
          <p:cNvSpPr/>
          <p:nvPr/>
        </p:nvSpPr>
        <p:spPr>
          <a:xfrm>
            <a:off x="2327729" y="9036893"/>
            <a:ext cx="2320925" cy="24137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5" name="TextBox 53">
            <a:extLst>
              <a:ext uri="{FF2B5EF4-FFF2-40B4-BE49-F238E27FC236}">
                <a16:creationId xmlns:a16="http://schemas.microsoft.com/office/drawing/2014/main" id="{2128D11C-BF5E-1ECD-AF61-C2C6EC08911D}"/>
              </a:ext>
            </a:extLst>
          </p:cNvPr>
          <p:cNvSpPr txBox="1"/>
          <p:nvPr/>
        </p:nvSpPr>
        <p:spPr>
          <a:xfrm>
            <a:off x="2327715" y="9033464"/>
            <a:ext cx="811380"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Join Us:</a:t>
            </a:r>
          </a:p>
        </p:txBody>
      </p:sp>
      <p:pic>
        <p:nvPicPr>
          <p:cNvPr id="1026" name="Picture 2" descr="Telegram (software) - Wikipedia">
            <a:extLst>
              <a:ext uri="{FF2B5EF4-FFF2-40B4-BE49-F238E27FC236}">
                <a16:creationId xmlns:a16="http://schemas.microsoft.com/office/drawing/2014/main" id="{3BF17A31-23CA-BA36-3883-C044F371ED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0498" y="9076583"/>
            <a:ext cx="161996" cy="1619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acebook-logo - Wave Transit">
            <a:extLst>
              <a:ext uri="{FF2B5EF4-FFF2-40B4-BE49-F238E27FC236}">
                <a16:creationId xmlns:a16="http://schemas.microsoft.com/office/drawing/2014/main" id="{8D840DFB-DB45-E776-714F-6498E7BB88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2494" y="9055023"/>
            <a:ext cx="328184" cy="2051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432FF392-64C2-78D6-0E19-8C48CE0BE8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0677" y="9059880"/>
            <a:ext cx="199887" cy="2002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13A66BEF-051D-5224-4009-DF3730E6D5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278" y="8432328"/>
            <a:ext cx="226927" cy="2273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2BF8E11-3187-ECD3-C6DE-2873C324B553}"/>
              </a:ext>
            </a:extLst>
          </p:cNvPr>
          <p:cNvPicPr>
            <a:picLocks noChangeAspect="1"/>
          </p:cNvPicPr>
          <p:nvPr/>
        </p:nvPicPr>
        <p:blipFill>
          <a:blip r:embed="rId5"/>
          <a:stretch>
            <a:fillRect/>
          </a:stretch>
        </p:blipFill>
        <p:spPr>
          <a:xfrm>
            <a:off x="3782569" y="9076583"/>
            <a:ext cx="177398" cy="177398"/>
          </a:xfrm>
          <a:prstGeom prst="rect">
            <a:avLst/>
          </a:prstGeom>
        </p:spPr>
      </p:pic>
      <p:pic>
        <p:nvPicPr>
          <p:cNvPr id="1036" name="Picture 12">
            <a:extLst>
              <a:ext uri="{FF2B5EF4-FFF2-40B4-BE49-F238E27FC236}">
                <a16:creationId xmlns:a16="http://schemas.microsoft.com/office/drawing/2014/main" id="{B8D938B2-368D-A8F6-AEDB-A1DEA271D4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1218" y="9064514"/>
            <a:ext cx="479425" cy="201535"/>
          </a:xfrm>
          <a:prstGeom prst="rect">
            <a:avLst/>
          </a:prstGeom>
          <a:solidFill>
            <a:schemeClr val="bg1"/>
          </a:solidFill>
        </p:spPr>
      </p:pic>
      <p:sp>
        <p:nvSpPr>
          <p:cNvPr id="7" name="TextBox 24">
            <a:extLst>
              <a:ext uri="{FF2B5EF4-FFF2-40B4-BE49-F238E27FC236}">
                <a16:creationId xmlns:a16="http://schemas.microsoft.com/office/drawing/2014/main" id="{C3C7FAFC-FB62-C67F-ED2E-746570222393}"/>
              </a:ext>
            </a:extLst>
          </p:cNvPr>
          <p:cNvSpPr txBox="1"/>
          <p:nvPr/>
        </p:nvSpPr>
        <p:spPr>
          <a:xfrm>
            <a:off x="2897718" y="1880477"/>
            <a:ext cx="1219435"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b="1" dirty="0">
                <a:latin typeface="Nirmala UI" panose="020B0502040204020203" pitchFamily="34" charset="0"/>
                <a:ea typeface="Nirmala UI" panose="020B0502040204020203" pitchFamily="34" charset="0"/>
                <a:cs typeface="Nirmala UI" panose="020B0502040204020203" pitchFamily="34" charset="0"/>
              </a:rPr>
              <a:t>6 AUGUST 2025</a:t>
            </a:r>
            <a:endParaRPr lang="en-GB" sz="900" dirty="0">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292988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5496" y="507349"/>
            <a:ext cx="3010858" cy="8956298"/>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1.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पुरास्थलों में से किस स्थान से मनुष्य के आखेटक-खाद्य संग्राहक होने के प्रमाण नहीं मिले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भीमबेटका</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हुँस्गी</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चिरांद</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कुरनूल गुफाएँ</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2.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में से कौन सा ब्राह्मण ग्रंथ "ऋग्वेद" से संबंधित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ऐतरेय ब्राह्मण</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शतपथ ब्राह्मण</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गोपथ ब्राह्मण</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तैत्तिरीय ब्राह्मण</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3. </a:t>
            </a:r>
            <a:r>
              <a:rPr lang="hi-IN" sz="1200" b="1" dirty="0">
                <a:latin typeface="Adobe Devanagari" panose="02040503050201020203"/>
                <a:ea typeface="Nirmala UI" panose="020B0502040204020203" pitchFamily="34" charset="0"/>
                <a:cs typeface="Adobe Devanagari" panose="02040503050201020203" pitchFamily="18" charset="0"/>
              </a:rPr>
              <a:t>मौर्य काल के विषय में जानकारी निम्नलिखित में से कौन से ग्रंथों से मिलती है?</a:t>
            </a:r>
          </a:p>
          <a:p>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कथासरित्सागर</a:t>
            </a:r>
          </a:p>
          <a:p>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बृहत्कथामंजरी</a:t>
            </a:r>
          </a:p>
          <a:p>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अर्थशास्त्र</a:t>
            </a:r>
          </a:p>
          <a:p>
            <a:r>
              <a:rPr lang="en-US"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उपरोक्त सभी</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4.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काव्य रचनाओं को उनके रचनाकारों से सुमेलित कीजिए और दिए गए कूट का उपयोग करके सही उत्तर का चयन कीजिए:</a:t>
            </a:r>
          </a:p>
          <a:p>
            <a:r>
              <a:rPr lang="hi-IN" sz="1200" b="1" dirty="0">
                <a:latin typeface="Adobe Devanagari" panose="02040503050201020203"/>
                <a:ea typeface="Nirmala UI" panose="020B0502040204020203" pitchFamily="34" charset="0"/>
                <a:cs typeface="Adobe Devanagari" panose="02040503050201020203" pitchFamily="18" charset="0"/>
              </a:rPr>
              <a:t>सूची-</a:t>
            </a:r>
            <a:r>
              <a:rPr lang="en-US" sz="1200" b="1" dirty="0">
                <a:latin typeface="Adobe Devanagari" panose="02040503050201020203"/>
                <a:ea typeface="Nirmala UI" panose="020B0502040204020203" pitchFamily="34" charset="0"/>
                <a:cs typeface="Adobe Devanagari" panose="02040503050201020203" pitchFamily="18" charset="0"/>
              </a:rPr>
              <a:t>I (</a:t>
            </a:r>
            <a:r>
              <a:rPr lang="hi-IN" sz="1200" b="1" dirty="0">
                <a:latin typeface="Adobe Devanagari" panose="02040503050201020203"/>
                <a:ea typeface="Nirmala UI" panose="020B0502040204020203" pitchFamily="34" charset="0"/>
                <a:cs typeface="Adobe Devanagari" panose="02040503050201020203" pitchFamily="18" charset="0"/>
              </a:rPr>
              <a:t>काव्य)			सूची-</a:t>
            </a:r>
            <a:r>
              <a:rPr lang="en-US" sz="1200" b="1" dirty="0">
                <a:latin typeface="Adobe Devanagari" panose="02040503050201020203"/>
                <a:ea typeface="Nirmala UI" panose="020B0502040204020203" pitchFamily="34" charset="0"/>
                <a:cs typeface="Adobe Devanagari" panose="02040503050201020203" pitchFamily="18" charset="0"/>
              </a:rPr>
              <a:t>II (</a:t>
            </a:r>
            <a:r>
              <a:rPr lang="hi-IN" sz="1200" b="1" dirty="0">
                <a:latin typeface="Adobe Devanagari" panose="02040503050201020203"/>
                <a:ea typeface="Nirmala UI" panose="020B0502040204020203" pitchFamily="34" charset="0"/>
                <a:cs typeface="Adobe Devanagari" panose="02040503050201020203" pitchFamily="18" charset="0"/>
              </a:rPr>
              <a:t>रचनाकार)</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शिलप्पादिकारम्			1. वाल्मीकि</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मणिमेखलई			2. सीतलै सत्तनार</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मेघदूतम्			3. कालिदास</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US"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रामायण			4. इलांगो अडिगल</a:t>
            </a:r>
            <a:endParaRPr lang="en-GB" sz="1200" dirty="0">
              <a:latin typeface="Adobe Devanagari" panose="02040503050201020203"/>
              <a:ea typeface="Nirmala UI" panose="020B0502040204020203" pitchFamily="34" charset="0"/>
              <a:cs typeface="Adobe Devanagari" panose="02040503050201020203" pitchFamily="18" charset="0"/>
            </a:endParaRPr>
          </a:p>
          <a:p>
            <a:r>
              <a:rPr lang="hi-IN" sz="1200" b="1" dirty="0">
                <a:latin typeface="Adobe Devanagari" panose="02040503050201020203"/>
                <a:ea typeface="Nirmala UI" panose="020B0502040204020203" pitchFamily="34" charset="0"/>
                <a:cs typeface="Adobe Devanagari" panose="02040503050201020203" pitchFamily="18" charset="0"/>
              </a:rPr>
              <a:t>कूट:</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US" sz="1200" dirty="0">
                <a:latin typeface="Adobe Devanagari" panose="02040503050201020203"/>
                <a:ea typeface="Nirmala UI" panose="020B0502040204020203" pitchFamily="34" charset="0"/>
                <a:cs typeface="Adobe Devanagari" panose="02040503050201020203" pitchFamily="18" charset="0"/>
              </a:rPr>
              <a:t>a) A-4 , B-2, C-3, D-1</a:t>
            </a:r>
          </a:p>
          <a:p>
            <a:r>
              <a:rPr lang="en-US" sz="1200" dirty="0">
                <a:latin typeface="Adobe Devanagari" panose="02040503050201020203"/>
                <a:ea typeface="Nirmala UI" panose="020B0502040204020203" pitchFamily="34" charset="0"/>
                <a:cs typeface="Adobe Devanagari" panose="02040503050201020203" pitchFamily="18" charset="0"/>
              </a:rPr>
              <a:t> (b) A-4, B-3, C-2, D-1</a:t>
            </a:r>
          </a:p>
          <a:p>
            <a:r>
              <a:rPr lang="en-US" sz="1200" dirty="0">
                <a:latin typeface="Adobe Devanagari" panose="02040503050201020203"/>
                <a:ea typeface="Nirmala UI" panose="020B0502040204020203" pitchFamily="34" charset="0"/>
                <a:cs typeface="Adobe Devanagari" panose="02040503050201020203" pitchFamily="18" charset="0"/>
              </a:rPr>
              <a:t> (c) A-3, B-4, C-1, D-2</a:t>
            </a:r>
          </a:p>
          <a:p>
            <a:r>
              <a:rPr lang="en-US" sz="1200" dirty="0">
                <a:latin typeface="Adobe Devanagari" panose="02040503050201020203"/>
                <a:ea typeface="Nirmala UI" panose="020B0502040204020203" pitchFamily="34" charset="0"/>
                <a:cs typeface="Adobe Devanagari" panose="02040503050201020203" pitchFamily="18" charset="0"/>
              </a:rPr>
              <a:t> (d) A-1, B-2, C-3, D-4</a:t>
            </a: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5. </a:t>
            </a:r>
            <a:r>
              <a:rPr lang="hi-IN" sz="1200" b="1" dirty="0">
                <a:latin typeface="Adobe Devanagari" panose="02040503050201020203"/>
                <a:ea typeface="Nirmala UI" panose="020B0502040204020203" pitchFamily="34" charset="0"/>
                <a:cs typeface="Adobe Devanagari" panose="02040503050201020203" pitchFamily="18" charset="0"/>
              </a:rPr>
              <a:t>मगध के संदर्भ में निम्नलिखित कथनों पर विचार कीजिये:</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गंगा और सोन नदियाँ मगध से होकर गुजरती थीं।</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मगध का एक हिस्सा जंगलों से भरा था।</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इस क्षेत्र में लौह अयस्क की खदानें हैं।</a:t>
            </a:r>
          </a:p>
          <a:p>
            <a:r>
              <a:rPr lang="hi-IN" sz="1200" dirty="0">
                <a:latin typeface="Adobe Devanagari" panose="02040503050201020203"/>
                <a:ea typeface="Nirmala UI" panose="020B0502040204020203" pitchFamily="34" charset="0"/>
                <a:cs typeface="Adobe Devanagari" panose="02040503050201020203" pitchFamily="18" charset="0"/>
              </a:rPr>
              <a:t>उपर्युक्त कथनों में से कौन-सा/से कथन सही है/हैं?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US" sz="1200" dirty="0">
                <a:latin typeface="Adobe Devanagari" panose="02040503050201020203"/>
                <a:ea typeface="Nirmala UI" panose="020B0502040204020203" pitchFamily="34" charset="0"/>
                <a:cs typeface="Adobe Devanagari" panose="02040503050201020203" pitchFamily="18" charset="0"/>
              </a:rPr>
              <a:t>d) 1, 2 </a:t>
            </a:r>
            <a:r>
              <a:rPr lang="hi-IN" sz="1200" dirty="0">
                <a:latin typeface="Adobe Devanagari" panose="02040503050201020203"/>
                <a:ea typeface="Nirmala UI" panose="020B0502040204020203" pitchFamily="34" charset="0"/>
                <a:cs typeface="Adobe Devanagari" panose="02040503050201020203" pitchFamily="18" charset="0"/>
              </a:rPr>
              <a:t>और 3</a:t>
            </a: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6. </a:t>
            </a:r>
            <a:r>
              <a:rPr lang="hi-IN" sz="1200" b="1" dirty="0">
                <a:latin typeface="Adobe Devanagari" panose="02040503050201020203"/>
                <a:ea typeface="Nirmala UI" panose="020B0502040204020203" pitchFamily="34" charset="0"/>
                <a:cs typeface="Adobe Devanagari" panose="02040503050201020203" pitchFamily="18" charset="0"/>
              </a:rPr>
              <a:t>बुद्ध द्वारा पहली बार उपदेश देने की महत्वपूर्ण घटना की स्मृति में कहाँ एक स्तूप का निर्माण किया गया था?</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साँची</a:t>
            </a:r>
            <a:r>
              <a:rPr lang="en-US" sz="1200" dirty="0">
                <a:latin typeface="Adobe Devanagari" panose="02040503050201020203"/>
                <a:ea typeface="Nirmala UI" panose="020B0502040204020203" pitchFamily="34" charset="0"/>
                <a:cs typeface="Adobe Devanagari" panose="02040503050201020203" pitchFamily="18" charset="0"/>
              </a:rPr>
              <a:t>			(b) </a:t>
            </a:r>
            <a:r>
              <a:rPr lang="hi-IN" sz="1200" dirty="0">
                <a:latin typeface="Adobe Devanagari" panose="02040503050201020203"/>
                <a:ea typeface="Nirmala UI" panose="020B0502040204020203" pitchFamily="34" charset="0"/>
                <a:cs typeface="Adobe Devanagari" panose="02040503050201020203" pitchFamily="18" charset="0"/>
              </a:rPr>
              <a:t>सारनाथ</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भरहुत</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अमरावती</a:t>
            </a: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80877" y="497097"/>
            <a:ext cx="3010858" cy="9064020"/>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 Which of the following archaeological sites does not provide evidence of humans being hunters and gatherers?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Bhimbetka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Hunsgi</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Chirand</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Kurnool Caves</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2. Which of the following Brahmana texts is related to the "Rigveda"?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Aitareya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Brahmana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Shatapatha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Brahmana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Gopath</a:t>
            </a:r>
            <a:r>
              <a:rPr lang="en-US" sz="1100" dirty="0">
                <a:latin typeface="Adobe Devanagari" panose="02040503050201020203" pitchFamily="18" charset="0"/>
                <a:ea typeface="Nirmala UI" panose="020B0502040204020203" pitchFamily="34" charset="0"/>
                <a:cs typeface="Adobe Devanagari" panose="02040503050201020203" pitchFamily="18" charset="0"/>
              </a:rPr>
              <a:t> Brahmana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Taittiriya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Brahmana</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3. From which of the following texts do we get information about the Maurya period?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Kathasaritsagara</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Brihatkathamanjari</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Arthashastra</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4. Match the following works with their respective authors and select the correct answer using the code given below:</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List-I (Work)		          List-II (Author)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Shilappadikarama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1. Valmiki</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Manimekalai</a:t>
            </a:r>
            <a:r>
              <a:rPr lang="en-US" sz="1100" dirty="0">
                <a:latin typeface="Adobe Devanagari" panose="02040503050201020203" pitchFamily="18" charset="0"/>
                <a:ea typeface="Nirmala UI" panose="020B0502040204020203" pitchFamily="34" charset="0"/>
                <a:cs typeface="Adobe Devanagari" panose="02040503050201020203" pitchFamily="18" charset="0"/>
              </a:rPr>
              <a:t>		       2.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Seethalai</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Sattanar</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Meghaduta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3.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Kalidasa</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Ramayana		       4. Ilango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Adigal</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hi-IN" sz="1100" dirty="0">
                <a:latin typeface="Adobe Devanagari" panose="02040503050201020203"/>
                <a:ea typeface="Nirmala UI" panose="020B0502040204020203" pitchFamily="34" charset="0"/>
                <a:cs typeface="Adobe Devanagari" panose="02040503050201020203" pitchFamily="18" charset="0"/>
              </a:rPr>
              <a:t>(</a:t>
            </a:r>
            <a:r>
              <a:rPr lang="en-US" sz="1100" dirty="0">
                <a:latin typeface="Adobe Devanagari" panose="02040503050201020203"/>
                <a:ea typeface="Nirmala UI" panose="020B0502040204020203" pitchFamily="34" charset="0"/>
                <a:cs typeface="Adobe Devanagari" panose="02040503050201020203" pitchFamily="18" charset="0"/>
              </a:rPr>
              <a:t>a) A-4 , B-2, C-3, D-1</a:t>
            </a:r>
          </a:p>
          <a:p>
            <a:r>
              <a:rPr lang="en-US" sz="1100" dirty="0">
                <a:latin typeface="Adobe Devanagari" panose="02040503050201020203"/>
                <a:ea typeface="Nirmala UI" panose="020B0502040204020203" pitchFamily="34" charset="0"/>
                <a:cs typeface="Adobe Devanagari" panose="02040503050201020203" pitchFamily="18" charset="0"/>
              </a:rPr>
              <a:t> (b) A-4, B-3, C-2, D-1</a:t>
            </a:r>
          </a:p>
          <a:p>
            <a:r>
              <a:rPr lang="en-US" sz="1100" dirty="0">
                <a:latin typeface="Adobe Devanagari" panose="02040503050201020203"/>
                <a:ea typeface="Nirmala UI" panose="020B0502040204020203" pitchFamily="34" charset="0"/>
                <a:cs typeface="Adobe Devanagari" panose="02040503050201020203" pitchFamily="18" charset="0"/>
              </a:rPr>
              <a:t> (c) A-3, B-4, C-1, D-2</a:t>
            </a:r>
          </a:p>
          <a:p>
            <a:r>
              <a:rPr lang="en-US" sz="1100" dirty="0">
                <a:latin typeface="Adobe Devanagari" panose="02040503050201020203"/>
                <a:ea typeface="Nirmala UI" panose="020B0502040204020203" pitchFamily="34" charset="0"/>
                <a:cs typeface="Adobe Devanagari" panose="02040503050201020203" pitchFamily="18" charset="0"/>
              </a:rPr>
              <a:t> (d) A-1, B-2, C-3, D-4</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5. Consider the following statements about Magadha: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The Ganga and Son rivers flowed through Magadha.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A part of Magadha was covered with forests.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There were iron ore mines in this region.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Only 1</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Only 1 and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Only 2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1, 2, and 3</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6. In memory of the important event when Buddha gave his first sermon, where was a stupa constructed?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Sanchi		(b)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Sarnath</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Bharhut</a:t>
            </a:r>
            <a:r>
              <a:rPr lang="en-US" sz="1100" dirty="0">
                <a:latin typeface="Adobe Devanagari" panose="02040503050201020203" pitchFamily="18" charset="0"/>
                <a:ea typeface="Nirmala UI" panose="020B0502040204020203" pitchFamily="34" charset="0"/>
                <a:cs typeface="Adobe Devanagari" panose="02040503050201020203" pitchFamily="18" charset="0"/>
              </a:rPr>
              <a:t>		(d) Amaravati</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147912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5496" y="559229"/>
            <a:ext cx="3010858" cy="8771632"/>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7. </a:t>
            </a:r>
            <a:r>
              <a:rPr lang="hi-IN" sz="1200" b="1" dirty="0">
                <a:latin typeface="Adobe Devanagari" panose="02040503050201020203"/>
                <a:ea typeface="Nirmala UI" panose="020B0502040204020203" pitchFamily="34" charset="0"/>
                <a:cs typeface="Adobe Devanagari" panose="02040503050201020203" pitchFamily="18" charset="0"/>
              </a:rPr>
              <a:t>बुद्ध के जीवन से संबंधित बौद्ध धर्म के प्रतीकों और घटनाओं को मिलाइए:</a:t>
            </a:r>
          </a:p>
          <a:p>
            <a:r>
              <a:rPr lang="en-US" sz="1200" b="1" dirty="0">
                <a:latin typeface="Adobe Devanagari" panose="02040503050201020203"/>
                <a:ea typeface="Nirmala UI" panose="020B0502040204020203" pitchFamily="34" charset="0"/>
                <a:cs typeface="Adobe Devanagari" panose="02040503050201020203" pitchFamily="18" charset="0"/>
              </a:rPr>
              <a:t>Column A (Events)	Column B (Symbols)</a:t>
            </a:r>
          </a:p>
          <a:p>
            <a:r>
              <a:rPr lang="en-US" sz="1200" dirty="0">
                <a:latin typeface="Adobe Devanagari" panose="02040503050201020203"/>
                <a:ea typeface="Nirmala UI" panose="020B0502040204020203" pitchFamily="34" charset="0"/>
                <a:cs typeface="Adobe Devanagari" panose="02040503050201020203" pitchFamily="18" charset="0"/>
              </a:rPr>
              <a:t>1. </a:t>
            </a:r>
            <a:r>
              <a:rPr lang="hi-IN" sz="1200" dirty="0">
                <a:latin typeface="Adobe Devanagari" panose="02040503050201020203"/>
                <a:ea typeface="Nirmala UI" panose="020B0502040204020203" pitchFamily="34" charset="0"/>
                <a:cs typeface="Adobe Devanagari" panose="02040503050201020203" pitchFamily="18" charset="0"/>
              </a:rPr>
              <a:t>जन्म				</a:t>
            </a:r>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स्तूप</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गृहत्याग			</a:t>
            </a:r>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घोड़ा</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ज्ञान				</a:t>
            </a:r>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पीपल (बोधि) वृक्ष</a:t>
            </a:r>
          </a:p>
          <a:p>
            <a:r>
              <a:rPr lang="hi-IN" sz="1200" dirty="0">
                <a:latin typeface="Adobe Devanagari" panose="02040503050201020203"/>
                <a:ea typeface="Nirmala UI" panose="020B0502040204020203" pitchFamily="34" charset="0"/>
                <a:cs typeface="Adobe Devanagari" panose="02040503050201020203" pitchFamily="18" charset="0"/>
              </a:rPr>
              <a:t>4.</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निर्वाण				</a:t>
            </a:r>
            <a:r>
              <a:rPr lang="en-US"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कमल व साँड</a:t>
            </a:r>
          </a:p>
          <a:p>
            <a:r>
              <a:rPr lang="hi-IN" sz="1200" dirty="0">
                <a:latin typeface="Adobe Devanagari" panose="02040503050201020203"/>
                <a:ea typeface="Nirmala UI" panose="020B0502040204020203" pitchFamily="34" charset="0"/>
                <a:cs typeface="Adobe Devanagari" panose="02040503050201020203" pitchFamily="18" charset="0"/>
              </a:rPr>
              <a:t>5.</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मृत्यु (महापरिनिर्वाण)		</a:t>
            </a:r>
            <a:r>
              <a:rPr lang="en-US" sz="1200" dirty="0">
                <a:latin typeface="Adobe Devanagari" panose="02040503050201020203"/>
                <a:ea typeface="Nirmala UI" panose="020B0502040204020203" pitchFamily="34" charset="0"/>
                <a:cs typeface="Adobe Devanagari" panose="02040503050201020203" pitchFamily="18" charset="0"/>
              </a:rPr>
              <a:t>e) </a:t>
            </a:r>
            <a:r>
              <a:rPr lang="hi-IN" sz="1200" dirty="0">
                <a:latin typeface="Adobe Devanagari" panose="02040503050201020203"/>
                <a:ea typeface="Nirmala UI" panose="020B0502040204020203" pitchFamily="34" charset="0"/>
                <a:cs typeface="Adobe Devanagari" panose="02040503050201020203" pitchFamily="18" charset="0"/>
              </a:rPr>
              <a:t>पद चिह्न</a:t>
            </a:r>
          </a:p>
          <a:p>
            <a:r>
              <a:rPr lang="en-US" sz="1200" dirty="0">
                <a:latin typeface="Adobe Devanagari" panose="02040503050201020203"/>
                <a:ea typeface="Nirmala UI" panose="020B0502040204020203" pitchFamily="34" charset="0"/>
                <a:cs typeface="Adobe Devanagari" panose="02040503050201020203" pitchFamily="18" charset="0"/>
              </a:rPr>
              <a:t>Options:</a:t>
            </a:r>
          </a:p>
          <a:p>
            <a:r>
              <a:rPr lang="en-US" sz="1200" dirty="0">
                <a:latin typeface="Adobe Devanagari" panose="02040503050201020203"/>
                <a:ea typeface="Nirmala UI" panose="020B0502040204020203" pitchFamily="34" charset="0"/>
                <a:cs typeface="Adobe Devanagari" panose="02040503050201020203" pitchFamily="18" charset="0"/>
              </a:rPr>
              <a:t>(a) 1-d, 2-e, 3-b, 4-c, 5-a</a:t>
            </a:r>
          </a:p>
          <a:p>
            <a:r>
              <a:rPr lang="en-US" sz="1200" dirty="0">
                <a:latin typeface="Adobe Devanagari" panose="02040503050201020203"/>
                <a:ea typeface="Nirmala UI" panose="020B0502040204020203" pitchFamily="34" charset="0"/>
                <a:cs typeface="Adobe Devanagari" panose="02040503050201020203" pitchFamily="18" charset="0"/>
              </a:rPr>
              <a:t>(b) 1-d, 2-b, 3-c, 4-e, 5-a</a:t>
            </a:r>
          </a:p>
          <a:p>
            <a:r>
              <a:rPr lang="en-US" sz="1200" dirty="0">
                <a:latin typeface="Adobe Devanagari" panose="02040503050201020203"/>
                <a:ea typeface="Nirmala UI" panose="020B0502040204020203" pitchFamily="34" charset="0"/>
                <a:cs typeface="Adobe Devanagari" panose="02040503050201020203" pitchFamily="18" charset="0"/>
              </a:rPr>
              <a:t>(c) 1-a, 2-d, 3-e, 4-c, 5-b</a:t>
            </a:r>
          </a:p>
          <a:p>
            <a:r>
              <a:rPr lang="en-US" sz="1200" dirty="0">
                <a:latin typeface="Adobe Devanagari" panose="02040503050201020203"/>
                <a:ea typeface="Nirmala UI" panose="020B0502040204020203" pitchFamily="34" charset="0"/>
                <a:cs typeface="Adobe Devanagari" panose="02040503050201020203" pitchFamily="18" charset="0"/>
              </a:rPr>
              <a:t>(d) 1-b, 2-c, 3-a, 4-e, 5-d</a:t>
            </a: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8. </a:t>
            </a:r>
            <a:r>
              <a:rPr lang="hi-IN" sz="1200" b="1" dirty="0">
                <a:latin typeface="Adobe Devanagari" panose="02040503050201020203"/>
                <a:ea typeface="Nirmala UI" panose="020B0502040204020203" pitchFamily="34" charset="0"/>
                <a:cs typeface="Adobe Devanagari" panose="02040503050201020203" pitchFamily="18" charset="0"/>
              </a:rPr>
              <a:t>बुद्ध और जैन के युग में कुछ अन्य विद्वान भी खोज कर रहे थे, उन्हीं प्रसिद्ध विद्वानों में से एक विद्वान पाणिनि ने एक महत्त्वपूर्ण रचना की। संस्कृत भाषा की यह रचना संबंधित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खगोल से</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व्याकरण से</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आयुर्वेद से</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भूगोल से</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9</a:t>
            </a:r>
            <a:r>
              <a:rPr lang="hi-IN" sz="1200" b="1" dirty="0">
                <a:latin typeface="Adobe Devanagari" panose="02040503050201020203"/>
                <a:ea typeface="Nirmala UI" panose="020B0502040204020203" pitchFamily="34" charset="0"/>
                <a:cs typeface="Adobe Devanagari" panose="02040503050201020203" pitchFamily="18" charset="0"/>
              </a:rPr>
              <a:t>.  मौर्य वंश में तीन महत्त्वपूर्ण राजा हुए। इन राजाओं का सही वंशानुक्रम निम्नलिखित में से कौन सा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चन्द्रगुप्त, अशोक, बिन्दुसार</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अशोक, बिन्दुसार, चन्द्रगुप्त</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बिन्दुसार, चन्द्रगुप्त, अशोक</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चन्द्रगुप्त, बिन्दुसार, अशोक</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10. </a:t>
            </a:r>
            <a:r>
              <a:rPr lang="hi-IN" sz="1200" b="1" dirty="0">
                <a:latin typeface="Adobe Devanagari" panose="02040503050201020203"/>
                <a:ea typeface="Nirmala UI" panose="020B0502040204020203" pitchFamily="34" charset="0"/>
                <a:cs typeface="Adobe Devanagari" panose="02040503050201020203" pitchFamily="18" charset="0"/>
              </a:rPr>
              <a:t>1565 ई. में राक्षस तगड़ी के युद्ध में विजय नगर साम्राज्य के विरुद्ध दक्कन के किन-किन सुल्तानों का गुट था?</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बीजापुर, अहमदनगर, खानदेश और बरार</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गोलकुंडा, बीजापुर, खानदेश और अहमदनगर</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गोलकुंडा, बीजापुर, अहमदनगर और बीदर</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बीजापुर, खानदेश, बरार और बीदर</a:t>
            </a: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11. </a:t>
            </a:r>
            <a:r>
              <a:rPr lang="hi-IN" sz="1200" b="1" dirty="0">
                <a:latin typeface="Adobe Devanagari" panose="02040503050201020203"/>
                <a:ea typeface="Nirmala UI" panose="020B0502040204020203" pitchFamily="34" charset="0"/>
                <a:cs typeface="Adobe Devanagari" panose="02040503050201020203" pitchFamily="18" charset="0"/>
              </a:rPr>
              <a:t>महमूद गज़नवी ने 1000 ई. से 1027 ई. तक भारत में कुल कितनी बार आक्रमण किया और उसका मुख्य उद्देश्य क्या था?</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10 </a:t>
            </a:r>
            <a:r>
              <a:rPr lang="hi-IN" sz="1200" dirty="0">
                <a:latin typeface="Adobe Devanagari" panose="02040503050201020203"/>
                <a:ea typeface="Nirmala UI" panose="020B0502040204020203" pitchFamily="34" charset="0"/>
                <a:cs typeface="Adobe Devanagari" panose="02040503050201020203" pitchFamily="18" charset="0"/>
              </a:rPr>
              <a:t>बार, भारत का राजनीतिक नियंत्रण प्राप्त करना</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17 </a:t>
            </a:r>
            <a:r>
              <a:rPr lang="hi-IN" sz="1200" dirty="0">
                <a:latin typeface="Adobe Devanagari" panose="02040503050201020203"/>
                <a:ea typeface="Nirmala UI" panose="020B0502040204020203" pitchFamily="34" charset="0"/>
                <a:cs typeface="Adobe Devanagari" panose="02040503050201020203" pitchFamily="18" charset="0"/>
              </a:rPr>
              <a:t>बार, भारत की संपत्ति को लूटना</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12 </a:t>
            </a:r>
            <a:r>
              <a:rPr lang="hi-IN" sz="1200" dirty="0">
                <a:latin typeface="Adobe Devanagari" panose="02040503050201020203"/>
                <a:ea typeface="Nirmala UI" panose="020B0502040204020203" pitchFamily="34" charset="0"/>
                <a:cs typeface="Adobe Devanagari" panose="02040503050201020203" pitchFamily="18" charset="0"/>
              </a:rPr>
              <a:t>बार, भारतीय संस्कृति को नष्ट करना</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20 </a:t>
            </a:r>
            <a:r>
              <a:rPr lang="hi-IN" sz="1200" dirty="0">
                <a:latin typeface="Adobe Devanagari" panose="02040503050201020203"/>
                <a:ea typeface="Nirmala UI" panose="020B0502040204020203" pitchFamily="34" charset="0"/>
                <a:cs typeface="Adobe Devanagari" panose="02040503050201020203" pitchFamily="18" charset="0"/>
              </a:rPr>
              <a:t>बार, भारतीय धर्म को नष्ट करना</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12. </a:t>
            </a:r>
            <a:r>
              <a:rPr lang="hi-IN" sz="1200" b="1" dirty="0">
                <a:latin typeface="Adobe Devanagari" panose="02040503050201020203"/>
                <a:ea typeface="Nirmala UI" panose="020B0502040204020203" pitchFamily="34" charset="0"/>
                <a:cs typeface="Adobe Devanagari" panose="02040503050201020203" pitchFamily="18" charset="0"/>
              </a:rPr>
              <a:t>अहोम राज्य के अंतर्गत 'पाइक' किसे कहा जाता था?</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श्रमिक</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शिल्पकार</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बुनकर</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सैनिक</a:t>
            </a:r>
          </a:p>
          <a:p>
            <a:endParaRPr lang="hi-IN" sz="1200" dirty="0">
              <a:latin typeface="Adobe Devanagari" panose="02040503050201020203"/>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28997" y="581402"/>
            <a:ext cx="3010858" cy="9233297"/>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7. Match the Buddhist symbols and events related to the life of Buddha:</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Column A (Events)	Column B (Symbols)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Birth			         a) Stupa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Renunciation		         b) Horse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Enlightenment		         c) Bodhi Tree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Peepal</a:t>
            </a:r>
            <a:r>
              <a:rPr lang="en-US"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4. Nirvana		         d) Lotus and Elephant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5. Death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Mahaparinirvana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e) Footprints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1-d, 2-e, 3-b, 4-c, 5-a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1-d, 2-b, 3-c, 4-e, 5-a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1-a, 2-d, 3-e, 4-c, 5-b</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1-b, 2-c, 3-a, 4-e, 5-d</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8. During the time of Buddha and Jainism, several other scholars were also making discoveries. One of these renowned scholars, Panini, made an important work. This work related to the Sanskrit language is concerned with:</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Astronomy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Grammar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Ayurveda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Geography</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9. There were three important kings in the Maurya dynasty. Which of the following is the correct chronological order of these kings?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Chandragupta, Ashoka, Bindusara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Ashoka, Bindusara, Chandragupta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Bindusara, Chandragupta, Ashoka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Chandragupta, Bindusara, Ashoka</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10. In the 1565 Battle of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Rakkasa</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Tangadi</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Talikota</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which sultans from the Deccan formed a coalition against the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Vijayanagara</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Empire?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Bijapur</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Ahmednagar,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Khandesh</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and Berar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Golconda,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Bijapur</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Khandesh</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and Ahmednagar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Golconda,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Bijapur</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Ahmednagar, and Bidar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Bijapur</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Khandesh</a:t>
            </a:r>
            <a:r>
              <a:rPr lang="en-US" sz="1100" dirty="0">
                <a:latin typeface="Adobe Devanagari" panose="02040503050201020203" pitchFamily="18" charset="0"/>
                <a:ea typeface="Nirmala UI" panose="020B0502040204020203" pitchFamily="34" charset="0"/>
                <a:cs typeface="Adobe Devanagari" panose="02040503050201020203" pitchFamily="18" charset="0"/>
              </a:rPr>
              <a:t>, Berar, and Bidar</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11. How many times did Mahmud of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Ghazni</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invade India between 1000 CE and 1027 CE, and what was his primary objective?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10 times, to gain political control over India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17 times, to loot the wealth of India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12 times, to destroy Indian culture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20 times, to destroy Indian religion</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12. In the Ahom Kingdom, who was referred to as a 'Paik'?</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Laborer		(b) Artisan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Weaver		(d) Soldier</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167847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5496" y="559229"/>
            <a:ext cx="3010858" cy="8956298"/>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13. </a:t>
            </a:r>
            <a:r>
              <a:rPr lang="hi-IN" sz="1200" b="1" dirty="0">
                <a:latin typeface="Adobe Devanagari" panose="02040503050201020203"/>
                <a:ea typeface="Nirmala UI" panose="020B0502040204020203" pitchFamily="34" charset="0"/>
                <a:cs typeface="Adobe Devanagari" panose="02040503050201020203" pitchFamily="18" charset="0"/>
              </a:rPr>
              <a:t>गुरु नानक द्वारा स्थापित 'धर्मसाल' क्या था?</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यात्रियों के लिये आराम करने की जगह।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सभी जाति एवं धर्म के स्त्री एवं पुरुष के लिये भोजन की जगह।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पशु एवं पक्षियों के लिये पानी पीने की जगह।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उपासना एवं धार्मिक कार्यों के लिये जगह।</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b="1"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14</a:t>
            </a:r>
            <a:r>
              <a:rPr lang="hi-IN" sz="1200" b="1" dirty="0">
                <a:latin typeface="Adobe Devanagari" panose="02040503050201020203"/>
                <a:ea typeface="Nirmala UI" panose="020B0502040204020203" pitchFamily="34" charset="0"/>
                <a:cs typeface="Adobe Devanagari" panose="02040503050201020203" pitchFamily="18" charset="0"/>
              </a:rPr>
              <a:t>. सिक्ख शासक महाराजा रणजीत सिंह ने 1799 में किस जगह को अपनी राजधानी बनाया?</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अमृतसर</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लाहौर</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कांधार</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काबुल</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15. </a:t>
            </a:r>
            <a:r>
              <a:rPr lang="hi-IN" sz="1200" b="1" dirty="0">
                <a:latin typeface="Adobe Devanagari" panose="02040503050201020203"/>
                <a:ea typeface="Nirmala UI" panose="020B0502040204020203" pitchFamily="34" charset="0"/>
                <a:cs typeface="Adobe Devanagari" panose="02040503050201020203" pitchFamily="18" charset="0"/>
              </a:rPr>
              <a:t>अलाउद्दीन खिलजी के शासक बनते ही उसके प्रारंभिक कार्य थे-</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सुल्तान बनते ही उसने संपूर्ण भारत पर अपना साम्राज्य स्थापित करने का प्रयास किया।</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गंगा-यमुना के बीच के उपजाऊ क्षेत्र (दोआब) के धनी व्यक्तियों पर उसने भूमि-कर बढ़ा दिया।</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उसने भूमि की नाप करवाई और इस नाप के आधार पर लगान निर्धारित किया।</a:t>
            </a:r>
          </a:p>
          <a:p>
            <a:r>
              <a:rPr lang="hi-IN" sz="1200" dirty="0">
                <a:latin typeface="Adobe Devanagari" panose="02040503050201020203"/>
                <a:ea typeface="Nirmala UI" panose="020B0502040204020203" pitchFamily="34" charset="0"/>
                <a:cs typeface="Adobe Devanagari" panose="02040503050201020203" pitchFamily="18" charset="0"/>
              </a:rPr>
              <a:t>उपर्युक्त कथनों में से कौन-सा/से सही है/हैं?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1, 2 </a:t>
            </a:r>
            <a:r>
              <a:rPr lang="hi-IN" sz="1200" dirty="0">
                <a:latin typeface="Adobe Devanagari" panose="02040503050201020203"/>
                <a:ea typeface="Nirmala UI" panose="020B0502040204020203" pitchFamily="34" charset="0"/>
                <a:cs typeface="Adobe Devanagari" panose="02040503050201020203" pitchFamily="18" charset="0"/>
              </a:rPr>
              <a:t>और 3</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16.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में सही सुमेलित है-</a:t>
            </a:r>
          </a:p>
          <a:p>
            <a:r>
              <a:rPr lang="hi-IN" sz="1200" b="1" dirty="0">
                <a:latin typeface="Adobe Devanagari" panose="02040503050201020203"/>
                <a:ea typeface="Nirmala UI" panose="020B0502040204020203" pitchFamily="34" charset="0"/>
                <a:cs typeface="Adobe Devanagari" panose="02040503050201020203" pitchFamily="18" charset="0"/>
              </a:rPr>
              <a:t>  ईमारत 	</a:t>
            </a:r>
            <a:r>
              <a:rPr lang="en-US" sz="1200" b="1" dirty="0">
                <a:latin typeface="Adobe Devanagari" panose="02040503050201020203"/>
                <a:ea typeface="Nirmala UI" panose="020B0502040204020203" pitchFamily="34" charset="0"/>
                <a:cs typeface="Adobe Devanagari" panose="02040503050201020203" pitchFamily="18" charset="0"/>
              </a:rPr>
              <a:t>			</a:t>
            </a:r>
            <a:r>
              <a:rPr lang="hi-IN" sz="1200" b="1" dirty="0">
                <a:latin typeface="Adobe Devanagari" panose="02040503050201020203"/>
                <a:ea typeface="Nirmala UI" panose="020B0502040204020203" pitchFamily="34" charset="0"/>
                <a:cs typeface="Adobe Devanagari" panose="02040503050201020203" pitchFamily="18" charset="0"/>
              </a:rPr>
              <a:t>विशेषता</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इबादतखाना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धार्मिक सिद्धांतों पर विचार विमर्श</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दीवाने आम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अकबर का दरबार</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दीवाने खास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 सामान्य प्रजा से मिलने का स्थान</a:t>
            </a:r>
          </a:p>
          <a:p>
            <a:r>
              <a:rPr lang="hi-IN" sz="1200" b="1" dirty="0">
                <a:latin typeface="Adobe Devanagari" panose="02040503050201020203"/>
                <a:ea typeface="Nirmala UI" panose="020B0502040204020203" pitchFamily="34" charset="0"/>
                <a:cs typeface="Adobe Devanagari" panose="02040503050201020203" pitchFamily="18" charset="0"/>
              </a:rPr>
              <a:t>कूट:</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1, 2 </a:t>
            </a:r>
            <a:r>
              <a:rPr lang="hi-IN" sz="1200" dirty="0">
                <a:latin typeface="Adobe Devanagari" panose="02040503050201020203"/>
                <a:ea typeface="Nirmala UI" panose="020B0502040204020203" pitchFamily="34" charset="0"/>
                <a:cs typeface="Adobe Devanagari" panose="02040503050201020203" pitchFamily="18" charset="0"/>
              </a:rPr>
              <a:t>और 3</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17. </a:t>
            </a:r>
            <a:r>
              <a:rPr lang="hi-IN" sz="1200" b="1" dirty="0">
                <a:latin typeface="Adobe Devanagari" panose="02040503050201020203"/>
                <a:ea typeface="Nirmala UI" panose="020B0502040204020203" pitchFamily="34" charset="0"/>
                <a:cs typeface="Adobe Devanagari" panose="02040503050201020203" pitchFamily="18" charset="0"/>
              </a:rPr>
              <a:t>ब्रिटिश काल में गैर-ब्राह्मण आंदोलन से संबंधित ई. वी. रामास्वामी के संदर्भ में निम्नलिखित कथनों पर विचार कीजिये:</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इन्हें पेरियार नाम से भी जाना जाता था।</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स्वाभिमान आंदोलन की शुरुआत इन्होंने ही की थी।</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ये हिंदू वेद-पुराणों के कट्टर आलोचक थे।</a:t>
            </a:r>
          </a:p>
          <a:p>
            <a:r>
              <a:rPr lang="hi-IN" sz="1200" dirty="0">
                <a:latin typeface="Adobe Devanagari" panose="02040503050201020203"/>
                <a:ea typeface="Nirmala UI" panose="020B0502040204020203" pitchFamily="34" charset="0"/>
                <a:cs typeface="Adobe Devanagari" panose="02040503050201020203" pitchFamily="18" charset="0"/>
              </a:rPr>
              <a:t>उपर्युक्त कथनों में से कौन-सा/से सही है/हैं?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3</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1, 2 </a:t>
            </a:r>
            <a:r>
              <a:rPr lang="hi-IN" sz="1200" dirty="0">
                <a:latin typeface="Adobe Devanagari" panose="02040503050201020203"/>
                <a:ea typeface="Nirmala UI" panose="020B0502040204020203" pitchFamily="34" charset="0"/>
                <a:cs typeface="Adobe Devanagari" panose="02040503050201020203" pitchFamily="18" charset="0"/>
              </a:rPr>
              <a:t>और 3</a:t>
            </a: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80877" y="490612"/>
            <a:ext cx="3010858" cy="9402574"/>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13. What was the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Dharmashala</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established by Guru Nanak?</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 place for travelers to rest.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 place for food for men and women of all castes and religions.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 place for animals and birds to drink water.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 place for worship and religious activities.</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14. In 1799, Sikh ruler Maharaja Ranjit Singh made which place his capital?</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Amritsar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Lahore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Kandahar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Kabul</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15. Upon becoming the ruler, the early actions of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Alauddin</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Khilji were: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As soon as he became the Sultan, he attempted to establish his empire over the entire India.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He increased land tax on the wealthy individuals of the fertile Ganga-Yamuna Doab region.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He conducted a land survey and based on this measurement, he determined the land tax.</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Only 1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16. Which of the following is correctly matched?</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Building 		Feature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Ibadat Khana   -   Discussion on religious principles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Diwan-e-Aam -   Akbar's court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Diwan-e-Khas -   Place for meeting the general 			     public</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Only 1</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Only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Only 2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1, 2, and 3</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17. Consider the following statements regarding E. V. Ramaswamy in relation to the anti-Brahmin movement during the British era: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He was also known as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Periyar</a:t>
            </a:r>
            <a:r>
              <a:rPr lang="en-US"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He initiated the Self-Respect Movement.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He was a staunch critic of Hindu Vedas and Puranas.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Which of the above statements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Only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1, 2, and 3</a:t>
            </a:r>
          </a:p>
        </p:txBody>
      </p:sp>
    </p:spTree>
    <p:extLst>
      <p:ext uri="{BB962C8B-B14F-4D97-AF65-F5344CB8AC3E}">
        <p14:creationId xmlns:p14="http://schemas.microsoft.com/office/powerpoint/2010/main" val="3838527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91215" y="477195"/>
            <a:ext cx="3010858" cy="9140964"/>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18. </a:t>
            </a:r>
            <a:r>
              <a:rPr lang="hi-IN" sz="1200" b="1" dirty="0">
                <a:latin typeface="Adobe Devanagari" panose="02040503050201020203"/>
                <a:ea typeface="Nirmala UI" panose="020B0502040204020203" pitchFamily="34" charset="0"/>
                <a:cs typeface="Adobe Devanagari" panose="02040503050201020203" pitchFamily="18" charset="0"/>
              </a:rPr>
              <a:t>लीग द्वारा 'प्रत्यक्ष कार्यवाही दिवस' किस तिथि को मनाने का आह्वान किया गया था?</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16 </a:t>
            </a:r>
            <a:r>
              <a:rPr lang="hi-IN" sz="1200" dirty="0">
                <a:latin typeface="Adobe Devanagari" panose="02040503050201020203"/>
                <a:ea typeface="Nirmala UI" panose="020B0502040204020203" pitchFamily="34" charset="0"/>
                <a:cs typeface="Adobe Devanagari" panose="02040503050201020203" pitchFamily="18" charset="0"/>
              </a:rPr>
              <a:t>जनवरी, 1946</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16 </a:t>
            </a:r>
            <a:r>
              <a:rPr lang="hi-IN" sz="1200" dirty="0">
                <a:latin typeface="Adobe Devanagari" panose="02040503050201020203"/>
                <a:ea typeface="Nirmala UI" panose="020B0502040204020203" pitchFamily="34" charset="0"/>
                <a:cs typeface="Adobe Devanagari" panose="02040503050201020203" pitchFamily="18" charset="0"/>
              </a:rPr>
              <a:t>मार्च, 1946</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16 </a:t>
            </a:r>
            <a:r>
              <a:rPr lang="hi-IN" sz="1200" dirty="0">
                <a:latin typeface="Adobe Devanagari" panose="02040503050201020203"/>
                <a:ea typeface="Nirmala UI" panose="020B0502040204020203" pitchFamily="34" charset="0"/>
                <a:cs typeface="Adobe Devanagari" panose="02040503050201020203" pitchFamily="18" charset="0"/>
              </a:rPr>
              <a:t>अगस्त, 1946</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16 </a:t>
            </a:r>
            <a:r>
              <a:rPr lang="hi-IN" sz="1200" dirty="0">
                <a:latin typeface="Adobe Devanagari" panose="02040503050201020203"/>
                <a:ea typeface="Nirmala UI" panose="020B0502040204020203" pitchFamily="34" charset="0"/>
                <a:cs typeface="Adobe Devanagari" panose="02040503050201020203" pitchFamily="18" charset="0"/>
              </a:rPr>
              <a:t>नवंबर, 1946</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b="1"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19.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में से किस एक का श्रेय शाजहाँ के राज्यकाल को नहीं दिया जा सकता?</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मोती मस्जिद</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किला-ए-कुहना मस्जिद</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जामा मस्जिद</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रंग महल</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20. </a:t>
            </a:r>
            <a:r>
              <a:rPr lang="hi-IN" sz="1200" b="1" dirty="0">
                <a:latin typeface="Adobe Devanagari" panose="02040503050201020203"/>
                <a:ea typeface="Nirmala UI" panose="020B0502040204020203" pitchFamily="34" charset="0"/>
                <a:cs typeface="Adobe Devanagari" panose="02040503050201020203" pitchFamily="18" charset="0"/>
              </a:rPr>
              <a:t>अक्तूबर 1940 में गांधीजी ने व्यक्तिगत सत्याग्रह प्रारंभ किया। गांधीजी ने तीसरे सत्याग्रही किसे चुना?</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विनोबा भावे</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ब्रह्मदत्त</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सरदार जाफरी</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सी. राजगोपालाचारी</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21.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समाचार-पत्रों को उनके संबंधित प्रकाशकों से सुमेलित कीजिए और नीचे दिए गए विकल्पों में से सही उत्तर चुनिए</a:t>
            </a:r>
            <a:r>
              <a:rPr lang="hi-IN" sz="1200" dirty="0">
                <a:latin typeface="Adobe Devanagari" panose="02040503050201020203"/>
                <a:ea typeface="Nirmala UI" panose="020B0502040204020203" pitchFamily="34" charset="0"/>
                <a:cs typeface="Adobe Devanagari" panose="02040503050201020203" pitchFamily="18" charset="0"/>
              </a:rPr>
              <a:t>:</a:t>
            </a:r>
          </a:p>
          <a:p>
            <a:r>
              <a:rPr lang="hi-IN" sz="1200" b="1" dirty="0">
                <a:latin typeface="Adobe Devanagari" panose="02040503050201020203"/>
                <a:ea typeface="Nirmala UI" panose="020B0502040204020203" pitchFamily="34" charset="0"/>
                <a:cs typeface="Adobe Devanagari" panose="02040503050201020203" pitchFamily="18" charset="0"/>
              </a:rPr>
              <a:t>सूची-</a:t>
            </a:r>
            <a:r>
              <a:rPr lang="en-IN" sz="1200" b="1" dirty="0">
                <a:latin typeface="Adobe Devanagari" panose="02040503050201020203"/>
                <a:ea typeface="Nirmala UI" panose="020B0502040204020203" pitchFamily="34" charset="0"/>
                <a:cs typeface="Adobe Devanagari" panose="02040503050201020203" pitchFamily="18" charset="0"/>
              </a:rPr>
              <a:t>I (</a:t>
            </a:r>
            <a:r>
              <a:rPr lang="hi-IN" sz="1200" b="1" dirty="0">
                <a:latin typeface="Adobe Devanagari" panose="02040503050201020203"/>
                <a:ea typeface="Nirmala UI" panose="020B0502040204020203" pitchFamily="34" charset="0"/>
                <a:cs typeface="Adobe Devanagari" panose="02040503050201020203" pitchFamily="18" charset="0"/>
              </a:rPr>
              <a:t>समाचार-पत्र)		</a:t>
            </a:r>
            <a:r>
              <a:rPr lang="en-US" sz="1200" b="1" dirty="0">
                <a:latin typeface="Adobe Devanagari" panose="02040503050201020203"/>
                <a:ea typeface="Nirmala UI" panose="020B0502040204020203" pitchFamily="34" charset="0"/>
                <a:cs typeface="Adobe Devanagari" panose="02040503050201020203" pitchFamily="18" charset="0"/>
              </a:rPr>
              <a:t> </a:t>
            </a:r>
            <a:r>
              <a:rPr lang="hi-IN" sz="1200" b="1" dirty="0">
                <a:latin typeface="Adobe Devanagari" panose="02040503050201020203"/>
                <a:ea typeface="Nirmala UI" panose="020B0502040204020203" pitchFamily="34" charset="0"/>
                <a:cs typeface="Adobe Devanagari" panose="02040503050201020203" pitchFamily="18" charset="0"/>
              </a:rPr>
              <a:t>सूची-</a:t>
            </a:r>
            <a:r>
              <a:rPr lang="en-IN" sz="1200" b="1" dirty="0">
                <a:latin typeface="Adobe Devanagari" panose="02040503050201020203"/>
                <a:ea typeface="Nirmala UI" panose="020B0502040204020203" pitchFamily="34" charset="0"/>
                <a:cs typeface="Adobe Devanagari" panose="02040503050201020203" pitchFamily="18" charset="0"/>
              </a:rPr>
              <a:t>II (</a:t>
            </a:r>
            <a:r>
              <a:rPr lang="hi-IN" sz="1200" b="1" dirty="0">
                <a:latin typeface="Adobe Devanagari" panose="02040503050201020203"/>
                <a:ea typeface="Nirmala UI" panose="020B0502040204020203" pitchFamily="34" charset="0"/>
                <a:cs typeface="Adobe Devanagari" panose="02040503050201020203" pitchFamily="18" charset="0"/>
              </a:rPr>
              <a:t>प्रकाशक)</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बंगाली			1. जोगेंद्र नाथ बोस</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बंगवासी			2. अरविंद घोष</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वंदे मातरम्			3. सुरेंद्रनाथ बनर्जी</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अमृत बाज़ार पत्रिका		4. मोतीलाल घोष</a:t>
            </a:r>
          </a:p>
          <a:p>
            <a:r>
              <a:rPr lang="hi-IN" sz="1200" b="1" dirty="0">
                <a:latin typeface="Adobe Devanagari" panose="02040503050201020203"/>
                <a:ea typeface="Nirmala UI" panose="020B0502040204020203" pitchFamily="34" charset="0"/>
                <a:cs typeface="Adobe Devanagari" panose="02040503050201020203" pitchFamily="18" charset="0"/>
              </a:rPr>
              <a:t>विकल्प:</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A-3, B-4, C-2, D-1</a:t>
            </a:r>
          </a:p>
          <a:p>
            <a:r>
              <a:rPr lang="en-IN" sz="1200" dirty="0">
                <a:latin typeface="Adobe Devanagari" panose="02040503050201020203"/>
                <a:ea typeface="Nirmala UI" panose="020B0502040204020203" pitchFamily="34" charset="0"/>
                <a:cs typeface="Adobe Devanagari" panose="02040503050201020203" pitchFamily="18" charset="0"/>
              </a:rPr>
              <a:t> (b) A-4, B-3, C-2, D-1</a:t>
            </a:r>
          </a:p>
          <a:p>
            <a:r>
              <a:rPr lang="en-IN" sz="1200" dirty="0">
                <a:latin typeface="Adobe Devanagari" panose="02040503050201020203"/>
                <a:ea typeface="Nirmala UI" panose="020B0502040204020203" pitchFamily="34" charset="0"/>
                <a:cs typeface="Adobe Devanagari" panose="02040503050201020203" pitchFamily="18" charset="0"/>
              </a:rPr>
              <a:t> (c) A-3, B-2, C-4, D-1</a:t>
            </a:r>
          </a:p>
          <a:p>
            <a:r>
              <a:rPr lang="en-IN" sz="1200" dirty="0">
                <a:latin typeface="Adobe Devanagari" panose="02040503050201020203"/>
                <a:ea typeface="Nirmala UI" panose="020B0502040204020203" pitchFamily="34" charset="0"/>
                <a:cs typeface="Adobe Devanagari" panose="02040503050201020203" pitchFamily="18" charset="0"/>
              </a:rPr>
              <a:t> (d) A-4, B-1, C-2, D-3</a:t>
            </a: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22. </a:t>
            </a:r>
            <a:r>
              <a:rPr lang="hi-IN" sz="1200" b="1" dirty="0">
                <a:latin typeface="Adobe Devanagari" panose="02040503050201020203"/>
                <a:ea typeface="Nirmala UI" panose="020B0502040204020203" pitchFamily="34" charset="0"/>
                <a:cs typeface="Adobe Devanagari" panose="02040503050201020203" pitchFamily="18" charset="0"/>
              </a:rPr>
              <a:t>1937 के प्रांतीय चुनावों में किन प्रांतों में गैर-कॉन्ग्रेसी सरकारें बनी?</a:t>
            </a:r>
          </a:p>
          <a:p>
            <a:r>
              <a:rPr lang="hi-IN" sz="1200" dirty="0">
                <a:latin typeface="Adobe Devanagari" panose="02040503050201020203"/>
                <a:ea typeface="Nirmala UI" panose="020B0502040204020203" pitchFamily="34" charset="0"/>
                <a:cs typeface="Adobe Devanagari" panose="02040503050201020203" pitchFamily="18" charset="0"/>
              </a:rPr>
              <a:t>    1. असम		 2. बंबई</a:t>
            </a:r>
          </a:p>
          <a:p>
            <a:r>
              <a:rPr lang="hi-IN" sz="1200" dirty="0">
                <a:latin typeface="Adobe Devanagari" panose="02040503050201020203"/>
                <a:ea typeface="Nirmala UI" panose="020B0502040204020203" pitchFamily="34" charset="0"/>
                <a:cs typeface="Adobe Devanagari" panose="02040503050201020203" pitchFamily="18" charset="0"/>
              </a:rPr>
              <a:t>    3. पंजाब		4. बंगाल</a:t>
            </a:r>
          </a:p>
          <a:p>
            <a:r>
              <a:rPr lang="hi-IN" sz="1200" b="1" dirty="0">
                <a:latin typeface="Adobe Devanagari" panose="02040503050201020203"/>
                <a:ea typeface="Nirmala UI" panose="020B0502040204020203" pitchFamily="34" charset="0"/>
                <a:cs typeface="Adobe Devanagari" panose="02040503050201020203" pitchFamily="18" charset="0"/>
              </a:rPr>
              <a:t>कूट:</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1, 2 और 3</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3 और 4</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केवल 1, 2 और 4</a:t>
            </a:r>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23. </a:t>
            </a:r>
            <a:r>
              <a:rPr lang="hi-IN" sz="1200" b="1" dirty="0">
                <a:latin typeface="Adobe Devanagari" panose="02040503050201020203"/>
                <a:ea typeface="Nirmala UI" panose="020B0502040204020203" pitchFamily="34" charset="0"/>
                <a:cs typeface="Adobe Devanagari" panose="02040503050201020203" pitchFamily="18" charset="0"/>
              </a:rPr>
              <a:t>स्वराज पार्टी के संस्थापक थे-</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चितरंजन दास और मोतीलाल नेहरू</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सुभाष चंद्र बोस और मोतीलाल नेहरू</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सरदार वल्लभ भाई पटेल और चितरंजन दास</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राजेन्द्र प्रसाद और सुभाष चंद्र बोस</a:t>
            </a: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74392" y="510067"/>
            <a:ext cx="3010858" cy="9064020"/>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18. On which date did the League call for the 'Direct Action Day' to be observed?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16 January, 1946</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16 March, 1946</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16 August, 1946</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16 November, 1946</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19. Which of the following cannot be attributed to the reign of Shah Jahan?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Motim</a:t>
            </a:r>
            <a:r>
              <a:rPr lang="en-US" sz="1100" dirty="0">
                <a:latin typeface="Adobe Devanagari" panose="02040503050201020203" pitchFamily="18" charset="0"/>
                <a:ea typeface="Nirmala UI" panose="020B0502040204020203" pitchFamily="34" charset="0"/>
                <a:cs typeface="Adobe Devanagari" panose="02040503050201020203" pitchFamily="18" charset="0"/>
              </a:rPr>
              <a:t> Masjid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Qila-e-Kuhna Mosque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Jama Masjid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Rang Mahal</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20. In October 1940, Gandhi initiated the Individual Satyagraha. Who was chosen as the third Satyagrahi by Gandhi?</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Vinoba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Bhave</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Brahmadatt</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Sardar Jafri</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C. Rajagopalachari</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21. Match the following newspapers with their respective publishers and choose the correct answer from the options below:</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List-I (Newspapers)	   List-II (Publishers)</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A. Bengali		1.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Jogendra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Nath Bose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Bangvasi</a:t>
            </a:r>
            <a:r>
              <a:rPr lang="en-US" sz="1100" dirty="0">
                <a:latin typeface="Adobe Devanagari" panose="02040503050201020203" pitchFamily="18" charset="0"/>
                <a:ea typeface="Nirmala UI" panose="020B0502040204020203" pitchFamily="34" charset="0"/>
                <a:cs typeface="Adobe Devanagari" panose="02040503050201020203" pitchFamily="18" charset="0"/>
              </a:rPr>
              <a:t>		2. Aurobindo Ghosh</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Vande</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Mataram</a:t>
            </a:r>
            <a:r>
              <a:rPr lang="en-US" sz="1100" dirty="0">
                <a:latin typeface="Adobe Devanagari" panose="02040503050201020203" pitchFamily="18" charset="0"/>
                <a:ea typeface="Nirmala UI" panose="020B0502040204020203" pitchFamily="34" charset="0"/>
                <a:cs typeface="Adobe Devanagari" panose="02040503050201020203" pitchFamily="18" charset="0"/>
              </a:rPr>
              <a:t>	3.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Surendranath</a:t>
            </a:r>
            <a:r>
              <a:rPr lang="en-US" sz="1100" dirty="0">
                <a:latin typeface="Adobe Devanagari" panose="02040503050201020203" pitchFamily="18" charset="0"/>
                <a:ea typeface="Nirmala UI" panose="020B0502040204020203" pitchFamily="34" charset="0"/>
                <a:cs typeface="Adobe Devanagari" panose="02040503050201020203" pitchFamily="18" charset="0"/>
              </a:rPr>
              <a:t> Banerjee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Amrit Bazar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Patrika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4. Motilal Ghosh</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A-3, B-4, C-2, D-1</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A-4, B-3, C-2, D-1</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A-3, B-2, C-4, D-1</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A-4, B-1, C-2, D-3</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22. In the 1937 provincial elections, in which provinces were non-Congress governments formed?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Assam		2. Bombay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Punjab		4. Bengal</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Only 1 and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Only 1, 2,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Only 3 and 4</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Only 1, 2, and 4</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23. Who were the founders of the Swaraj Party?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Chittaranjan</a:t>
            </a:r>
            <a:r>
              <a:rPr lang="en-US" sz="1100" dirty="0">
                <a:latin typeface="Adobe Devanagari" panose="02040503050201020203" pitchFamily="18" charset="0"/>
                <a:ea typeface="Nirmala UI" panose="020B0502040204020203" pitchFamily="34" charset="0"/>
                <a:cs typeface="Adobe Devanagari" panose="02040503050201020203" pitchFamily="18" charset="0"/>
              </a:rPr>
              <a:t> Das and Motilal Nehru</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Subhas Chandra Bose and Motilal Nehru</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Sardar Vallabhbhai Patel and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Chittaranjan</a:t>
            </a:r>
            <a:r>
              <a:rPr lang="en-US" sz="1100" dirty="0">
                <a:latin typeface="Adobe Devanagari" panose="02040503050201020203" pitchFamily="18" charset="0"/>
                <a:ea typeface="Nirmala UI" panose="020B0502040204020203" pitchFamily="34" charset="0"/>
                <a:cs typeface="Adobe Devanagari" panose="02040503050201020203" pitchFamily="18" charset="0"/>
              </a:rPr>
              <a:t> Das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Rajendra Prasad and Subhas Chandra Bose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586403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5496" y="494379"/>
            <a:ext cx="3010858" cy="8586966"/>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24. </a:t>
            </a:r>
            <a:r>
              <a:rPr lang="hi-IN" sz="1200" b="1" dirty="0">
                <a:latin typeface="Adobe Devanagari" panose="02040503050201020203"/>
                <a:ea typeface="Nirmala UI" panose="020B0502040204020203" pitchFamily="34" charset="0"/>
                <a:cs typeface="Adobe Devanagari" panose="02040503050201020203" pitchFamily="18" charset="0"/>
              </a:rPr>
              <a:t>खेड़ा सत्याग्रह के संबंध में नीचे दिये गए कथनों पर विचार कीजिये:</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यह सत्याग्रह गांधीजी ने बिहार के अकाल पीड़ित किसानों के पक्ष में ब्रिटिश सरकार के विरुद्ध चलाया।</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इस सत्याग्रह के दौरान ही सरदार वल्लभ भाई पटेल गांधीजी के अनुयायी बने।</a:t>
            </a:r>
          </a:p>
          <a:p>
            <a:r>
              <a:rPr lang="hi-IN" sz="1200" dirty="0">
                <a:latin typeface="Adobe Devanagari" panose="02040503050201020203"/>
                <a:ea typeface="Nirmala UI" panose="020B0502040204020203" pitchFamily="34" charset="0"/>
                <a:cs typeface="Adobe Devanagari" panose="02040503050201020203" pitchFamily="18" charset="0"/>
              </a:rPr>
              <a:t>उपर्युक्त में से कौन-सा/से कथन सत्य है/हैं?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1 </a:t>
            </a:r>
            <a:r>
              <a:rPr lang="hi-IN" sz="1200" dirty="0">
                <a:latin typeface="Adobe Devanagari" panose="02040503050201020203"/>
                <a:ea typeface="Nirmala UI" panose="020B0502040204020203" pitchFamily="34" charset="0"/>
                <a:cs typeface="Adobe Devanagari" panose="02040503050201020203" pitchFamily="18" charset="0"/>
              </a:rPr>
              <a:t>और 2 दोनों</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न तो 1 और न ही 2</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25. </a:t>
            </a:r>
            <a:r>
              <a:rPr lang="hi-IN" sz="1200" b="1" dirty="0">
                <a:latin typeface="Adobe Devanagari" panose="02040503050201020203"/>
                <a:ea typeface="Nirmala UI" panose="020B0502040204020203" pitchFamily="34" charset="0"/>
                <a:cs typeface="Adobe Devanagari" panose="02040503050201020203" pitchFamily="18" charset="0"/>
              </a:rPr>
              <a:t>20वीं सदी के बिहार के नील किसानों के संबंध में नीचे दिये गए कथनों पर विचार कीजिये:</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चंपारन के नील किसानों को अपनी जमीन के 3/20 भाग पर नील की खेती करनी पड़ती थी।</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ब्रिटिश सरकार ने नील किसानों की समस्याओं की जाँच हेतु एक समिति बनाई, जिसके सदस्य गांधीजी भी थे।</a:t>
            </a:r>
          </a:p>
          <a:p>
            <a:r>
              <a:rPr lang="hi-IN" sz="1200" b="1" dirty="0">
                <a:latin typeface="Adobe Devanagari" panose="02040503050201020203"/>
                <a:ea typeface="Nirmala UI" panose="020B0502040204020203" pitchFamily="34" charset="0"/>
                <a:cs typeface="Adobe Devanagari" panose="02040503050201020203" pitchFamily="18" charset="0"/>
              </a:rPr>
              <a:t>उपर्युक्त में से कौन-सा/से कथन सत्य है/हैं?</a:t>
            </a:r>
          </a:p>
          <a:p>
            <a:pPr marL="228600" indent="-228600">
              <a:buAutoNum type="alphaLcParenBoth"/>
            </a:pPr>
            <a:r>
              <a:rPr lang="hi-IN" sz="1200" dirty="0">
                <a:latin typeface="Adobe Devanagari" panose="02040503050201020203"/>
                <a:ea typeface="Nirmala UI" panose="020B0502040204020203" pitchFamily="34" charset="0"/>
                <a:cs typeface="Adobe Devanagari" panose="02040503050201020203" pitchFamily="18" charset="0"/>
              </a:rPr>
              <a:t>केवल 1</a:t>
            </a:r>
            <a:r>
              <a:rPr lang="en-US" sz="1200" dirty="0">
                <a:latin typeface="Adobe Devanagari" panose="02040503050201020203"/>
                <a:ea typeface="Nirmala UI" panose="020B0502040204020203" pitchFamily="34" charset="0"/>
                <a:cs typeface="Adobe Devanagari" panose="02040503050201020203" pitchFamily="18" charset="0"/>
              </a:rPr>
              <a:t>		</a:t>
            </a:r>
          </a:p>
          <a:p>
            <a:pPr marL="228600" indent="-228600">
              <a:buAutoNum type="alphaLcParenBoth"/>
            </a:pPr>
            <a:r>
              <a:rPr lang="hi-IN" sz="1200" dirty="0">
                <a:latin typeface="Adobe Devanagari" panose="02040503050201020203"/>
                <a:ea typeface="Nirmala UI" panose="020B0502040204020203" pitchFamily="34" charset="0"/>
                <a:cs typeface="Adobe Devanagari" panose="02040503050201020203" pitchFamily="18" charset="0"/>
              </a:rPr>
              <a:t>केवल 2</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1 </a:t>
            </a:r>
            <a:r>
              <a:rPr lang="hi-IN" sz="1200" dirty="0">
                <a:latin typeface="Adobe Devanagari" panose="02040503050201020203"/>
                <a:ea typeface="Nirmala UI" panose="020B0502040204020203" pitchFamily="34" charset="0"/>
                <a:cs typeface="Adobe Devanagari" panose="02040503050201020203" pitchFamily="18" charset="0"/>
              </a:rPr>
              <a:t>और 2 दोनों</a:t>
            </a:r>
            <a:r>
              <a:rPr lang="en-US" sz="1200" dirty="0">
                <a:latin typeface="Adobe Devanagari" panose="02040503050201020203"/>
                <a:ea typeface="Nirmala UI" panose="020B0502040204020203" pitchFamily="34" charset="0"/>
                <a:cs typeface="Adobe Devanagari" panose="02040503050201020203" pitchFamily="18" charset="0"/>
              </a:rPr>
              <a:t>	</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न तो 1 और न ही 2</a:t>
            </a: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26 </a:t>
            </a:r>
            <a:r>
              <a:rPr lang="hi-IN" sz="1200" b="1" dirty="0">
                <a:latin typeface="Adobe Devanagari" panose="02040503050201020203"/>
                <a:ea typeface="Nirmala UI" panose="020B0502040204020203" pitchFamily="34" charset="0"/>
                <a:cs typeface="Adobe Devanagari" panose="02040503050201020203" pitchFamily="18" charset="0"/>
              </a:rPr>
              <a:t>नीचे दिये गए घटनाक्रमों पर विचार कीजिये तथा नीचे दिये गए कूट का प्रयोग कर उन्हें कालानुक्रम में व्यवस्थित करें:</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बंगाल विभाजन</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केंद्र सरकार की राजधानी का कलकत्ता से दिल्ली स्थानांतरण</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कॉन्ग्रेस का विभाजन</a:t>
            </a:r>
          </a:p>
          <a:p>
            <a:r>
              <a:rPr lang="hi-IN" sz="1200" dirty="0">
                <a:latin typeface="Adobe Devanagari" panose="02040503050201020203"/>
                <a:ea typeface="Nirmala UI" panose="020B0502040204020203" pitchFamily="34" charset="0"/>
                <a:cs typeface="Adobe Devanagari" panose="02040503050201020203" pitchFamily="18" charset="0"/>
              </a:rPr>
              <a:t>4.</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मुस्लिम लीग का गठन</a:t>
            </a:r>
            <a:endParaRPr lang="en-US" sz="1200" dirty="0">
              <a:latin typeface="Adobe Devanagari" panose="02040503050201020203"/>
              <a:ea typeface="Nirmala UI" panose="020B0502040204020203" pitchFamily="34" charset="0"/>
              <a:cs typeface="Adobe Devanagari" panose="02040503050201020203" pitchFamily="18" charset="0"/>
            </a:endParaRPr>
          </a:p>
          <a:p>
            <a:r>
              <a:rPr lang="pt-BR" sz="1200" b="1" dirty="0">
                <a:latin typeface="Adobe Devanagari" panose="02040503050201020203"/>
                <a:ea typeface="Nirmala UI" panose="020B0502040204020203" pitchFamily="34" charset="0"/>
                <a:cs typeface="Adobe Devanagari" panose="02040503050201020203" pitchFamily="18" charset="0"/>
              </a:rPr>
              <a:t>कूट:</a:t>
            </a:r>
          </a:p>
          <a:p>
            <a:r>
              <a:rPr lang="pt-BR" sz="1200" dirty="0">
                <a:latin typeface="Adobe Devanagari" panose="02040503050201020203"/>
                <a:ea typeface="Nirmala UI" panose="020B0502040204020203" pitchFamily="34" charset="0"/>
                <a:cs typeface="Adobe Devanagari" panose="02040503050201020203" pitchFamily="18" charset="0"/>
              </a:rPr>
              <a:t> (a) 1-2-3-4		</a:t>
            </a:r>
          </a:p>
          <a:p>
            <a:r>
              <a:rPr lang="pt-BR" sz="1200" dirty="0">
                <a:latin typeface="Adobe Devanagari" panose="02040503050201020203"/>
                <a:ea typeface="Nirmala UI" panose="020B0502040204020203" pitchFamily="34" charset="0"/>
                <a:cs typeface="Adobe Devanagari" panose="02040503050201020203" pitchFamily="18" charset="0"/>
              </a:rPr>
              <a:t>(b) 1-3-2-4</a:t>
            </a:r>
          </a:p>
          <a:p>
            <a:r>
              <a:rPr lang="pt-BR" sz="1200" dirty="0">
                <a:latin typeface="Adobe Devanagari" panose="02040503050201020203"/>
                <a:ea typeface="Nirmala UI" panose="020B0502040204020203" pitchFamily="34" charset="0"/>
                <a:cs typeface="Adobe Devanagari" panose="02040503050201020203" pitchFamily="18" charset="0"/>
              </a:rPr>
              <a:t> (c) 1-4-3-2		</a:t>
            </a:r>
          </a:p>
          <a:p>
            <a:r>
              <a:rPr lang="pt-BR" sz="1200" dirty="0">
                <a:latin typeface="Adobe Devanagari" panose="02040503050201020203"/>
                <a:ea typeface="Nirmala UI" panose="020B0502040204020203" pitchFamily="34" charset="0"/>
                <a:cs typeface="Adobe Devanagari" panose="02040503050201020203" pitchFamily="18" charset="0"/>
              </a:rPr>
              <a:t>(d) 1-4-2-3</a:t>
            </a: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27</a:t>
            </a:r>
            <a:r>
              <a:rPr lang="hi-IN" sz="1200" b="1" dirty="0">
                <a:latin typeface="Adobe Devanagari" panose="02040503050201020203"/>
                <a:ea typeface="Nirmala UI" panose="020B0502040204020203" pitchFamily="34" charset="0"/>
                <a:cs typeface="Adobe Devanagari" panose="02040503050201020203" pitchFamily="18" charset="0"/>
              </a:rPr>
              <a:t>.  गांधीजी और हरिजन उत्थान के संबंध में निम्नलिखित कथनों पर विचार कीजिये:</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दलित वर्गों को 'हरिजन' नाम गांधीजी ने ही दिया।</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पूना समझौता के बाद गांधीजी की रुचि अस्पृश्यता विरोधी आंदोलन के प्रति अधिक हो गई।</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गांधीजी ने 'हरिजन सेवक संघ' की स्थापना की।</a:t>
            </a:r>
          </a:p>
          <a:p>
            <a:r>
              <a:rPr lang="hi-IN" sz="1200" b="1" dirty="0">
                <a:latin typeface="Adobe Devanagari" panose="02040503050201020203"/>
                <a:ea typeface="Nirmala UI" panose="020B0502040204020203" pitchFamily="34" charset="0"/>
                <a:cs typeface="Adobe Devanagari" panose="02040503050201020203" pitchFamily="18" charset="0"/>
              </a:rPr>
              <a:t>सही उत्तर कौन सा है?</a:t>
            </a:r>
          </a:p>
          <a:p>
            <a:pPr marL="228600" indent="-228600">
              <a:buAutoNum type="alphaLcParenBoth"/>
            </a:pPr>
            <a:r>
              <a:rPr lang="hi-IN" sz="1200" dirty="0">
                <a:latin typeface="Adobe Devanagari" panose="02040503050201020203"/>
                <a:ea typeface="Nirmala UI" panose="020B0502040204020203" pitchFamily="34" charset="0"/>
                <a:cs typeface="Adobe Devanagari" panose="02040503050201020203" pitchFamily="18" charset="0"/>
              </a:rPr>
              <a:t>केवल 1 और 2</a:t>
            </a:r>
            <a:r>
              <a:rPr lang="en-US" sz="1200" dirty="0">
                <a:latin typeface="Adobe Devanagari" panose="02040503050201020203"/>
                <a:ea typeface="Nirmala UI" panose="020B0502040204020203" pitchFamily="34" charset="0"/>
                <a:cs typeface="Adobe Devanagari" panose="02040503050201020203" pitchFamily="18" charset="0"/>
              </a:rPr>
              <a:t>		</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1 और 3</a:t>
            </a:r>
            <a:r>
              <a:rPr lang="en-US" sz="1200" dirty="0">
                <a:latin typeface="Adobe Devanagari" panose="02040503050201020203"/>
                <a:ea typeface="Nirmala UI" panose="020B0502040204020203" pitchFamily="34" charset="0"/>
                <a:cs typeface="Adobe Devanagari" panose="02040503050201020203" pitchFamily="18" charset="0"/>
              </a:rPr>
              <a:t>	</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d) 1, 2 </a:t>
            </a:r>
            <a:r>
              <a:rPr lang="hi-IN" sz="1200" dirty="0">
                <a:latin typeface="Adobe Devanagari" panose="02040503050201020203"/>
                <a:ea typeface="Nirmala UI" panose="020B0502040204020203" pitchFamily="34" charset="0"/>
                <a:cs typeface="Adobe Devanagari" panose="02040503050201020203" pitchFamily="18" charset="0"/>
              </a:rPr>
              <a:t>और 3</a:t>
            </a:r>
          </a:p>
          <a:p>
            <a:endParaRPr lang="en-US" sz="1200" dirty="0">
              <a:latin typeface="Adobe Devanagari" panose="02040503050201020203"/>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64174" y="513834"/>
            <a:ext cx="3010858" cy="8217634"/>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24. Consider the following statements regarding the Kheda Satyagraha: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Gandhi launched this Satyagraha in support of the famine-affected farmers of Bihar against the British government.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During this Satyagraha, Sardar Vallabhbhai Patel became a follower of Gandhi.</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25. Consider the following statements regarding the Indigo farmers of Bihar in the 20th century: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The Indigo farmers in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Champaran</a:t>
            </a:r>
            <a:r>
              <a:rPr lang="en-US" sz="1100" dirty="0">
                <a:latin typeface="Adobe Devanagari" panose="02040503050201020203" pitchFamily="18" charset="0"/>
                <a:ea typeface="Nirmala UI" panose="020B0502040204020203" pitchFamily="34" charset="0"/>
                <a:cs typeface="Adobe Devanagari" panose="02040503050201020203" pitchFamily="18" charset="0"/>
              </a:rPr>
              <a:t> had to cultivate Indigo on 3/20th of their land.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The British government formed a committee to investigate the problems of the Indigo farmers, and Gandhi was a member of this committee.</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pPr marL="228600" indent="-228600">
              <a:buAutoNum type="alphaLcParenBoth"/>
            </a:pPr>
            <a:r>
              <a:rPr lang="en-US" sz="1100" dirty="0">
                <a:latin typeface="Adobe Devanagari" panose="02040503050201020203" pitchFamily="18" charset="0"/>
                <a:ea typeface="Nirmala UI" panose="020B0502040204020203" pitchFamily="34" charset="0"/>
                <a:cs typeface="Adobe Devanagari" panose="02040503050201020203" pitchFamily="18" charset="0"/>
              </a:rPr>
              <a:t>Only 1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Both 1 and 2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26. Consider the following events and arrange them in chronological order using the given code: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Partition of Bengal</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Shifting of the capital of the central government from Calcutta to Delhi</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Partition of Congress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4. Formation of the Muslim League</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1-2-3-4		(b) 1-3-2-4</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1-4-3-2		(d) 1-4-2-3</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27. Consider the following statements regarding Gandhi and the upliftment of Harijans: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Gandhi was the one who gave the name 'Harijan' to the Dalit communities.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After the Poona Pact, Gandhi's interest in the anti-untouchability movement increased.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Gandhi founded the 'Harijan Sevak Sangh'.</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is correct?</a:t>
            </a:r>
          </a:p>
          <a:p>
            <a:pPr marL="228600" indent="-228600">
              <a:buAutoNum type="alphaLcParenBoth"/>
            </a:pPr>
            <a:r>
              <a:rPr lang="en-US" sz="1100" dirty="0">
                <a:latin typeface="Adobe Devanagari" panose="02040503050201020203" pitchFamily="18" charset="0"/>
                <a:ea typeface="Nirmala UI" panose="020B0502040204020203" pitchFamily="34" charset="0"/>
                <a:cs typeface="Adobe Devanagari" panose="02040503050201020203" pitchFamily="18" charset="0"/>
              </a:rPr>
              <a:t>Only 1 and 2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Only 1 and 3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513637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401436" y="507349"/>
            <a:ext cx="3010858" cy="8032968"/>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28. </a:t>
            </a:r>
            <a:r>
              <a:rPr lang="hi-IN" sz="1200" b="1" dirty="0">
                <a:latin typeface="Adobe Devanagari" panose="02040503050201020203"/>
                <a:ea typeface="Nirmala UI" panose="020B0502040204020203" pitchFamily="34" charset="0"/>
                <a:cs typeface="Adobe Devanagari" panose="02040503050201020203" pitchFamily="18" charset="0"/>
              </a:rPr>
              <a:t>1905 के कॉन्ग्रेस के बनारस अधिवेशन के संबंध में नीचे दिये गए कथनों पर विचार कीजिये:</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इस अधिवेशन की अध्यक्षता रासबिहारी घोष ने की थी।</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इस अधिवेशन में कॉन्ग्रेस ने बंगाल के स्वदेशी और बहिष्कार आंदोलन का समर्थन किया।</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कॉन्ग्रेस के नरमपंथी कार्यकर्ता स्वदेशी और बहिष्कार आंदोलन को देश के बाहर फैलाना चाहते थे।</a:t>
            </a:r>
          </a:p>
          <a:p>
            <a:r>
              <a:rPr lang="hi-IN" sz="1200" b="1" dirty="0">
                <a:latin typeface="Adobe Devanagari" panose="02040503050201020203"/>
                <a:ea typeface="Nirmala UI" panose="020B0502040204020203" pitchFamily="34" charset="0"/>
                <a:cs typeface="Adobe Devanagari" panose="02040503050201020203" pitchFamily="18" charset="0"/>
              </a:rPr>
              <a:t>उपर्युक्त में से कौन-सा/से कथन सत्य है/हैं?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 और 2                  (</a:t>
            </a:r>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2 और 3		(</a:t>
            </a:r>
            <a:r>
              <a:rPr lang="en-US" sz="1200" dirty="0">
                <a:latin typeface="Adobe Devanagari" panose="02040503050201020203"/>
                <a:ea typeface="Nirmala UI" panose="020B0502040204020203" pitchFamily="34" charset="0"/>
                <a:cs typeface="Adobe Devanagari" panose="02040503050201020203" pitchFamily="18" charset="0"/>
              </a:rPr>
              <a:t>d) 1, 2 </a:t>
            </a:r>
            <a:r>
              <a:rPr lang="hi-IN" sz="1200" dirty="0">
                <a:latin typeface="Adobe Devanagari" panose="02040503050201020203"/>
                <a:ea typeface="Nirmala UI" panose="020B0502040204020203" pitchFamily="34" charset="0"/>
                <a:cs typeface="Adobe Devanagari" panose="02040503050201020203" pitchFamily="18" charset="0"/>
              </a:rPr>
              <a:t>और 3</a:t>
            </a:r>
          </a:p>
          <a:p>
            <a:endParaRPr lang="en-US" sz="1200" b="1"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29. </a:t>
            </a:r>
            <a:r>
              <a:rPr lang="hi-IN" sz="1200" b="1" dirty="0">
                <a:latin typeface="Adobe Devanagari" panose="02040503050201020203"/>
                <a:ea typeface="Nirmala UI" panose="020B0502040204020203" pitchFamily="34" charset="0"/>
                <a:cs typeface="Adobe Devanagari" panose="02040503050201020203" pitchFamily="18" charset="0"/>
              </a:rPr>
              <a:t>बंगाल में सूर्यसेन ने 'इंडियन रिपब्लिकन आर्मी' (</a:t>
            </a:r>
            <a:r>
              <a:rPr lang="en-US" sz="1200" b="1" dirty="0">
                <a:latin typeface="Adobe Devanagari" panose="02040503050201020203"/>
                <a:ea typeface="Nirmala UI" panose="020B0502040204020203" pitchFamily="34" charset="0"/>
                <a:cs typeface="Adobe Devanagari" panose="02040503050201020203" pitchFamily="18" charset="0"/>
              </a:rPr>
              <a:t>I.R.A.) </a:t>
            </a:r>
            <a:r>
              <a:rPr lang="hi-IN" sz="1200" b="1" dirty="0">
                <a:latin typeface="Adobe Devanagari" panose="02040503050201020203"/>
                <a:ea typeface="Nirmala UI" panose="020B0502040204020203" pitchFamily="34" charset="0"/>
                <a:cs typeface="Adobe Devanagari" panose="02040503050201020203" pitchFamily="18" charset="0"/>
              </a:rPr>
              <a:t>की स्थापना की थी। वह चटगाँव में किस भूमिका में कार्यरत थे?</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पुलिस अधिकारी		(</a:t>
            </a:r>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सैनिक</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शिक्षक		(</a:t>
            </a:r>
            <a:r>
              <a:rPr lang="en-US"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वकील</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30.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व्यक्तियों के वरीयता पदानुक्रम का सही क्रम क्या है?</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भारत रत्न से सम्मानित व्यक्ति</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 महान्यायवादी</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लोकसभा का अध्यक्ष</a:t>
            </a:r>
          </a:p>
          <a:p>
            <a:r>
              <a:rPr lang="hi-IN" sz="1200" dirty="0">
                <a:latin typeface="Adobe Devanagari" panose="02040503050201020203"/>
                <a:ea typeface="Nirmala UI" panose="020B0502040204020203" pitchFamily="34" charset="0"/>
                <a:cs typeface="Adobe Devanagari" panose="02040503050201020203" pitchFamily="18" charset="0"/>
              </a:rPr>
              <a:t>4.</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प्रधानमंत्री</a:t>
            </a:r>
          </a:p>
          <a:p>
            <a:r>
              <a:rPr lang="hi-IN" sz="1200" dirty="0">
                <a:latin typeface="Adobe Devanagari" panose="02040503050201020203"/>
                <a:ea typeface="Nirmala UI" panose="020B0502040204020203" pitchFamily="34" charset="0"/>
                <a:cs typeface="Adobe Devanagari" panose="02040503050201020203" pitchFamily="18" charset="0"/>
              </a:rPr>
              <a:t>5.</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मुख्य निर्वाचन आयुक्त </a:t>
            </a:r>
          </a:p>
          <a:p>
            <a:r>
              <a:rPr lang="hi-IN" sz="1200" dirty="0">
                <a:latin typeface="Adobe Devanagari" panose="02040503050201020203"/>
                <a:ea typeface="Nirmala UI" panose="020B0502040204020203" pitchFamily="34" charset="0"/>
                <a:cs typeface="Adobe Devanagari" panose="02040503050201020203" pitchFamily="18" charset="0"/>
              </a:rPr>
              <a:t>6.</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उपराष्ट्रपति</a:t>
            </a:r>
          </a:p>
          <a:p>
            <a:r>
              <a:rPr lang="hi-IN" sz="1200" b="1" dirty="0">
                <a:latin typeface="Adobe Devanagari" panose="02040503050201020203"/>
                <a:ea typeface="Nirmala UI" panose="020B0502040204020203" pitchFamily="34" charset="0"/>
                <a:cs typeface="Adobe Devanagari" panose="02040503050201020203" pitchFamily="18" charset="0"/>
              </a:rPr>
              <a:t>उपयुक्त क्रम में कौन सा/से स्थान सही है?</a:t>
            </a:r>
          </a:p>
          <a:p>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6- 4- 3- 1- 5- 2</a:t>
            </a:r>
          </a:p>
          <a:p>
            <a:r>
              <a:rPr lang="en-IN" sz="1200" dirty="0">
                <a:latin typeface="Adobe Devanagari" panose="02040503050201020203"/>
                <a:ea typeface="Nirmala UI" panose="020B0502040204020203" pitchFamily="34" charset="0"/>
                <a:cs typeface="Adobe Devanagari" panose="02040503050201020203" pitchFamily="18" charset="0"/>
              </a:rPr>
              <a:t> (b)  6- 4- 3- 2 - 5- 1</a:t>
            </a:r>
          </a:p>
          <a:p>
            <a:r>
              <a:rPr lang="en-IN" sz="1200" dirty="0">
                <a:latin typeface="Adobe Devanagari" panose="02040503050201020203"/>
                <a:ea typeface="Nirmala UI" panose="020B0502040204020203" pitchFamily="34" charset="0"/>
                <a:cs typeface="Adobe Devanagari" panose="02040503050201020203" pitchFamily="18" charset="0"/>
              </a:rPr>
              <a:t> (c)  6- 1 - 3- 4- 5- 2</a:t>
            </a:r>
          </a:p>
          <a:p>
            <a:r>
              <a:rPr lang="en-IN" sz="1200" dirty="0">
                <a:latin typeface="Adobe Devanagari" panose="02040503050201020203"/>
                <a:ea typeface="Nirmala UI" panose="020B0502040204020203" pitchFamily="34" charset="0"/>
                <a:cs typeface="Adobe Devanagari" panose="02040503050201020203" pitchFamily="18" charset="0"/>
              </a:rPr>
              <a:t> (d)  6- 4- 3- 1- 2- 5</a:t>
            </a: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31.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में से कौन- सा मूल अधिकार केवल भारतीय  नागरिकों को प्राप्त है। </a:t>
            </a:r>
          </a:p>
          <a:p>
            <a:r>
              <a:rPr lang="hi-IN" sz="1200" dirty="0">
                <a:latin typeface="Adobe Devanagari" panose="02040503050201020203"/>
                <a:ea typeface="Nirmala UI" panose="020B0502040204020203" pitchFamily="34" charset="0"/>
                <a:cs typeface="Adobe Devanagari" panose="02040503050201020203" pitchFamily="18" charset="0"/>
              </a:rPr>
              <a:t>1.)अनुच्छेद 15</a:t>
            </a:r>
          </a:p>
          <a:p>
            <a:r>
              <a:rPr lang="hi-IN" sz="1200" dirty="0">
                <a:latin typeface="Adobe Devanagari" panose="02040503050201020203"/>
                <a:ea typeface="Nirmala UI" panose="020B0502040204020203" pitchFamily="34" charset="0"/>
                <a:cs typeface="Adobe Devanagari" panose="02040503050201020203" pitchFamily="18" charset="0"/>
              </a:rPr>
              <a:t>2.)अनुच्छेद 21</a:t>
            </a:r>
          </a:p>
          <a:p>
            <a:r>
              <a:rPr lang="hi-IN" sz="1200" dirty="0">
                <a:latin typeface="Adobe Devanagari" panose="02040503050201020203"/>
                <a:ea typeface="Nirmala UI" panose="020B0502040204020203" pitchFamily="34" charset="0"/>
                <a:cs typeface="Adobe Devanagari" panose="02040503050201020203" pitchFamily="18" charset="0"/>
              </a:rPr>
              <a:t>3.)अनुच्छेद 29</a:t>
            </a:r>
          </a:p>
          <a:p>
            <a:r>
              <a:rPr lang="hi-IN" sz="1200" dirty="0">
                <a:latin typeface="Adobe Devanagari" panose="02040503050201020203"/>
                <a:ea typeface="Nirmala UI" panose="020B0502040204020203" pitchFamily="34" charset="0"/>
                <a:cs typeface="Adobe Devanagari" panose="02040503050201020203" pitchFamily="18" charset="0"/>
              </a:rPr>
              <a:t>4.)अनुच्छेद 30</a:t>
            </a:r>
          </a:p>
          <a:p>
            <a:r>
              <a:rPr lang="hi-IN" sz="1200" dirty="0">
                <a:latin typeface="Adobe Devanagari" panose="02040503050201020203"/>
                <a:ea typeface="Nirmala UI" panose="020B0502040204020203" pitchFamily="34" charset="0"/>
                <a:cs typeface="Adobe Devanagari" panose="02040503050201020203" pitchFamily="18" charset="0"/>
              </a:rPr>
              <a:t>5.)अनुच्छेद 19</a:t>
            </a:r>
          </a:p>
          <a:p>
            <a:r>
              <a:rPr lang="hi-IN" sz="1200" b="1" dirty="0">
                <a:latin typeface="Adobe Devanagari" panose="02040503050201020203"/>
                <a:ea typeface="Nirmala UI" panose="020B0502040204020203" pitchFamily="34" charset="0"/>
                <a:cs typeface="Adobe Devanagari" panose="02040503050201020203" pitchFamily="18" charset="0"/>
              </a:rPr>
              <a:t>उपयुक्त विकल्प में से कौन-सा/से सही है/हैं?</a:t>
            </a:r>
          </a:p>
          <a:p>
            <a:r>
              <a:rPr lang="en-IN" sz="1200" dirty="0">
                <a:latin typeface="Adobe Devanagari" panose="02040503050201020203"/>
                <a:ea typeface="Nirmala UI" panose="020B0502040204020203" pitchFamily="34" charset="0"/>
                <a:cs typeface="Adobe Devanagari" panose="02040503050201020203" pitchFamily="18" charset="0"/>
              </a:rPr>
              <a:t>A.)</a:t>
            </a:r>
            <a:r>
              <a:rPr lang="hi-IN" sz="1200" dirty="0">
                <a:latin typeface="Adobe Devanagari" panose="02040503050201020203"/>
                <a:ea typeface="Nirmala UI" panose="020B0502040204020203" pitchFamily="34" charset="0"/>
                <a:cs typeface="Adobe Devanagari" panose="02040503050201020203" pitchFamily="18" charset="0"/>
              </a:rPr>
              <a:t>केवल 1,2 और 5</a:t>
            </a:r>
          </a:p>
          <a:p>
            <a:r>
              <a:rPr lang="en-IN" sz="1200" dirty="0">
                <a:latin typeface="Adobe Devanagari" panose="02040503050201020203"/>
                <a:ea typeface="Nirmala UI" panose="020B0502040204020203" pitchFamily="34" charset="0"/>
                <a:cs typeface="Adobe Devanagari" panose="02040503050201020203" pitchFamily="18" charset="0"/>
              </a:rPr>
              <a:t>B.)</a:t>
            </a:r>
            <a:r>
              <a:rPr lang="hi-IN" sz="1200" dirty="0">
                <a:latin typeface="Adobe Devanagari" panose="02040503050201020203"/>
                <a:ea typeface="Nirmala UI" panose="020B0502040204020203" pitchFamily="34" charset="0"/>
                <a:cs typeface="Adobe Devanagari" panose="02040503050201020203" pitchFamily="18" charset="0"/>
              </a:rPr>
              <a:t>केवल 1,2,3,और 4</a:t>
            </a:r>
          </a:p>
          <a:p>
            <a:r>
              <a:rPr lang="en-IN" sz="1200" dirty="0">
                <a:latin typeface="Adobe Devanagari" panose="02040503050201020203"/>
                <a:ea typeface="Nirmala UI" panose="020B0502040204020203" pitchFamily="34" charset="0"/>
                <a:cs typeface="Adobe Devanagari" panose="02040503050201020203" pitchFamily="18" charset="0"/>
              </a:rPr>
              <a:t>C.)</a:t>
            </a:r>
            <a:r>
              <a:rPr lang="hi-IN" sz="1200" dirty="0">
                <a:latin typeface="Adobe Devanagari" panose="02040503050201020203"/>
                <a:ea typeface="Nirmala UI" panose="020B0502040204020203" pitchFamily="34" charset="0"/>
                <a:cs typeface="Adobe Devanagari" panose="02040503050201020203" pitchFamily="18" charset="0"/>
              </a:rPr>
              <a:t>केवल 1,2,3,4,5</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केवल 1,3,4और 5</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77144" y="520319"/>
            <a:ext cx="3010858" cy="8556188"/>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28. Consider the following statements regarding the 1905 Congress Banaras Session: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The session was presided over by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Rassabihari</a:t>
            </a:r>
            <a:r>
              <a:rPr lang="en-US" sz="1100" dirty="0">
                <a:latin typeface="Adobe Devanagari" panose="02040503050201020203" pitchFamily="18" charset="0"/>
                <a:ea typeface="Nirmala UI" panose="020B0502040204020203" pitchFamily="34" charset="0"/>
                <a:cs typeface="Adobe Devanagari" panose="02040503050201020203" pitchFamily="18" charset="0"/>
              </a:rPr>
              <a:t> Ghosh.</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In this session, Congress supported the Swadeshi and Boycott movements of Bengal.</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Congress's moderate leaders wanted to spread the Swadeshi and Boycott movements outside the country.</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 and 2		(b) Only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Only 2 and 3		(d) 1, 2 and 3</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29. In Bengal, Surya Sen established the 'Indian Republican Army' (I.R.A.). What was his role in Chittagong?</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Police officer</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(b) Soldier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Teacher</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(d) Lawyer</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30. What is the correct order of precedence for the following individuals?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Bharat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Ratna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awardee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Attorney General</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Speaker of the Lok Sabha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4.  Prime Minister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5.  Chief Election Commissioner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6.  Vice President</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options represents the correct order of precedence?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6-4-3-1-5-2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6-4-3-2-5-1</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6-1-3-4-5-2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6-4-3-1-2-5</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31. Which of the following fundamental rights are available only to Indian citizens?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Article 15</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2.) Article 21</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3.) Article 29</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4.) Article 30</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5.) Article 19</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options is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 2, and 5</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Only 1, 2, 3, and 4</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Only 1, 2, 3, 4, and 5</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Only 1, 3, 4, and 5</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31259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81981" y="520319"/>
            <a:ext cx="3010858" cy="8771632"/>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32. </a:t>
            </a:r>
            <a:r>
              <a:rPr lang="hi-IN" sz="1200" b="1" dirty="0">
                <a:latin typeface="Adobe Devanagari" panose="02040503050201020203"/>
                <a:ea typeface="Nirmala UI" panose="020B0502040204020203" pitchFamily="34" charset="0"/>
                <a:cs typeface="Adobe Devanagari" panose="02040503050201020203" pitchFamily="18" charset="0"/>
              </a:rPr>
              <a:t>रिट के संदर्भ में नीचे दिए गए कथनों का विश्लेषण करें और सही उत्तर चुनें:</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प्रतिषेध रिट केवल न्यायिक और अर्ध-न्यायिक प्राधिकरणों के खिलाफ जारी किया जा सकता है।</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बंदी प्रत्यक्षीकरण रिट प्रशासनिक प्राधिकरणों के खिलाफ जारी नहीं किया जा सकता है।</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उत्प्रेषण रिट केवल न्यायिक प्राधिकरणों के खिलाफ जारी किया जा सकता है।</a:t>
            </a:r>
          </a:p>
          <a:p>
            <a:r>
              <a:rPr lang="hi-IN" sz="1200" dirty="0">
                <a:latin typeface="Adobe Devanagari" panose="02040503050201020203"/>
                <a:ea typeface="Nirmala UI" panose="020B0502040204020203" pitchFamily="34" charset="0"/>
                <a:cs typeface="Adobe Devanagari" panose="02040503050201020203" pitchFamily="18" charset="0"/>
              </a:rPr>
              <a:t>4.</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परमादेश रिट केवल सार्वजनिक अधिकारियों और निगमों के खिलाफ जारी किया जा सकता है।</a:t>
            </a:r>
          </a:p>
          <a:p>
            <a:r>
              <a:rPr lang="hi-IN" sz="1200" b="1" dirty="0">
                <a:latin typeface="Adobe Devanagari" panose="02040503050201020203"/>
                <a:ea typeface="Nirmala UI" panose="020B0502040204020203" pitchFamily="34" charset="0"/>
                <a:cs typeface="Adobe Devanagari" panose="02040503050201020203" pitchFamily="18" charset="0"/>
              </a:rPr>
              <a:t>विकल्प:</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 और 2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 3 और 4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1, 3 और 4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सभी सही हैं</a:t>
            </a:r>
          </a:p>
          <a:p>
            <a:endParaRPr lang="en-US" sz="1200" b="1"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33. </a:t>
            </a:r>
            <a:r>
              <a:rPr lang="hi-IN" sz="1200" b="1" dirty="0">
                <a:latin typeface="Adobe Devanagari" panose="02040503050201020203"/>
                <a:ea typeface="Nirmala UI" panose="020B0502040204020203" pitchFamily="34" charset="0"/>
                <a:cs typeface="Adobe Devanagari" panose="02040503050201020203" pitchFamily="18" charset="0"/>
              </a:rPr>
              <a:t>नीचे दिए गए कथनों का विश्लेषण करें और सही उत्तर चुनें:</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अनुच्छेद 33 के तहत, संसद सशस्त्र बलों और पुलिस बलों के मूल अधिकारों पर युक्तियुक्त प्रतिबंध लगा सकती है।</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मार्शल लॉ  मूल अधिकारों को प्रभावित करने के साथ साथ  यह सरकार तथा सामान्य न्यायालयों को निलंबित कर देता है।</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मार्शल लॉ की परिभाषा संविधान में नहीं दी गई है, लेकिन यह सैन्य शासन की स्थिति को दर्शाता है।</a:t>
            </a:r>
          </a:p>
          <a:p>
            <a:r>
              <a:rPr lang="hi-IN" sz="1200" dirty="0">
                <a:latin typeface="Adobe Devanagari" panose="02040503050201020203"/>
                <a:ea typeface="Nirmala UI" panose="020B0502040204020203" pitchFamily="34" charset="0"/>
                <a:cs typeface="Adobe Devanagari" panose="02040503050201020203" pitchFamily="18" charset="0"/>
              </a:rPr>
              <a:t>4.</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अनुच्छेद 34 मार्शल लॉ लागू होने पर संसद को उस क्षेत्र में किसी दंड आदेश या आदेश को वैधता प्रदान करने की शक्ति देता है।</a:t>
            </a:r>
          </a:p>
          <a:p>
            <a:r>
              <a:rPr lang="hi-IN" sz="1200" dirty="0">
                <a:latin typeface="Adobe Devanagari" panose="02040503050201020203"/>
                <a:ea typeface="Nirmala UI" panose="020B0502040204020203" pitchFamily="34" charset="0"/>
                <a:cs typeface="Adobe Devanagari" panose="02040503050201020203" pitchFamily="18" charset="0"/>
              </a:rPr>
              <a:t>विकल्प:</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 2 और 3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 3 और 4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1, 3 और 4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सभी सही हैं</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34. </a:t>
            </a:r>
            <a:r>
              <a:rPr lang="hi-IN" sz="1200" b="1" dirty="0">
                <a:latin typeface="Adobe Devanagari" panose="02040503050201020203"/>
                <a:ea typeface="Nirmala UI" panose="020B0502040204020203" pitchFamily="34" charset="0"/>
                <a:cs typeface="Adobe Devanagari" panose="02040503050201020203" pitchFamily="18" charset="0"/>
              </a:rPr>
              <a:t>लोक अदालत को किस अधिनियम के तहत वैधानिक दर्जा दिया गया है?</a:t>
            </a:r>
          </a:p>
          <a:p>
            <a:r>
              <a:rPr lang="hi-IN" sz="1200" dirty="0">
                <a:latin typeface="Adobe Devanagari" panose="02040503050201020203"/>
                <a:ea typeface="Nirmala UI" panose="020B0502040204020203" pitchFamily="34" charset="0"/>
                <a:cs typeface="Adobe Devanagari" panose="02040503050201020203" pitchFamily="18" charset="0"/>
              </a:rPr>
              <a:t>विकल्प:</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विधिक सेवा प्राधिकरण अधिनियम, 2004</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विधिक सेवा प्राधिकरण अधिनियम, 1987</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विधिक सेवा प्राधिकरण अधिनियम,  1978</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सिविल प्रक्रिया संहिता, 1908</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35. </a:t>
            </a:r>
            <a:r>
              <a:rPr lang="hi-IN" sz="1200" b="1" dirty="0">
                <a:latin typeface="Adobe Devanagari" panose="02040503050201020203"/>
                <a:ea typeface="Nirmala UI" panose="020B0502040204020203" pitchFamily="34" charset="0"/>
                <a:cs typeface="Adobe Devanagari" panose="02040503050201020203" pitchFamily="18" charset="0"/>
              </a:rPr>
              <a:t>प्रारूप समिति ने भारतीय संविधान के प्रारूप पर विचार करने के लिए कितने महीनों का समय भारतीय जनता को दिया था?</a:t>
            </a:r>
          </a:p>
          <a:p>
            <a:r>
              <a:rPr lang="en-IN" sz="1200" dirty="0">
                <a:latin typeface="Adobe Devanagari" panose="02040503050201020203"/>
                <a:ea typeface="Nirmala UI" panose="020B0502040204020203" pitchFamily="34" charset="0"/>
                <a:cs typeface="Adobe Devanagari" panose="02040503050201020203" pitchFamily="18" charset="0"/>
              </a:rPr>
              <a:t>A.  6 </a:t>
            </a:r>
            <a:r>
              <a:rPr lang="hi-IN" sz="1200" dirty="0">
                <a:latin typeface="Adobe Devanagari" panose="02040503050201020203"/>
                <a:ea typeface="Nirmala UI" panose="020B0502040204020203" pitchFamily="34" charset="0"/>
                <a:cs typeface="Adobe Devanagari" panose="02040503050201020203" pitchFamily="18" charset="0"/>
              </a:rPr>
              <a:t>माह</a:t>
            </a:r>
          </a:p>
          <a:p>
            <a:r>
              <a:rPr lang="en-IN" sz="1200" dirty="0">
                <a:latin typeface="Adobe Devanagari" panose="02040503050201020203"/>
                <a:ea typeface="Nirmala UI" panose="020B0502040204020203" pitchFamily="34" charset="0"/>
                <a:cs typeface="Adobe Devanagari" panose="02040503050201020203" pitchFamily="18" charset="0"/>
              </a:rPr>
              <a:t>B.  8 </a:t>
            </a:r>
            <a:r>
              <a:rPr lang="hi-IN" sz="1200" dirty="0">
                <a:latin typeface="Adobe Devanagari" panose="02040503050201020203"/>
                <a:ea typeface="Nirmala UI" panose="020B0502040204020203" pitchFamily="34" charset="0"/>
                <a:cs typeface="Adobe Devanagari" panose="02040503050201020203" pitchFamily="18" charset="0"/>
              </a:rPr>
              <a:t>माह</a:t>
            </a:r>
          </a:p>
          <a:p>
            <a:r>
              <a:rPr lang="en-IN" sz="1200" dirty="0">
                <a:latin typeface="Adobe Devanagari" panose="02040503050201020203"/>
                <a:ea typeface="Nirmala UI" panose="020B0502040204020203" pitchFamily="34" charset="0"/>
                <a:cs typeface="Adobe Devanagari" panose="02040503050201020203" pitchFamily="18" charset="0"/>
              </a:rPr>
              <a:t>C.  12 </a:t>
            </a:r>
            <a:r>
              <a:rPr lang="hi-IN" sz="1200" dirty="0">
                <a:latin typeface="Adobe Devanagari" panose="02040503050201020203"/>
                <a:ea typeface="Nirmala UI" panose="020B0502040204020203" pitchFamily="34" charset="0"/>
                <a:cs typeface="Adobe Devanagari" panose="02040503050201020203" pitchFamily="18" charset="0"/>
              </a:rPr>
              <a:t>माह</a:t>
            </a:r>
          </a:p>
          <a:p>
            <a:r>
              <a:rPr lang="en-IN" sz="1200" dirty="0">
                <a:latin typeface="Adobe Devanagari" panose="02040503050201020203"/>
                <a:ea typeface="Nirmala UI" panose="020B0502040204020203" pitchFamily="34" charset="0"/>
                <a:cs typeface="Adobe Devanagari" panose="02040503050201020203" pitchFamily="18" charset="0"/>
              </a:rPr>
              <a:t>D.  5 </a:t>
            </a:r>
            <a:r>
              <a:rPr lang="hi-IN" sz="1200" dirty="0">
                <a:latin typeface="Adobe Devanagari" panose="02040503050201020203"/>
                <a:ea typeface="Nirmala UI" panose="020B0502040204020203" pitchFamily="34" charset="0"/>
                <a:cs typeface="Adobe Devanagari" panose="02040503050201020203" pitchFamily="18" charset="0"/>
              </a:rPr>
              <a:t>माह</a:t>
            </a:r>
          </a:p>
          <a:p>
            <a:endParaRPr lang="hi-IN" sz="1200" dirty="0">
              <a:latin typeface="Adobe Devanagari" panose="02040503050201020203"/>
              <a:ea typeface="Nirmala UI" panose="020B0502040204020203" pitchFamily="34" charset="0"/>
              <a:cs typeface="Adobe Devanagari" panose="02040503050201020203" pitchFamily="18" charset="0"/>
            </a:endParaRPr>
          </a:p>
          <a:p>
            <a:endParaRPr lang="hi-IN" sz="1200" dirty="0">
              <a:latin typeface="Adobe Devanagari" panose="02040503050201020203"/>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64174" y="500864"/>
            <a:ext cx="3010858" cy="9571851"/>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32. Analyze the following statements in the context of writs and choose the correct answer: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The Prohibition writ can be issued only against judicial and quasi-judicial authorities.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The Habeas Corpus writ cannot be issued against administrative authorities.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The Certiorari writ can be issued only against judicial authorities.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4. The Mandamus writ can be issued only against public officials and corporations.</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Only 1 and 2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Only 2, 3, and 4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Only 1, 3, and 4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All are correct</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33. Analyze the following statements and choose the correct answer: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Under Article 33, Parliament can impose reasonable restrictions on the fundamental rights of the armed forces and police forces.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Martial law affects fundamental rights and also suspends the functioning of the government and regular courts.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The definition of martial law is not provided in the Constitution, but it refers to a situation of military rule.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4. Article 34 empowers Parliament to validate any sentence or order in a region where martial law is in force.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Only 1, 2, and 3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Only 2, 3, and 4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Only 1, 3, and 4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All are correct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34. Under which Act has the Lok Adalat been given statutory status?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Legal Services Authorities Act, 2004</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Legal Services Authorities Act, 1987</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Legal Services Authorities Act, 1978</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Code of Civil Procedure, 1908</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35. How many months were given to the Indian public by the Drafting Committee to consider the draft of the Indian Constitution?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6 months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8 months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12 months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5 months</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693032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507057"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424358" y="551329"/>
            <a:ext cx="3055271" cy="8765052"/>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36. </a:t>
            </a:r>
            <a:r>
              <a:rPr lang="hi-IN" sz="1200" b="1" dirty="0">
                <a:latin typeface="Adobe Devanagari" panose="02040503050201020203"/>
                <a:ea typeface="Nirmala UI" panose="020B0502040204020203" pitchFamily="34" charset="0"/>
                <a:cs typeface="Adobe Devanagari" panose="02040503050201020203" pitchFamily="18" charset="0"/>
              </a:rPr>
              <a:t>संविधान में संघ की कार्यपालिका के बारे में निम्नलिखित में से कौन-कौन सा कथन सही हैं?</a:t>
            </a:r>
          </a:p>
          <a:p>
            <a:r>
              <a:rPr lang="hi-IN" sz="1200" dirty="0">
                <a:latin typeface="Adobe Devanagari" panose="02040503050201020203"/>
                <a:ea typeface="Nirmala UI" panose="020B0502040204020203" pitchFamily="34" charset="0"/>
                <a:cs typeface="Adobe Devanagari" panose="02040503050201020203" pitchFamily="18" charset="0"/>
              </a:rPr>
              <a:t>(1) संविधान के भाग </a:t>
            </a:r>
            <a:r>
              <a:rPr lang="en-IN" sz="1200" dirty="0">
                <a:latin typeface="Adobe Devanagari" panose="02040503050201020203"/>
                <a:ea typeface="Nirmala UI" panose="020B0502040204020203" pitchFamily="34" charset="0"/>
                <a:cs typeface="Adobe Devanagari" panose="02040503050201020203" pitchFamily="18" charset="0"/>
              </a:rPr>
              <a:t>V, </a:t>
            </a:r>
            <a:r>
              <a:rPr lang="hi-IN" sz="1200" dirty="0">
                <a:latin typeface="Adobe Devanagari" panose="02040503050201020203"/>
                <a:ea typeface="Nirmala UI" panose="020B0502040204020203" pitchFamily="34" charset="0"/>
                <a:cs typeface="Adobe Devanagari" panose="02040503050201020203" pitchFamily="18" charset="0"/>
              </a:rPr>
              <a:t>अनुच्छेद 52 से 78 तक में संघ की कार्यपालिका के बारे में चर्चा किया गया है </a:t>
            </a:r>
          </a:p>
          <a:p>
            <a:r>
              <a:rPr lang="hi-IN" sz="1200" dirty="0">
                <a:latin typeface="Adobe Devanagari" panose="02040503050201020203"/>
                <a:ea typeface="Nirmala UI" panose="020B0502040204020203" pitchFamily="34" charset="0"/>
                <a:cs typeface="Adobe Devanagari" panose="02040503050201020203" pitchFamily="18" charset="0"/>
              </a:rPr>
              <a:t> (2) राष्ट्रपति संघ की कार्यपालिका के प्रमुख होते हैं, लेकिन वास्तविक कार्यकारी शक्तियाँ प्रधानमंत्री और मंत्रिमंडल में निहित होती हैं। </a:t>
            </a:r>
          </a:p>
          <a:p>
            <a:r>
              <a:rPr lang="hi-IN" sz="1200" dirty="0">
                <a:latin typeface="Adobe Devanagari" panose="02040503050201020203"/>
                <a:ea typeface="Nirmala UI" panose="020B0502040204020203" pitchFamily="34" charset="0"/>
                <a:cs typeface="Adobe Devanagari" panose="02040503050201020203" pitchFamily="18" charset="0"/>
              </a:rPr>
              <a:t> (3) उप-राष्ट्रपति संघ की कार्यपालिका का का सदस्य नहीं होता हैं। </a:t>
            </a:r>
          </a:p>
          <a:p>
            <a:r>
              <a:rPr lang="hi-IN" sz="1200" dirty="0">
                <a:latin typeface="Adobe Devanagari" panose="02040503050201020203"/>
                <a:ea typeface="Nirmala UI" panose="020B0502040204020203" pitchFamily="34" charset="0"/>
                <a:cs typeface="Adobe Devanagari" panose="02040503050201020203" pitchFamily="18" charset="0"/>
              </a:rPr>
              <a:t> (4) संविधान में महान्यायवादी को संघ की कार्यपालिका का हिस्सा </a:t>
            </a:r>
            <a:endParaRPr lang="en-GB" sz="1200" dirty="0">
              <a:latin typeface="Adobe Devanagari" panose="02040503050201020203"/>
              <a:ea typeface="Nirmala UI" panose="020B0502040204020203" pitchFamily="34" charset="0"/>
              <a:cs typeface="Adobe Devanagari" panose="02040503050201020203" pitchFamily="18" charset="0"/>
            </a:endParaRPr>
          </a:p>
          <a:p>
            <a:r>
              <a:rPr lang="en-GB"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नहीं माना गया है</a:t>
            </a:r>
          </a:p>
          <a:p>
            <a:r>
              <a:rPr lang="hi-IN" sz="1200" b="1" dirty="0">
                <a:latin typeface="Adobe Devanagari" panose="02040503050201020203"/>
                <a:ea typeface="Nirmala UI" panose="020B0502040204020203" pitchFamily="34" charset="0"/>
                <a:cs typeface="Adobe Devanagari" panose="02040503050201020203" pitchFamily="18" charset="0"/>
              </a:rPr>
              <a:t>निम्नलिखित में से सही विकल्प क्या है -</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 2 और 3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1और 2 </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1, 3 और 4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a:t>
            </a:r>
            <a:r>
              <a:rPr lang="hi-IN" sz="1200" dirty="0">
                <a:latin typeface="Adobe Devanagari" panose="02040503050201020203"/>
                <a:ea typeface="Nirmala UI" panose="020B0502040204020203" pitchFamily="34" charset="0"/>
                <a:cs typeface="Adobe Devanagari" panose="02040503050201020203" pitchFamily="18" charset="0"/>
              </a:rPr>
              <a:t>केवल 2, 3 और 4 सही हैं</a:t>
            </a:r>
          </a:p>
          <a:p>
            <a:endParaRPr lang="en-US" sz="1200" b="1"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37. </a:t>
            </a:r>
            <a:r>
              <a:rPr lang="hi-IN" sz="1200" b="1" dirty="0">
                <a:latin typeface="Adobe Devanagari" panose="02040503050201020203"/>
                <a:ea typeface="Nirmala UI" panose="020B0502040204020203" pitchFamily="34" charset="0"/>
                <a:cs typeface="Adobe Devanagari" panose="02040503050201020203" pitchFamily="18" charset="0"/>
              </a:rPr>
              <a:t>राजमन्नार समिति की प्रमुख सिफारिशों को ध्यान से पढ़े।  </a:t>
            </a:r>
          </a:p>
          <a:p>
            <a:r>
              <a:rPr lang="hi-IN" sz="1200" dirty="0">
                <a:latin typeface="Adobe Devanagari" panose="02040503050201020203"/>
                <a:ea typeface="Nirmala UI" panose="020B0502040204020203" pitchFamily="34" charset="0"/>
                <a:cs typeface="Adobe Devanagari" panose="02040503050201020203" pitchFamily="18" charset="0"/>
              </a:rPr>
              <a:t>1)एक अंतर राज्यीय परिषद का गठन किया जाये।</a:t>
            </a:r>
          </a:p>
          <a:p>
            <a:r>
              <a:rPr lang="hi-IN" sz="1200" dirty="0">
                <a:latin typeface="Adobe Devanagari" panose="02040503050201020203"/>
                <a:ea typeface="Nirmala UI" panose="020B0502040204020203" pitchFamily="34" charset="0"/>
                <a:cs typeface="Adobe Devanagari" panose="02040503050201020203" pitchFamily="18" charset="0"/>
              </a:rPr>
              <a:t>2) संघ सूची एवं समवर्ती सूची के कुछ विषयों को राज्य सूची में हस्तांतरित कर दिया जाये।</a:t>
            </a:r>
          </a:p>
          <a:p>
            <a:r>
              <a:rPr lang="hi-IN" sz="1200" dirty="0">
                <a:latin typeface="Adobe Devanagari" panose="02040503050201020203"/>
                <a:ea typeface="Nirmala UI" panose="020B0502040204020203" pitchFamily="34" charset="0"/>
                <a:cs typeface="Adobe Devanagari" panose="02040503050201020203" pitchFamily="18" charset="0"/>
              </a:rPr>
              <a:t>3)  केंद्र की अवशिष्ट शक्तियां बनी रहे। </a:t>
            </a:r>
          </a:p>
          <a:p>
            <a:r>
              <a:rPr lang="hi-IN" sz="1200" dirty="0">
                <a:latin typeface="Adobe Devanagari" panose="02040503050201020203"/>
                <a:ea typeface="Nirmala UI" panose="020B0502040204020203" pitchFamily="34" charset="0"/>
                <a:cs typeface="Adobe Devanagari" panose="02040503050201020203" pitchFamily="18" charset="0"/>
              </a:rPr>
              <a:t>4) अखिल भारतीय सेवाओं (आईएएस, आईपीएस एवं आईएफएस) को समाप्त कर दिया जाये।</a:t>
            </a:r>
          </a:p>
          <a:p>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b="1" dirty="0">
                <a:latin typeface="Adobe Devanagari" panose="02040503050201020203"/>
                <a:ea typeface="Nirmala UI" panose="020B0502040204020203" pitchFamily="34" charset="0"/>
                <a:cs typeface="Adobe Devanagari" panose="02040503050201020203" pitchFamily="18" charset="0"/>
              </a:rPr>
              <a:t>उपरोक्त कथनो के आधार पर नीचे दिए गए सही कथनो को चुने :</a:t>
            </a:r>
          </a:p>
          <a:p>
            <a:r>
              <a:rPr lang="en-IN" sz="1200" dirty="0">
                <a:latin typeface="Adobe Devanagari" panose="02040503050201020203"/>
                <a:ea typeface="Nirmala UI" panose="020B0502040204020203" pitchFamily="34" charset="0"/>
                <a:cs typeface="Adobe Devanagari" panose="02040503050201020203" pitchFamily="18" charset="0"/>
              </a:rPr>
              <a:t> A) </a:t>
            </a:r>
            <a:r>
              <a:rPr lang="hi-IN" sz="1200" dirty="0">
                <a:latin typeface="Adobe Devanagari" panose="02040503050201020203"/>
                <a:ea typeface="Nirmala UI" panose="020B0502040204020203" pitchFamily="34" charset="0"/>
                <a:cs typeface="Adobe Devanagari" panose="02040503050201020203" pitchFamily="18" charset="0"/>
              </a:rPr>
              <a:t>केवल 1, 2 और 3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3  सही है </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3 और 4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a:t>
            </a:r>
            <a:r>
              <a:rPr lang="hi-IN" sz="1200" dirty="0">
                <a:latin typeface="Adobe Devanagari" panose="02040503050201020203"/>
                <a:ea typeface="Nirmala UI" panose="020B0502040204020203" pitchFamily="34" charset="0"/>
                <a:cs typeface="Adobe Devanagari" panose="02040503050201020203" pitchFamily="18" charset="0"/>
              </a:rPr>
              <a:t>केवल  1 2, और 4 सही हैं</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38. </a:t>
            </a:r>
            <a:r>
              <a:rPr lang="hi-IN" sz="1200" b="1" dirty="0">
                <a:latin typeface="Adobe Devanagari" panose="02040503050201020203"/>
                <a:ea typeface="Nirmala UI" panose="020B0502040204020203" pitchFamily="34" charset="0"/>
                <a:cs typeface="Adobe Devanagari" panose="02040503050201020203" pitchFamily="18" charset="0"/>
              </a:rPr>
              <a:t>उच्च न्यायालय के न्यायाधीशों की नियुक्ति से संबंधित निम्नलिखित में से कौन </a:t>
            </a:r>
            <a:r>
              <a:rPr lang="en-US" sz="1200" b="1" dirty="0">
                <a:latin typeface="Adobe Devanagari" panose="02040503050201020203"/>
                <a:ea typeface="Nirmala UI" panose="020B0502040204020203" pitchFamily="34" charset="0"/>
                <a:cs typeface="Adobe Devanagari" panose="02040503050201020203" pitchFamily="18" charset="0"/>
              </a:rPr>
              <a:t>-</a:t>
            </a:r>
            <a:r>
              <a:rPr lang="hi-IN" sz="1200" b="1" dirty="0">
                <a:latin typeface="Adobe Devanagari" panose="02040503050201020203"/>
                <a:ea typeface="Nirmala UI" panose="020B0502040204020203" pitchFamily="34" charset="0"/>
                <a:cs typeface="Adobe Devanagari" panose="02040503050201020203" pitchFamily="18" charset="0"/>
              </a:rPr>
              <a:t>सा कथन सही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उच्च न्यायालय के न्यायाधीशों की नियुक्ति राष्ट्रपति द्वारा केवल सर्वोच्च न्यायालय के मुख्य न्यायाधीश के परामर्श से करती है .</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उच्च न्यायालय के न्यायाधीशों की नियुक्ति राष्ट्रपति द्वारा सर्वोच्च न्यायालय के मुख्य न्यायाधीश एवं संबंधित राज्य के राज्यपाल के परामर्श से करती है ।</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a:t>
            </a:r>
            <a:r>
              <a:rPr lang="hi-IN" sz="1200" dirty="0">
                <a:latin typeface="Adobe Devanagari" panose="02040503050201020203"/>
                <a:ea typeface="Nirmala UI" panose="020B0502040204020203" pitchFamily="34" charset="0"/>
                <a:cs typeface="Adobe Devanagari" panose="02040503050201020203" pitchFamily="18" charset="0"/>
              </a:rPr>
              <a:t>उच्च न्यायालय के न्यायाधीशों की नियुक्ति राष्ट्रपति द्वारा सम्बंधित उच्च न्यायालय के मुख्य न्यायाधीश एवं संबंधित राज्य के राज्यपाल के परामर्श से करती है ।</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उच्च न्यायालय के न्यायाधीशों की नियुक्ति राष्ट्रपति द्वारा सम्बंधित उच्च न्यायालय के मुख्य न्यायाधीश एवं संबंधित राज्य के मुख्यमंत्री  के परामर्श से से करती है ।</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39. </a:t>
            </a:r>
            <a:r>
              <a:rPr lang="hi-IN" sz="1200" b="1" dirty="0">
                <a:latin typeface="Adobe Devanagari" panose="02040503050201020203"/>
                <a:ea typeface="Nirmala UI" panose="020B0502040204020203" pitchFamily="34" charset="0"/>
                <a:cs typeface="Adobe Devanagari" panose="02040503050201020203" pitchFamily="18" charset="0"/>
              </a:rPr>
              <a:t>गुवाहाटी उच्च न्यायालय के अंतर्गत किस राज्य का न्यायिक क्षेत्र नहीं आता है </a:t>
            </a:r>
          </a:p>
          <a:p>
            <a:r>
              <a:rPr lang="en-IN" sz="1200" dirty="0">
                <a:latin typeface="Adobe Devanagari" panose="02040503050201020203"/>
                <a:ea typeface="Nirmala UI" panose="020B0502040204020203" pitchFamily="34" charset="0"/>
                <a:cs typeface="Adobe Devanagari" panose="02040503050201020203" pitchFamily="18" charset="0"/>
              </a:rPr>
              <a:t> A) </a:t>
            </a:r>
            <a:r>
              <a:rPr lang="hi-IN" sz="1200" dirty="0">
                <a:latin typeface="Adobe Devanagari" panose="02040503050201020203"/>
                <a:ea typeface="Nirmala UI" panose="020B0502040204020203" pitchFamily="34" charset="0"/>
                <a:cs typeface="Adobe Devanagari" panose="02040503050201020203" pitchFamily="18" charset="0"/>
              </a:rPr>
              <a:t>मणिपुर </a:t>
            </a:r>
            <a:r>
              <a:rPr lang="en-GB"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अरुणाचल प्रदेश </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असम</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a:t>
            </a:r>
            <a:r>
              <a:rPr lang="hi-IN" sz="1200" dirty="0">
                <a:latin typeface="Adobe Devanagari" panose="02040503050201020203"/>
                <a:ea typeface="Nirmala UI" panose="020B0502040204020203" pitchFamily="34" charset="0"/>
                <a:cs typeface="Adobe Devanagari" panose="02040503050201020203" pitchFamily="18" charset="0"/>
              </a:rPr>
              <a:t>मिजोरम </a:t>
            </a:r>
          </a:p>
        </p:txBody>
      </p:sp>
      <p:sp>
        <p:nvSpPr>
          <p:cNvPr id="3" name="Rectangle 2">
            <a:extLst>
              <a:ext uri="{FF2B5EF4-FFF2-40B4-BE49-F238E27FC236}">
                <a16:creationId xmlns:a16="http://schemas.microsoft.com/office/drawing/2014/main" id="{4EB31A44-CA61-DCF6-7A13-E9F14AA31255}"/>
              </a:ext>
            </a:extLst>
          </p:cNvPr>
          <p:cNvSpPr/>
          <p:nvPr/>
        </p:nvSpPr>
        <p:spPr>
          <a:xfrm>
            <a:off x="410910"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541994" y="488593"/>
            <a:ext cx="3010858" cy="9064020"/>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36. Which of the following statements about the Union Executive in the Constitution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The Union Executive is discussed in Part V, Articles 52 to 78 of the Constitution.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The President is the head of the Union Executive, but the real executive powers are vested in the Prime Minister and the Council of Ministers.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The Vice President is not  a member of the Union Executive.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4.The Attorney General is not considered a part of the Union Executive in the Constitution.</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is the correct option?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 2, and 3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Only 1 and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Only 1, 3, and 4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Only 2, 3, and 4 are correct</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37. Read the key recommendations of the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Rajamannar</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Committee carefully: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An Inter-State Council should be constituted.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Some subjects from the Union List and Concurrent List should be transferred to the State List.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The residuary powers should remain with the Centre.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4. The All India Services (IAS, IPS, and IFS) should be abolished.</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Based on the above statements, choose the correct option: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 2, and 3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Only 3 is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Only 3 and 4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Only 1, 2, and 4 are correct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38. Which of the following statements is correct regarding the appointment of High Court judges?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High Court judges are appointed by the President only in consultation with the Chief Justice of the Supreme Court.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High Court judges are appointed by the President in consultation with the Chief Justice of the Supreme Court and the Governor of the concerned state.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High Court judges are appointed by the President in consultation with the Chief Justice of the concerned High Court and the Governor of the concerned state.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High Court judges are appointed by the President in consultation with the Chief Justice of the concerned High Court and the Chief Minister of the concerned state.</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39. Which state's judicial jurisdiction does not fall under the Guwahati High Court?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Manipur		B) Arunachal Pradesh</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Assam		D) Mizoram</a:t>
            </a:r>
          </a:p>
        </p:txBody>
      </p:sp>
    </p:spTree>
    <p:extLst>
      <p:ext uri="{BB962C8B-B14F-4D97-AF65-F5344CB8AC3E}">
        <p14:creationId xmlns:p14="http://schemas.microsoft.com/office/powerpoint/2010/main" val="208458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8246" y="495729"/>
            <a:ext cx="3010858" cy="8771632"/>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40. </a:t>
            </a:r>
            <a:r>
              <a:rPr lang="hi-IN" sz="1200" b="1" dirty="0">
                <a:latin typeface="Adobe Devanagari" panose="02040503050201020203"/>
                <a:ea typeface="Nirmala UI" panose="020B0502040204020203" pitchFamily="34" charset="0"/>
                <a:cs typeface="Adobe Devanagari" panose="02040503050201020203" pitchFamily="18" charset="0"/>
              </a:rPr>
              <a:t>अंतर्राज्यीय परिषद (</a:t>
            </a:r>
            <a:r>
              <a:rPr lang="en-US" sz="1200" b="1" dirty="0">
                <a:latin typeface="Adobe Devanagari" panose="02040503050201020203"/>
                <a:ea typeface="Nirmala UI" panose="020B0502040204020203" pitchFamily="34" charset="0"/>
                <a:cs typeface="Adobe Devanagari" panose="02040503050201020203" pitchFamily="18" charset="0"/>
              </a:rPr>
              <a:t>Inter-State Council) </a:t>
            </a:r>
            <a:r>
              <a:rPr lang="hi-IN" sz="1200" b="1" dirty="0">
                <a:latin typeface="Adobe Devanagari" panose="02040503050201020203"/>
                <a:ea typeface="Nirmala UI" panose="020B0502040204020203" pitchFamily="34" charset="0"/>
                <a:cs typeface="Adobe Devanagari" panose="02040503050201020203" pitchFamily="18" charset="0"/>
              </a:rPr>
              <a:t>के संबंध में निम्नलिखित में से कौन-कौन से कथन सही हैं?</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अंतर्राज्यीय परिषद का अध्यक्ष प्रधानमंत्री होता है।</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इस परिषद में सभी राज्यों के मुख्यमंत्री, विधान सभा वाले केंद्र शासित प्रदेशों के मुख्यमंत्री और बिना विधान सभा वाले केंद्र शासित प्रदेशों के प्रशासक सदस्य होते हैं।परिषद् की  1 वर्ष में काम से कम तीन बैठके होनी चाहिए</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इसका मुख्य कार्य अंतर्राज्यीय तथा केंद्र-राज्य से संबंधित विषयों पर संस्तुति देना और समन्वय को बढ़ावा देना है।</a:t>
            </a:r>
          </a:p>
          <a:p>
            <a:r>
              <a:rPr lang="hi-IN" sz="1200" b="1" dirty="0">
                <a:latin typeface="Adobe Devanagari" panose="02040503050201020203"/>
                <a:ea typeface="Nirmala UI" panose="020B0502040204020203" pitchFamily="34" charset="0"/>
                <a:cs typeface="Adobe Devanagari" panose="02040503050201020203" pitchFamily="18" charset="0"/>
              </a:rPr>
              <a:t>विकल्प:</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 और 2</a:t>
            </a:r>
            <a:r>
              <a:rPr lang="en-US" sz="1200" dirty="0">
                <a:latin typeface="Adobe Devanagari" panose="02040503050201020203"/>
                <a:ea typeface="Nirmala UI" panose="020B0502040204020203" pitchFamily="34" charset="0"/>
                <a:cs typeface="Adobe Devanagari" panose="02040503050201020203" pitchFamily="18" charset="0"/>
              </a:rPr>
              <a:t>		B) </a:t>
            </a:r>
            <a:r>
              <a:rPr lang="hi-IN" sz="1200" dirty="0">
                <a:latin typeface="Adobe Devanagari" panose="02040503050201020203"/>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1 और 3</a:t>
            </a:r>
            <a:r>
              <a:rPr lang="en-US" sz="1200" dirty="0">
                <a:latin typeface="Adobe Devanagari" panose="02040503050201020203"/>
                <a:ea typeface="Nirmala UI" panose="020B0502040204020203" pitchFamily="34" charset="0"/>
                <a:cs typeface="Adobe Devanagari" panose="02040503050201020203" pitchFamily="18" charset="0"/>
              </a:rPr>
              <a:t>		D) 1, 2 </a:t>
            </a:r>
            <a:r>
              <a:rPr lang="hi-IN" sz="1200" dirty="0">
                <a:latin typeface="Adobe Devanagari" panose="02040503050201020203"/>
                <a:ea typeface="Nirmala UI" panose="020B0502040204020203" pitchFamily="34" charset="0"/>
                <a:cs typeface="Adobe Devanagari" panose="02040503050201020203" pitchFamily="18" charset="0"/>
              </a:rPr>
              <a:t>और 3 सभी सही हैं</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b="1"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41. </a:t>
            </a:r>
            <a:r>
              <a:rPr lang="hi-IN" sz="1200" b="1" dirty="0">
                <a:latin typeface="Adobe Devanagari" panose="02040503050201020203"/>
                <a:ea typeface="Nirmala UI" panose="020B0502040204020203" pitchFamily="34" charset="0"/>
                <a:cs typeface="Adobe Devanagari" panose="02040503050201020203" pitchFamily="18" charset="0"/>
              </a:rPr>
              <a:t>भारत में मताधिकार किस प्रकार का अधिकार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मूल अधिकार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नैसर्गिक अधिकार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संवैधानिक अधिकार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विधिक अधिकार है</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hi-IN" sz="1200" dirty="0">
                <a:latin typeface="Adobe Devanagari" panose="02040503050201020203"/>
                <a:ea typeface="Nirmala UI" panose="020B0502040204020203" pitchFamily="34" charset="0"/>
                <a:cs typeface="Adobe Devanagari" panose="02040503050201020203" pitchFamily="18" charset="0"/>
              </a:rPr>
              <a:t> </a:t>
            </a:r>
            <a:r>
              <a:rPr lang="en-US" sz="1200" b="1" dirty="0">
                <a:latin typeface="Adobe Devanagari" panose="02040503050201020203"/>
                <a:ea typeface="Nirmala UI" panose="020B0502040204020203" pitchFamily="34" charset="0"/>
                <a:cs typeface="Adobe Devanagari" panose="02040503050201020203" pitchFamily="18" charset="0"/>
              </a:rPr>
              <a:t>42. </a:t>
            </a:r>
            <a:r>
              <a:rPr lang="hi-IN" sz="1200" b="1" dirty="0">
                <a:latin typeface="Adobe Devanagari" panose="02040503050201020203"/>
                <a:ea typeface="Nirmala UI" panose="020B0502040204020203" pitchFamily="34" charset="0"/>
                <a:cs typeface="Adobe Devanagari" panose="02040503050201020203" pitchFamily="18" charset="0"/>
              </a:rPr>
              <a:t>भारत की संसद किसके/किनके द्वारा मंत्रिपरिषद् के कृत्यों के ऊपर नियंत्रण रखती है?</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स्थगन प्रस्ताव</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प्रश्न काल</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अनुपूरक काल</a:t>
            </a:r>
          </a:p>
          <a:p>
            <a:r>
              <a:rPr lang="hi-IN" sz="1200" b="1" dirty="0">
                <a:latin typeface="Adobe Devanagari" panose="02040503050201020203"/>
                <a:ea typeface="Nirmala UI" panose="020B0502040204020203" pitchFamily="34" charset="0"/>
                <a:cs typeface="Adobe Devanagari" panose="02040503050201020203" pitchFamily="18" charset="0"/>
              </a:rPr>
              <a:t>नीचे दिए गए कूट का प्रयोग कर सही उत्तर चुनिए:</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1, 2 </a:t>
            </a:r>
            <a:r>
              <a:rPr lang="hi-IN" sz="1200" dirty="0">
                <a:latin typeface="Adobe Devanagari" panose="02040503050201020203"/>
                <a:ea typeface="Nirmala UI" panose="020B0502040204020203" pitchFamily="34" charset="0"/>
                <a:cs typeface="Adobe Devanagari" panose="02040503050201020203" pitchFamily="18" charset="0"/>
              </a:rPr>
              <a:t>और 3</a:t>
            </a: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43.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तीन कथन पढ़ें:</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अनुच्छेद 19 भारतीय नागरिकों को भाषण और अभिव्यक्ति की स्वतंत्रता प्रदान करता है, लेकिन इस अधिकार को संसद किसी समय भी सीमित कर सकती है।</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अनुच्छेद 20 के तहत किसी भी व्यक्ति को अपराध के लिए दो बार सजा नहीं दी जा सकती, जिसे 'दोहरा दंड' (</a:t>
            </a:r>
            <a:r>
              <a:rPr lang="en-IN" sz="1200" dirty="0">
                <a:latin typeface="Adobe Devanagari" panose="02040503050201020203"/>
                <a:ea typeface="Nirmala UI" panose="020B0502040204020203" pitchFamily="34" charset="0"/>
                <a:cs typeface="Adobe Devanagari" panose="02040503050201020203" pitchFamily="18" charset="0"/>
              </a:rPr>
              <a:t>Double Jeopardy) </a:t>
            </a:r>
            <a:r>
              <a:rPr lang="hi-IN" sz="1200" dirty="0">
                <a:latin typeface="Adobe Devanagari" panose="02040503050201020203"/>
                <a:ea typeface="Nirmala UI" panose="020B0502040204020203" pitchFamily="34" charset="0"/>
                <a:cs typeface="Adobe Devanagari" panose="02040503050201020203" pitchFamily="18" charset="0"/>
              </a:rPr>
              <a:t>कहा जाता है।</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अनुच्छेद 21 के तहत किसी भी व्यक्ति को कानून द्वारा स्थापित प्रक्रिया के बिना जीवन या व्यक्तिगत स्वतंत्रता से वंचित नहीं किया जा सकता है, लेकिन यह अधिकार आपातकाल के दौरान निलंबित किया जा सकता है।</a:t>
            </a:r>
          </a:p>
          <a:p>
            <a:r>
              <a:rPr lang="hi-IN" sz="1200" b="1" dirty="0">
                <a:latin typeface="Adobe Devanagari" panose="02040503050201020203"/>
                <a:ea typeface="Nirmala UI" panose="020B0502040204020203" pitchFamily="34" charset="0"/>
                <a:cs typeface="Adobe Devanagari" panose="02040503050201020203" pitchFamily="18" charset="0"/>
              </a:rPr>
              <a:t>निम्नलिखित कथनों के संदर्भ में से कौन सा उत्तर सही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 और 2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 और 3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1 और 3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सभी कथन सही हैं</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b="1" dirty="0">
              <a:latin typeface="Adobe Devanagari" panose="02040503050201020203"/>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77144" y="507349"/>
            <a:ext cx="3010858" cy="9233297"/>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40. Which of the following statements about the Inter-State Council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The Prime Minister is the chairman of the Inter-State Council.</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The Council includes the Chief Ministers of all states, Chief Ministers of Union Territories with legislatures, and Administrators of Union Territories without legislatures. The Council should meet at least three times a year.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Its main function is to make recommendations on inter-state and center-state matters and to promote coordination.</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Only 1 and 2	              B) Only 2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Only 1 and 3	              D) All 1, 2, and 3 are  correct</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41. What type of right is the right to vote in India?</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A) Fundamental Right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Natural Right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Constitutional Right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Legal Right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42. How does the Indian Parliament exercise control over the actions of the Council of Ministers?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Adjournment Motion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Question Hour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Zero Hour </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Choose the correct answer using the codes given below:</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Only 1</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Only 2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Only 1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1, 2, and 3</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43. Read the following three statements: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Article 19 grants Indian citizens the right to freedom of speech and expression, but this right can be restricted by Parliament at any time.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Under Article 20, no person shall be punished for the same offense more than once, a protection known as Double Jeopardy.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Under Article 21, no person shall be deprived of life or personal liberty except according to the procedure established by law, but this right can be suspended during an emergency.</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answers is correct in the context of the following statements?</a:t>
            </a:r>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 and 2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Only 2 and 3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Only 1 and 3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All statements are correct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746967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94951" y="500864"/>
            <a:ext cx="3010858" cy="8956298"/>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44.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तीन कथन पढ़ें:</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भारतीय संविधान के अनुसार, वित्तीय बिलों को संसद में केवल राष्ट्रपति की अनुमति से प्रस्तुत किया जा सकता है।</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धन विधायिका से संबंधित सभी विधेयक (जैसे, केंद्रीय बजट) केवल लोकसभा में प्रस्तुत किए जा सकते हैं।</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राज्य सभा धन विधायिका से संबंधित किसी भी विधेयक को रोक सकती है, लेकिन उसे 14 दिनों के भीतर लोकसभा द्वारा पारित किया जाना आवश्यक होता है।</a:t>
            </a:r>
          </a:p>
          <a:p>
            <a:r>
              <a:rPr lang="hi-IN" sz="1200" b="1" dirty="0">
                <a:latin typeface="Adobe Devanagari" panose="02040503050201020203"/>
                <a:ea typeface="Nirmala UI" panose="020B0502040204020203" pitchFamily="34" charset="0"/>
                <a:cs typeface="Adobe Devanagari" panose="02040503050201020203" pitchFamily="18" charset="0"/>
              </a:rPr>
              <a:t>निम्नलिखित कथनों के संदर्भ में से कौन सा उत्तर सही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 और 2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 और 3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1 और 3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सभी कथन सही हैं</a:t>
            </a:r>
          </a:p>
          <a:p>
            <a:endParaRPr lang="en-US" sz="1200" b="1"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45. </a:t>
            </a:r>
            <a:r>
              <a:rPr lang="hi-IN" sz="1200" b="1" dirty="0">
                <a:latin typeface="Adobe Devanagari" panose="02040503050201020203"/>
                <a:ea typeface="Nirmala UI" panose="020B0502040204020203" pitchFamily="34" charset="0"/>
                <a:cs typeface="Adobe Devanagari" panose="02040503050201020203" pitchFamily="18" charset="0"/>
              </a:rPr>
              <a:t>मृदा निर्माण की दर को प्रभावित करने वाले प्रमुख कारक कौन कौन से है । </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जलवायु, तापमान और वर्षा</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वर्षा</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जनक चट्टान और खनिज मिश्रण</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ह्यूमस और पौधों का निर्माण</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46. </a:t>
            </a:r>
            <a:r>
              <a:rPr lang="hi-IN" sz="1200" b="1" dirty="0">
                <a:latin typeface="Adobe Devanagari" panose="02040503050201020203"/>
                <a:ea typeface="Nirmala UI" panose="020B0502040204020203" pitchFamily="34" charset="0"/>
                <a:cs typeface="Adobe Devanagari" panose="02040503050201020203" pitchFamily="18" charset="0"/>
              </a:rPr>
              <a:t>मृदा परिच्छेदिका (</a:t>
            </a:r>
            <a:r>
              <a:rPr lang="en-IN" sz="1200" b="1" dirty="0">
                <a:latin typeface="Adobe Devanagari" panose="02040503050201020203"/>
                <a:ea typeface="Nirmala UI" panose="020B0502040204020203" pitchFamily="34" charset="0"/>
                <a:cs typeface="Adobe Devanagari" panose="02040503050201020203" pitchFamily="18" charset="0"/>
              </a:rPr>
              <a:t>Soil Profile) </a:t>
            </a:r>
            <a:r>
              <a:rPr lang="hi-IN" sz="1200" b="1" dirty="0">
                <a:latin typeface="Adobe Devanagari" panose="02040503050201020203"/>
                <a:ea typeface="Nirmala UI" panose="020B0502040204020203" pitchFamily="34" charset="0"/>
                <a:cs typeface="Adobe Devanagari" panose="02040503050201020203" pitchFamily="18" charset="0"/>
              </a:rPr>
              <a:t>में किसकी परत सबसे ऊपर पाई जाती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उपमृदा (</a:t>
            </a:r>
            <a:r>
              <a:rPr lang="en-IN" sz="1200" dirty="0">
                <a:latin typeface="Adobe Devanagari" panose="02040503050201020203"/>
                <a:ea typeface="Nirmala UI" panose="020B0502040204020203" pitchFamily="34" charset="0"/>
                <a:cs typeface="Adobe Devanagari" panose="02040503050201020203" pitchFamily="18" charset="0"/>
              </a:rPr>
              <a:t>Subsoil)    (b) </a:t>
            </a:r>
            <a:r>
              <a:rPr lang="hi-IN" sz="1200" dirty="0">
                <a:latin typeface="Adobe Devanagari" panose="02040503050201020203"/>
                <a:ea typeface="Nirmala UI" panose="020B0502040204020203" pitchFamily="34" charset="0"/>
                <a:cs typeface="Adobe Devanagari" panose="02040503050201020203" pitchFamily="18" charset="0"/>
              </a:rPr>
              <a:t>जनक शैल (</a:t>
            </a:r>
            <a:r>
              <a:rPr lang="en-IN" sz="1200" dirty="0">
                <a:latin typeface="Adobe Devanagari" panose="02040503050201020203"/>
                <a:ea typeface="Nirmala UI" panose="020B0502040204020203" pitchFamily="34" charset="0"/>
                <a:cs typeface="Adobe Devanagari" panose="02040503050201020203" pitchFamily="18" charset="0"/>
              </a:rPr>
              <a:t>Parent Rock)</a:t>
            </a:r>
          </a:p>
          <a:p>
            <a:r>
              <a:rPr lang="en-IN" sz="1200" dirty="0">
                <a:latin typeface="Adobe Devanagari" panose="02040503050201020203"/>
                <a:ea typeface="Nirmala UI" panose="020B0502040204020203" pitchFamily="34" charset="0"/>
                <a:cs typeface="Adobe Devanagari" panose="02040503050201020203" pitchFamily="18" charset="0"/>
              </a:rPr>
              <a:t> (c) </a:t>
            </a:r>
            <a:r>
              <a:rPr lang="hi-IN" sz="1200" dirty="0">
                <a:latin typeface="Adobe Devanagari" panose="02040503050201020203"/>
                <a:ea typeface="Nirmala UI" panose="020B0502040204020203" pitchFamily="34" charset="0"/>
                <a:cs typeface="Adobe Devanagari" panose="02040503050201020203" pitchFamily="18" charset="0"/>
              </a:rPr>
              <a:t>ह्यूमस (</a:t>
            </a:r>
            <a:r>
              <a:rPr lang="en-IN" sz="1200" dirty="0">
                <a:latin typeface="Adobe Devanagari" panose="02040503050201020203"/>
                <a:ea typeface="Nirmala UI" panose="020B0502040204020203" pitchFamily="34" charset="0"/>
                <a:cs typeface="Adobe Devanagari" panose="02040503050201020203" pitchFamily="18" charset="0"/>
              </a:rPr>
              <a:t>Humus)    (d) </a:t>
            </a:r>
            <a:r>
              <a:rPr lang="hi-IN" sz="1200" dirty="0">
                <a:latin typeface="Adobe Devanagari" panose="02040503050201020203"/>
                <a:ea typeface="Nirmala UI" panose="020B0502040204020203" pitchFamily="34" charset="0"/>
                <a:cs typeface="Adobe Devanagari" panose="02040503050201020203" pitchFamily="18" charset="0"/>
              </a:rPr>
              <a:t>बालू और गाद (</a:t>
            </a:r>
            <a:r>
              <a:rPr lang="en-IN" sz="1200" dirty="0">
                <a:latin typeface="Adobe Devanagari" panose="02040503050201020203"/>
                <a:ea typeface="Nirmala UI" panose="020B0502040204020203" pitchFamily="34" charset="0"/>
                <a:cs typeface="Adobe Devanagari" panose="02040503050201020203" pitchFamily="18" charset="0"/>
              </a:rPr>
              <a:t>Sand and Silt)</a:t>
            </a: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47.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दो कथनों पर विचार करें:</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पश्चिमी विक्षोभ भूमध्य सागर पर उत्पन्न होते हैं और भारतीय उपमहाद्वीप में पश्चिम एवं उत्तर-पश्चिम दिशा से प्रवेश करते हैं।</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पश्चिमी विक्षोभ केवल मानसून के मौसम में भारत में वर्षा कराते हैं।</a:t>
            </a:r>
          </a:p>
          <a:p>
            <a:r>
              <a:rPr lang="hi-IN" sz="1200" b="1" dirty="0">
                <a:latin typeface="Adobe Devanagari" panose="02040503050201020203"/>
                <a:ea typeface="Nirmala UI" panose="020B0502040204020203" pitchFamily="34" charset="0"/>
                <a:cs typeface="Adobe Devanagari" panose="02040503050201020203" pitchFamily="18" charset="0"/>
              </a:rPr>
              <a:t>सही उत्तर चुनें:</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कथन 1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कथन 2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दोनों कथन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दोनों कथन गलत हैं</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48.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कथनों मे से कौन कौन से कथन सही है । </a:t>
            </a:r>
          </a:p>
          <a:p>
            <a:pPr marL="228600" indent="-228600">
              <a:buAutoNum type="arabicPeriod"/>
            </a:pPr>
            <a:r>
              <a:rPr lang="hi-IN" sz="1200" dirty="0">
                <a:latin typeface="Adobe Devanagari" panose="02040503050201020203"/>
                <a:ea typeface="Nirmala UI" panose="020B0502040204020203" pitchFamily="34" charset="0"/>
                <a:cs typeface="Adobe Devanagari" panose="02040503050201020203" pitchFamily="18" charset="0"/>
              </a:rPr>
              <a:t>आस्ट्रेलिया विश्व मे बॉक्साइट का सबसे बड़ा उत्पादक है। </a:t>
            </a:r>
            <a:endParaRPr lang="en-GB" sz="1200" dirty="0">
              <a:latin typeface="Adobe Devanagari" panose="02040503050201020203"/>
              <a:ea typeface="Nirmala UI" panose="020B0502040204020203" pitchFamily="34" charset="0"/>
              <a:cs typeface="Adobe Devanagari" panose="02040503050201020203" pitchFamily="18" charset="0"/>
            </a:endParaRPr>
          </a:p>
          <a:p>
            <a:pPr marL="228600" indent="-228600">
              <a:buAutoNum type="arabicPeriod"/>
            </a:pPr>
            <a:r>
              <a:rPr lang="hi-IN" sz="1200" dirty="0">
                <a:latin typeface="Adobe Devanagari" panose="02040503050201020203"/>
                <a:ea typeface="Nirmala UI" panose="020B0502040204020203" pitchFamily="34" charset="0"/>
                <a:cs typeface="Adobe Devanagari" panose="02040503050201020203" pitchFamily="18" charset="0"/>
              </a:rPr>
              <a:t> पश्चमी आस्ट्रेलिया के कालगूर्ली और कुलगार्डी क्षेत्रों मे सोने का </a:t>
            </a:r>
            <a:r>
              <a:rPr lang="en-GB"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सबसे बड़ा निक्षेप है </a:t>
            </a:r>
          </a:p>
          <a:p>
            <a:pPr marL="228600" indent="-228600">
              <a:buAutoNum type="arabicPeriod" startAt="3"/>
            </a:pPr>
            <a:r>
              <a:rPr lang="hi-IN" sz="1200" dirty="0">
                <a:latin typeface="Adobe Devanagari" panose="02040503050201020203"/>
                <a:ea typeface="Nirmala UI" panose="020B0502040204020203" pitchFamily="34" charset="0"/>
                <a:cs typeface="Adobe Devanagari" panose="02040503050201020203" pitchFamily="18" charset="0"/>
              </a:rPr>
              <a:t>ट्रांस अंटार्कटिक पर्वत में कोयले और पूर्वी अंटार्कटिका के प्रिंस </a:t>
            </a:r>
            <a:endParaRPr lang="en-GB" sz="1200" dirty="0">
              <a:latin typeface="Adobe Devanagari" panose="02040503050201020203"/>
              <a:ea typeface="Nirmala UI" panose="020B0502040204020203" pitchFamily="34" charset="0"/>
              <a:cs typeface="Adobe Devanagari" panose="02040503050201020203" pitchFamily="18" charset="0"/>
            </a:endParaRPr>
          </a:p>
          <a:p>
            <a:r>
              <a:rPr lang="en-GB"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चार्ल्स पर्वत के निकट लोहे के महत्वपूर्ण मात्रा में निक्षेप का </a:t>
            </a:r>
            <a:r>
              <a:rPr lang="en-GB" sz="1200" dirty="0">
                <a:latin typeface="Adobe Devanagari" panose="02040503050201020203"/>
                <a:ea typeface="Nirmala UI" panose="020B0502040204020203" pitchFamily="34" charset="0"/>
                <a:cs typeface="Adobe Devanagari" panose="02040503050201020203" pitchFamily="18" charset="0"/>
              </a:rPr>
              <a:t>  </a:t>
            </a:r>
          </a:p>
          <a:p>
            <a:r>
              <a:rPr lang="en-GB"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पूर्वक अनुमान किया गया है</a:t>
            </a:r>
          </a:p>
          <a:p>
            <a:r>
              <a:rPr lang="hi-IN" sz="1200" b="1" dirty="0">
                <a:latin typeface="Adobe Devanagari" panose="02040503050201020203"/>
                <a:ea typeface="Nirmala UI" panose="020B0502040204020203" pitchFamily="34" charset="0"/>
                <a:cs typeface="Adobe Devanagari" panose="02040503050201020203" pitchFamily="18" charset="0"/>
              </a:rPr>
              <a:t>सही उतर का चुनाव करे : </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1और </a:t>
            </a:r>
            <a:r>
              <a:rPr lang="en-GB" sz="1200" dirty="0">
                <a:latin typeface="Adobe Devanagari" panose="02040503050201020203"/>
                <a:ea typeface="Nirmala UI" panose="020B0502040204020203" pitchFamily="34" charset="0"/>
                <a:cs typeface="Adobe Devanagari" panose="02040503050201020203" pitchFamily="18" charset="0"/>
              </a:rPr>
              <a:t>2</a:t>
            </a:r>
            <a:endParaRPr lang="hi-IN" sz="1200" dirty="0">
              <a:latin typeface="Adobe Devanagari" panose="02040503050201020203"/>
              <a:ea typeface="Nirmala UI" panose="020B0502040204020203" pitchFamily="34" charset="0"/>
              <a:cs typeface="Adobe Devanagari" panose="02040503050201020203" pitchFamily="18" charset="0"/>
            </a:endParaRP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a:t>
            </a:r>
            <a:r>
              <a:rPr lang="en-GB" sz="1200" dirty="0">
                <a:latin typeface="Adobe Devanagari" panose="02040503050201020203"/>
                <a:ea typeface="Nirmala UI" panose="020B0502040204020203" pitchFamily="34" charset="0"/>
                <a:cs typeface="Adobe Devanagari" panose="02040503050201020203" pitchFamily="18" charset="0"/>
              </a:rPr>
              <a:t>2 </a:t>
            </a:r>
            <a:r>
              <a:rPr lang="hi-IN" sz="1200" dirty="0">
                <a:latin typeface="Adobe Devanagari" panose="02040503050201020203"/>
                <a:ea typeface="Nirmala UI" panose="020B0502040204020203" pitchFamily="34" charset="0"/>
                <a:cs typeface="Adobe Devanagari" panose="02040503050201020203" pitchFamily="18" charset="0"/>
              </a:rPr>
              <a:t>और </a:t>
            </a:r>
            <a:r>
              <a:rPr lang="en-GB" sz="1200" dirty="0">
                <a:latin typeface="Adobe Devanagari" panose="02040503050201020203"/>
                <a:ea typeface="Nirmala UI" panose="020B0502040204020203" pitchFamily="34" charset="0"/>
                <a:cs typeface="Adobe Devanagari" panose="02040503050201020203" pitchFamily="18" charset="0"/>
              </a:rPr>
              <a:t>3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d)</a:t>
            </a:r>
            <a:r>
              <a:rPr lang="hi-IN" sz="1200" dirty="0">
                <a:latin typeface="Adobe Devanagari" panose="02040503050201020203"/>
                <a:ea typeface="Nirmala UI" panose="020B0502040204020203" pitchFamily="34" charset="0"/>
                <a:cs typeface="Adobe Devanagari" panose="02040503050201020203" pitchFamily="18" charset="0"/>
              </a:rPr>
              <a:t>केवल 1,2 और 3 </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05808" y="526804"/>
            <a:ext cx="3181435" cy="9064020"/>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44. Read the following three statements: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According to the Indian Constitution, financial bills can be introduced in Parliament only with the prior approval of the President.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All money-related bills (like the Union Budget) can only be introduced in the Lok Sabha.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The Rajya Sabha can delay any money bill, but it must be passed by the Lok Sabha within 14 days.</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answers is correct in the context of the following statements?</a:t>
            </a:r>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 and 2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Only 2 and 3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Only 1 and 3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All statements are correct</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45. What are the major factors that affect the rate of soil formation?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Climate, temperature, and rainfall</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Only rainfall</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Parental rock and mineral mixture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Humus and plant formation</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46. Which layer is found at the top of the soil profile?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Subsoil		(b) Parent Rock</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Humus		(d) Sand and Silt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47. Consider the following two statements: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Western disturbances originate over the Mediterranean Sea and enter the Indian subcontinent from the west and northwest direction.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2.Western disturbances cause rainfall in India only during the monsoon season.</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Choose the correct answer: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Only Statement 1 is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Only Statement 2 is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Both statements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Both statements are incorrect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48. Which of the following statements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Australia is the largest producer of bauxite in the world.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The largest deposits of gold are found in the Kalgoorlie and Coolgardie regions of Western Australia.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Coal deposits and significant amounts of iron ore have been estimated to be present in the Transantarctic Mountains and near the Prince Charles Mountains in East Antarctica.</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Choose the correct answer: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Only 1 	  (b) Only 1 and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Only 2 and 3        (d) Only 1, 2, and 3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535620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1758" y="520913"/>
            <a:ext cx="3035918" cy="9140964"/>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49. </a:t>
            </a:r>
            <a:r>
              <a:rPr lang="hi-IN" sz="1200" b="1" dirty="0">
                <a:latin typeface="Adobe Devanagari" panose="02040503050201020203"/>
                <a:ea typeface="Nirmala UI" panose="020B0502040204020203" pitchFamily="34" charset="0"/>
                <a:cs typeface="Adobe Devanagari" panose="02040503050201020203" pitchFamily="18" charset="0"/>
              </a:rPr>
              <a:t>पूर्वी घाट की निम्नलिखित पहाड़ियों को उत्तर से दक्षिण की दिशा में सही क्रम में</a:t>
            </a:r>
            <a:r>
              <a:rPr lang="ja-JP" altLang="en-US" sz="1200" b="1" dirty="0">
                <a:latin typeface="Adobe Devanagari" panose="02040503050201020203"/>
                <a:ea typeface="Nirmala UI" panose="020B0502040204020203" pitchFamily="34" charset="0"/>
                <a:cs typeface="Adobe Devanagari" panose="02040503050201020203" pitchFamily="18" charset="0"/>
              </a:rPr>
              <a:t> </a:t>
            </a:r>
            <a:r>
              <a:rPr lang="hi-IN" sz="1200" b="1" dirty="0">
                <a:latin typeface="Adobe Devanagari" panose="02040503050201020203"/>
                <a:ea typeface="Nirmala UI" panose="020B0502040204020203" pitchFamily="34" charset="0"/>
                <a:cs typeface="Adobe Devanagari" panose="02040503050201020203" pitchFamily="18" charset="0"/>
              </a:rPr>
              <a:t>करें:</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शेवरॉय पहाड़ी</a:t>
            </a:r>
            <a:r>
              <a:rPr lang="en-GB"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जवादी पहाड़ी</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सिरुमलाई पहाड़ी</a:t>
            </a:r>
            <a:r>
              <a:rPr lang="en-GB"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4.</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पंचमलाई पहाड़ी</a:t>
            </a:r>
          </a:p>
          <a:p>
            <a:r>
              <a:rPr lang="hi-IN" sz="1200" b="1" dirty="0">
                <a:latin typeface="Adobe Devanagari" panose="02040503050201020203"/>
                <a:ea typeface="Nirmala UI" panose="020B0502040204020203" pitchFamily="34" charset="0"/>
                <a:cs typeface="Adobe Devanagari" panose="02040503050201020203" pitchFamily="18" charset="0"/>
              </a:rPr>
              <a:t>सही क्रम क्या होगा?</a:t>
            </a:r>
          </a:p>
          <a:p>
            <a:r>
              <a:rPr lang="en-IN" sz="1200" dirty="0">
                <a:latin typeface="Adobe Devanagari" panose="02040503050201020203"/>
                <a:ea typeface="Nirmala UI" panose="020B0502040204020203" pitchFamily="34" charset="0"/>
                <a:cs typeface="Adobe Devanagari" panose="02040503050201020203" pitchFamily="18" charset="0"/>
              </a:rPr>
              <a:t>A) 2 - 1 - 4 – 3		 B) 1 - 2 - 3 - 4</a:t>
            </a:r>
          </a:p>
          <a:p>
            <a:r>
              <a:rPr lang="en-IN" sz="1200" dirty="0">
                <a:latin typeface="Adobe Devanagari" panose="02040503050201020203"/>
                <a:ea typeface="Nirmala UI" panose="020B0502040204020203" pitchFamily="34" charset="0"/>
                <a:cs typeface="Adobe Devanagari" panose="02040503050201020203" pitchFamily="18" charset="0"/>
              </a:rPr>
              <a:t> C) 2 - 4 - 1 – 3		D) 1 - 4 - 2 - 3</a:t>
            </a:r>
          </a:p>
          <a:p>
            <a:endParaRPr lang="en-US" sz="1200" b="1"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50. </a:t>
            </a:r>
            <a:r>
              <a:rPr lang="hi-IN" sz="1200" b="1" dirty="0">
                <a:latin typeface="Adobe Devanagari" panose="02040503050201020203"/>
                <a:ea typeface="Nirmala UI" panose="020B0502040204020203" pitchFamily="34" charset="0"/>
                <a:cs typeface="Adobe Devanagari" panose="02040503050201020203" pitchFamily="18" charset="0"/>
              </a:rPr>
              <a:t>मानसून के निवर्तन से सम्बंधित निम्नलिखित कथनों पर विचार कीजिए:</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नवम्बर, जनवरी में मानसून के पीछे हटने या लौटने को सामान्यतः 'मानसून का निवर्तन' कहा जाता है।</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मानसून के निवर्तन के समय आकाश बदल से घिर जाता है और तापमान बढ़ने लगता है।</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प्रायद्वीपीय भारत के पूर्वी भागों में मानसून निवर्तन के समय वर्षा होती है, जो मुख्यतः चक्रवाती अवदाबों और उष्ण कटिबंधीय चक्रवातों के कारण होती है।</a:t>
            </a:r>
          </a:p>
          <a:p>
            <a:r>
              <a:rPr lang="hi-IN" sz="1200" dirty="0">
                <a:latin typeface="Adobe Devanagari" panose="02040503050201020203"/>
                <a:ea typeface="Nirmala UI" panose="020B0502040204020203" pitchFamily="34" charset="0"/>
                <a:cs typeface="Adobe Devanagari" panose="02040503050201020203" pitchFamily="18" charset="0"/>
              </a:rPr>
              <a:t>4.</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मानसून के निवर्तन के समय उत्तर-भारत में मौसम शुष्क रहता है जबकि प्रायद्वीपीय भारत के पूर्वी भागों में वर्षा होती रहती है।</a:t>
            </a:r>
          </a:p>
          <a:p>
            <a:r>
              <a:rPr lang="hi-IN" sz="1200" b="1" dirty="0">
                <a:latin typeface="Adobe Devanagari" panose="02040503050201020203"/>
                <a:ea typeface="Nirmala UI" panose="020B0502040204020203" pitchFamily="34" charset="0"/>
                <a:cs typeface="Adobe Devanagari" panose="02040503050201020203" pitchFamily="18" charset="0"/>
              </a:rPr>
              <a:t>उपरोक्त में से कौन-से कथन सही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 और 2</a:t>
            </a:r>
            <a:r>
              <a:rPr lang="en-GB"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1</a:t>
            </a:r>
            <a:r>
              <a:rPr lang="en-GB"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3 और 4 </a:t>
            </a:r>
            <a:r>
              <a:rPr lang="en-GB"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D)3 </a:t>
            </a:r>
            <a:r>
              <a:rPr lang="hi-IN" sz="1200" dirty="0">
                <a:latin typeface="Adobe Devanagari" panose="02040503050201020203"/>
                <a:ea typeface="Nirmala UI" panose="020B0502040204020203" pitchFamily="34" charset="0"/>
                <a:cs typeface="Adobe Devanagari" panose="02040503050201020203" pitchFamily="18" charset="0"/>
              </a:rPr>
              <a:t>और 4</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51. </a:t>
            </a:r>
            <a:r>
              <a:rPr lang="hi-IN" sz="1200" b="1" dirty="0">
                <a:latin typeface="Adobe Devanagari" panose="02040503050201020203"/>
                <a:ea typeface="Nirmala UI" panose="020B0502040204020203" pitchFamily="34" charset="0"/>
                <a:cs typeface="Adobe Devanagari" panose="02040503050201020203" pitchFamily="18" charset="0"/>
              </a:rPr>
              <a:t>सूची-</a:t>
            </a:r>
            <a:r>
              <a:rPr lang="en-IN" sz="1200" b="1" dirty="0">
                <a:latin typeface="Adobe Devanagari" panose="02040503050201020203"/>
                <a:ea typeface="Nirmala UI" panose="020B0502040204020203" pitchFamily="34" charset="0"/>
                <a:cs typeface="Adobe Devanagari" panose="02040503050201020203" pitchFamily="18" charset="0"/>
              </a:rPr>
              <a:t>I </a:t>
            </a:r>
            <a:r>
              <a:rPr lang="hi-IN" sz="1200" b="1" dirty="0">
                <a:latin typeface="Adobe Devanagari" panose="02040503050201020203"/>
                <a:ea typeface="Nirmala UI" panose="020B0502040204020203" pitchFamily="34" charset="0"/>
                <a:cs typeface="Adobe Devanagari" panose="02040503050201020203" pitchFamily="18" charset="0"/>
              </a:rPr>
              <a:t>एवं सूची-</a:t>
            </a:r>
            <a:r>
              <a:rPr lang="en-IN" sz="1200" b="1" dirty="0">
                <a:latin typeface="Adobe Devanagari" panose="02040503050201020203"/>
                <a:ea typeface="Nirmala UI" panose="020B0502040204020203" pitchFamily="34" charset="0"/>
                <a:cs typeface="Adobe Devanagari" panose="02040503050201020203" pitchFamily="18" charset="0"/>
              </a:rPr>
              <a:t>II </a:t>
            </a:r>
            <a:r>
              <a:rPr lang="hi-IN" sz="1200" b="1" dirty="0">
                <a:latin typeface="Adobe Devanagari" panose="02040503050201020203"/>
                <a:ea typeface="Nirmala UI" panose="020B0502040204020203" pitchFamily="34" charset="0"/>
                <a:cs typeface="Adobe Devanagari" panose="02040503050201020203" pitchFamily="18" charset="0"/>
              </a:rPr>
              <a:t>को सुमेलित कीजिए एवं नीचे दिये गए कूट से सही उत्तर चुनियेः</a:t>
            </a:r>
          </a:p>
          <a:p>
            <a:r>
              <a:rPr lang="hi-IN" sz="1200" b="1" dirty="0">
                <a:latin typeface="Adobe Devanagari" panose="02040503050201020203"/>
                <a:ea typeface="Nirmala UI" panose="020B0502040204020203" pitchFamily="34" charset="0"/>
                <a:cs typeface="Adobe Devanagari" panose="02040503050201020203" pitchFamily="18" charset="0"/>
              </a:rPr>
              <a:t>सूची-</a:t>
            </a:r>
            <a:r>
              <a:rPr lang="en-IN" sz="1200" b="1" dirty="0">
                <a:latin typeface="Adobe Devanagari" panose="02040503050201020203"/>
                <a:ea typeface="Nirmala UI" panose="020B0502040204020203" pitchFamily="34" charset="0"/>
                <a:cs typeface="Adobe Devanagari" panose="02040503050201020203" pitchFamily="18" charset="0"/>
              </a:rPr>
              <a:t>I (</a:t>
            </a:r>
            <a:r>
              <a:rPr lang="hi-IN" sz="1200" b="1" dirty="0">
                <a:latin typeface="Adobe Devanagari" panose="02040503050201020203"/>
                <a:ea typeface="Nirmala UI" panose="020B0502040204020203" pitchFamily="34" charset="0"/>
                <a:cs typeface="Adobe Devanagari" panose="02040503050201020203" pitchFamily="18" charset="0"/>
              </a:rPr>
              <a:t>खनन क्षेत्र)	</a:t>
            </a:r>
            <a:r>
              <a:rPr lang="en-US" sz="1200" b="1" dirty="0">
                <a:latin typeface="Adobe Devanagari" panose="02040503050201020203"/>
                <a:ea typeface="Nirmala UI" panose="020B0502040204020203" pitchFamily="34" charset="0"/>
                <a:cs typeface="Adobe Devanagari" panose="02040503050201020203" pitchFamily="18" charset="0"/>
              </a:rPr>
              <a:t>	</a:t>
            </a:r>
            <a:r>
              <a:rPr lang="hi-IN" sz="1200" b="1" dirty="0">
                <a:latin typeface="Adobe Devanagari" panose="02040503050201020203"/>
                <a:ea typeface="Nirmala UI" panose="020B0502040204020203" pitchFamily="34" charset="0"/>
                <a:cs typeface="Adobe Devanagari" panose="02040503050201020203" pitchFamily="18" charset="0"/>
              </a:rPr>
              <a:t>सूची-</a:t>
            </a:r>
            <a:r>
              <a:rPr lang="en-IN" sz="1200" b="1" dirty="0">
                <a:latin typeface="Adobe Devanagari" panose="02040503050201020203"/>
                <a:ea typeface="Nirmala UI" panose="020B0502040204020203" pitchFamily="34" charset="0"/>
                <a:cs typeface="Adobe Devanagari" panose="02040503050201020203" pitchFamily="18" charset="0"/>
              </a:rPr>
              <a:t>II (</a:t>
            </a:r>
            <a:r>
              <a:rPr lang="hi-IN" sz="1200" b="1" dirty="0">
                <a:latin typeface="Adobe Devanagari" panose="02040503050201020203"/>
                <a:ea typeface="Nirmala UI" panose="020B0502040204020203" pitchFamily="34" charset="0"/>
                <a:cs typeface="Adobe Devanagari" panose="02040503050201020203" pitchFamily="18" charset="0"/>
              </a:rPr>
              <a:t>खनिज संपदा)</a:t>
            </a:r>
          </a:p>
          <a:p>
            <a:r>
              <a:rPr lang="hi-IN" sz="1200" dirty="0">
                <a:latin typeface="Adobe Devanagari" panose="02040503050201020203"/>
                <a:ea typeface="Nirmala UI" panose="020B0502040204020203" pitchFamily="34" charset="0"/>
                <a:cs typeface="Adobe Devanagari" panose="02040503050201020203" pitchFamily="18" charset="0"/>
              </a:rPr>
              <a:t>1. कालाहांडी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सोना</a:t>
            </a:r>
          </a:p>
          <a:p>
            <a:r>
              <a:rPr lang="hi-IN" sz="1200" dirty="0">
                <a:latin typeface="Adobe Devanagari" panose="02040503050201020203"/>
                <a:ea typeface="Nirmala UI" panose="020B0502040204020203" pitchFamily="34" charset="0"/>
                <a:cs typeface="Adobe Devanagari" panose="02040503050201020203" pitchFamily="18" charset="0"/>
              </a:rPr>
              <a:t>2. जावर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तांबा</a:t>
            </a:r>
          </a:p>
          <a:p>
            <a:r>
              <a:rPr lang="hi-IN" sz="1200" dirty="0">
                <a:latin typeface="Adobe Devanagari" panose="02040503050201020203"/>
                <a:ea typeface="Nirmala UI" panose="020B0502040204020203" pitchFamily="34" charset="0"/>
                <a:cs typeface="Adobe Devanagari" panose="02040503050201020203" pitchFamily="18" charset="0"/>
              </a:rPr>
              <a:t>3. कोलार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बॉक्साइट</a:t>
            </a:r>
          </a:p>
          <a:p>
            <a:r>
              <a:rPr lang="hi-IN" sz="1200" dirty="0">
                <a:latin typeface="Adobe Devanagari" panose="02040503050201020203"/>
                <a:ea typeface="Nirmala UI" panose="020B0502040204020203" pitchFamily="34" charset="0"/>
                <a:cs typeface="Adobe Devanagari" panose="02040503050201020203" pitchFamily="18" charset="0"/>
              </a:rPr>
              <a:t>4. मोसाबानी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जस्ता व सीसा</a:t>
            </a:r>
          </a:p>
          <a:p>
            <a:r>
              <a:rPr lang="hi-IN" sz="1200" b="1" dirty="0">
                <a:latin typeface="Adobe Devanagari" panose="02040503050201020203"/>
                <a:ea typeface="Nirmala UI" panose="020B0502040204020203" pitchFamily="34" charset="0"/>
                <a:cs typeface="Adobe Devanagari" panose="02040503050201020203" pitchFamily="18" charset="0"/>
              </a:rPr>
              <a:t>कूट विकल्प:</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1 → A, 2 → B, 3 → C, 4 → D</a:t>
            </a:r>
          </a:p>
          <a:p>
            <a:r>
              <a:rPr lang="en-IN" sz="1200" dirty="0">
                <a:latin typeface="Adobe Devanagari" panose="02040503050201020203"/>
                <a:ea typeface="Nirmala UI" panose="020B0502040204020203" pitchFamily="34" charset="0"/>
                <a:cs typeface="Adobe Devanagari" panose="02040503050201020203" pitchFamily="18" charset="0"/>
              </a:rPr>
              <a:t>(b) 1 → A, 2 → D, 3 → C, 4 → B</a:t>
            </a:r>
          </a:p>
          <a:p>
            <a:r>
              <a:rPr lang="en-IN" sz="1200" dirty="0">
                <a:latin typeface="Adobe Devanagari" panose="02040503050201020203"/>
                <a:ea typeface="Nirmala UI" panose="020B0502040204020203" pitchFamily="34" charset="0"/>
                <a:cs typeface="Adobe Devanagari" panose="02040503050201020203" pitchFamily="18" charset="0"/>
              </a:rPr>
              <a:t>(c) 1 → C, 2 → D, 3 → A, 4 → B</a:t>
            </a:r>
          </a:p>
          <a:p>
            <a:r>
              <a:rPr lang="en-IN" sz="1200" dirty="0">
                <a:latin typeface="Adobe Devanagari" panose="02040503050201020203"/>
                <a:ea typeface="Nirmala UI" panose="020B0502040204020203" pitchFamily="34" charset="0"/>
                <a:cs typeface="Adobe Devanagari" panose="02040503050201020203" pitchFamily="18" charset="0"/>
              </a:rPr>
              <a:t>(d) 1 → C, 2 → B, 3 → D, 4 → A</a:t>
            </a: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52. </a:t>
            </a:r>
            <a:r>
              <a:rPr lang="hi-IN" sz="1200" b="1" dirty="0">
                <a:latin typeface="Adobe Devanagari" panose="02040503050201020203"/>
                <a:ea typeface="Nirmala UI" panose="020B0502040204020203" pitchFamily="34" charset="0"/>
                <a:cs typeface="Adobe Devanagari" panose="02040503050201020203" pitchFamily="18" charset="0"/>
              </a:rPr>
              <a:t>भूकंपीय तरंगों के संबंध में निम्नलिखित कथनों पर विचार कीजिए:</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P-</a:t>
            </a:r>
            <a:r>
              <a:rPr lang="hi-IN" sz="1200" dirty="0">
                <a:latin typeface="Adobe Devanagari" panose="02040503050201020203"/>
                <a:ea typeface="Nirmala UI" panose="020B0502040204020203" pitchFamily="34" charset="0"/>
                <a:cs typeface="Adobe Devanagari" panose="02040503050201020203" pitchFamily="18" charset="0"/>
              </a:rPr>
              <a:t>तरंगें अनुदैर्ध्य होती हैं और यह ठोस, द्रव तथा गैस – तीनों माध्यमों में गति कर सकती हैं।</a:t>
            </a:r>
            <a:r>
              <a:rPr lang="en-US" sz="1200" dirty="0">
                <a:latin typeface="Adobe Devanagari" panose="02040503050201020203"/>
                <a:ea typeface="Nirmala UI" panose="020B0502040204020203" pitchFamily="34" charset="0"/>
                <a:cs typeface="Adobe Devanagari" panose="02040503050201020203" pitchFamily="18" charset="0"/>
              </a:rPr>
              <a:t> </a:t>
            </a:r>
            <a:endParaRPr lang="hi-IN" sz="1200" dirty="0">
              <a:latin typeface="Adobe Devanagari" panose="02040503050201020203"/>
              <a:ea typeface="Nirmala UI" panose="020B0502040204020203" pitchFamily="34" charset="0"/>
              <a:cs typeface="Adobe Devanagari" panose="02040503050201020203" pitchFamily="18" charset="0"/>
            </a:endParaRP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गुटेनबर्ग असांतत्य के पार </a:t>
            </a:r>
            <a:r>
              <a:rPr lang="en-IN" sz="1200" dirty="0">
                <a:latin typeface="Adobe Devanagari" panose="02040503050201020203"/>
                <a:ea typeface="Nirmala UI" panose="020B0502040204020203" pitchFamily="34" charset="0"/>
                <a:cs typeface="Adobe Devanagari" panose="02040503050201020203" pitchFamily="18" charset="0"/>
              </a:rPr>
              <a:t>S-</a:t>
            </a:r>
            <a:r>
              <a:rPr lang="hi-IN" sz="1200" dirty="0">
                <a:latin typeface="Adobe Devanagari" panose="02040503050201020203"/>
                <a:ea typeface="Nirmala UI" panose="020B0502040204020203" pitchFamily="34" charset="0"/>
                <a:cs typeface="Adobe Devanagari" panose="02040503050201020203" pitchFamily="18" charset="0"/>
              </a:rPr>
              <a:t>तरंगों का लुप्त हो जाना इस बात का प्रमाण है कि बाह्य क्रोड  ठोस अवस्था में है।</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भूकंपीय तरंगों की गति पदार्थ के तापमान से संबंधित होती है, न कि घनत्व से।</a:t>
            </a:r>
          </a:p>
          <a:p>
            <a:r>
              <a:rPr lang="hi-IN" sz="1200" b="1" dirty="0">
                <a:latin typeface="Adobe Devanagari" panose="02040503050201020203"/>
                <a:ea typeface="Nirmala UI" panose="020B0502040204020203" pitchFamily="34" charset="0"/>
                <a:cs typeface="Adobe Devanagari" panose="02040503050201020203" pitchFamily="18" charset="0"/>
              </a:rPr>
              <a:t>उपयुक्त कूट का चयन कीजिए:</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1 और 3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2 और 3सही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उपर्युक्त सभी कथन सही हैं</a:t>
            </a: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44720" y="520913"/>
            <a:ext cx="3035918" cy="9064020"/>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49. Arrange the following hills of the Eastern Ghats in the correct order from north to south:</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Shevaroy</a:t>
            </a:r>
            <a:r>
              <a:rPr lang="en-US" sz="1100" dirty="0">
                <a:latin typeface="Adobe Devanagari" panose="02040503050201020203" pitchFamily="18" charset="0"/>
                <a:ea typeface="Nirmala UI" panose="020B0502040204020203" pitchFamily="34" charset="0"/>
                <a:cs typeface="Adobe Devanagari" panose="02040503050201020203" pitchFamily="18" charset="0"/>
              </a:rPr>
              <a:t> Hills		2.  Javadi Hills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Sirumalai</a:t>
            </a:r>
            <a:r>
              <a:rPr lang="en-US" sz="1100" dirty="0">
                <a:latin typeface="Adobe Devanagari" panose="02040503050201020203" pitchFamily="18" charset="0"/>
                <a:ea typeface="Nirmala UI" panose="020B0502040204020203" pitchFamily="34" charset="0"/>
                <a:cs typeface="Adobe Devanagari" panose="02040503050201020203" pitchFamily="18" charset="0"/>
              </a:rPr>
              <a:t> Hills	4.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Panchmalai</a:t>
            </a:r>
            <a:r>
              <a:rPr lang="en-US" sz="1100" dirty="0">
                <a:latin typeface="Adobe Devanagari" panose="02040503050201020203" pitchFamily="18" charset="0"/>
                <a:ea typeface="Nirmala UI" panose="020B0502040204020203" pitchFamily="34" charset="0"/>
                <a:cs typeface="Adobe Devanagari" panose="02040503050201020203" pitchFamily="18" charset="0"/>
              </a:rPr>
              <a:t> Hills</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What will be the correct order?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2 - 1 - 4 – 3		B) 1 - 2 - 3 - 4</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2 - 4 - 1 – 3		D) 1 - 4 - 2 - 3</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50. Consider the following statements related to the retreat of the monsoon:</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 </a:t>
            </a:r>
            <a:r>
              <a:rPr lang="en-US" sz="1100" dirty="0">
                <a:latin typeface="Adobe Devanagari" panose="02040503050201020203" pitchFamily="18" charset="0"/>
                <a:ea typeface="Nirmala UI" panose="020B0502040204020203" pitchFamily="34" charset="0"/>
                <a:cs typeface="Adobe Devanagari" panose="02040503050201020203" pitchFamily="18" charset="0"/>
              </a:rPr>
              <a:t>The retreat or withdrawal of the monsoon in November and January is commonly referred to as the 'monsoon retreat'.</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2</a:t>
            </a:r>
            <a:r>
              <a:rPr lang="en-US" sz="1100" dirty="0">
                <a:latin typeface="Adobe Devanagari" panose="02040503050201020203" pitchFamily="18" charset="0"/>
                <a:ea typeface="Nirmala UI" panose="020B0502040204020203" pitchFamily="34" charset="0"/>
                <a:cs typeface="Adobe Devanagari" panose="02040503050201020203" pitchFamily="18" charset="0"/>
              </a:rPr>
              <a:t>. During the retreat of the monsoon, the sky becomes overcast and the temperature begins to rise.</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3</a:t>
            </a:r>
            <a:r>
              <a:rPr lang="en-US" sz="1100" dirty="0">
                <a:latin typeface="Adobe Devanagari" panose="02040503050201020203" pitchFamily="18" charset="0"/>
                <a:ea typeface="Nirmala UI" panose="020B0502040204020203" pitchFamily="34" charset="0"/>
                <a:cs typeface="Adobe Devanagari" panose="02040503050201020203" pitchFamily="18" charset="0"/>
              </a:rPr>
              <a:t>. In the eastern parts of peninsular India, rainfall occurs during the retreat of the monsoon, primarily due to cyclonic depressions and tropical cyclones.</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4</a:t>
            </a:r>
            <a:r>
              <a:rPr lang="en-US" sz="1100" dirty="0">
                <a:latin typeface="Adobe Devanagari" panose="02040503050201020203" pitchFamily="18" charset="0"/>
                <a:ea typeface="Nirmala UI" panose="020B0502040204020203" pitchFamily="34" charset="0"/>
                <a:cs typeface="Adobe Devanagari" panose="02040503050201020203" pitchFamily="18" charset="0"/>
              </a:rPr>
              <a:t>. During the retreat of the monsoon, the weather remains dry in northern India, while rainfall continues in the eastern parts of peninsular India.</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Only 1 and 2		B) Only 2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Only 1, 3, and 4	D) 3 and 4</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51. Match List-I and List-II and choose the correct answer from the options given below:</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List-I (Mining Area)                 List-II (Mineral Resource</a:t>
            </a:r>
            <a:r>
              <a:rPr lang="en-US"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1. Kalahandi                                   (A) Gold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2. Jawar                                            (B) Copper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3 .Kolar                                            (C) Bauxite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4.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Mosabani</a:t>
            </a:r>
            <a:r>
              <a:rPr lang="en-US" sz="1100" dirty="0">
                <a:latin typeface="Adobe Devanagari" panose="02040503050201020203" pitchFamily="18" charset="0"/>
                <a:ea typeface="Nirmala UI" panose="020B0502040204020203" pitchFamily="34" charset="0"/>
                <a:cs typeface="Adobe Devanagari" panose="02040503050201020203" pitchFamily="18" charset="0"/>
              </a:rPr>
              <a:t>                                    (D) Zinc and Lead          </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1 → A, 2 → B, 3 → C, 4 → 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1 → A, 2 → D, 3 → C, 4 → B</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1 → C, 2 → D, 3 → A, 4 → B</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1 → C, 2 → B, 3 → D, 4 → A</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52. Consider the following statements regarding seismic waves: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P-waves are longitudinal and can travel through all three mediums: solid, liquid, and gas.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The disappearance of S-waves across the Gutenberg discontinuity is evidence that the outer core is in a liquid state.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The speed of seismic waves is related to the temperature of the material, not its density.</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Choose the correct option: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Only 1 is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Only 1 and 3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Only 2 and 3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All the above statements are correct</a:t>
            </a:r>
          </a:p>
        </p:txBody>
      </p:sp>
    </p:spTree>
    <p:extLst>
      <p:ext uri="{BB962C8B-B14F-4D97-AF65-F5344CB8AC3E}">
        <p14:creationId xmlns:p14="http://schemas.microsoft.com/office/powerpoint/2010/main" val="1599483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5495" y="546529"/>
            <a:ext cx="3010858" cy="8956298"/>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53.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कथनों पर विचार कीजिए:</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वेगनर के अनुसार, प्रारंभ में सभी महाद्वीप 'पैंजिया' नामक एक विशाल महाद्वीप का हिस्सा थे।</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'सियाल' की घनता 'सीमा' की तुलना में अधिक होती है।</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गोंडवानालैंड से भारत, ऑस्ट्रेलिया और अंटार्कटिका जैसे महाद्वीपों का निर्माण हुआ।</a:t>
            </a:r>
          </a:p>
          <a:p>
            <a:r>
              <a:rPr lang="hi-IN" sz="1200" b="1" dirty="0">
                <a:latin typeface="Adobe Devanagari" panose="02040503050201020203"/>
                <a:ea typeface="Nirmala UI" panose="020B0502040204020203" pitchFamily="34" charset="0"/>
                <a:cs typeface="Adobe Devanagari" panose="02040503050201020203" pitchFamily="18" charset="0"/>
              </a:rPr>
              <a:t>इनमें से कौन-से कथन सही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1, 2 </a:t>
            </a:r>
            <a:r>
              <a:rPr lang="hi-IN" sz="1200" dirty="0">
                <a:latin typeface="Adobe Devanagari" panose="02040503050201020203"/>
                <a:ea typeface="Nirmala UI" panose="020B0502040204020203" pitchFamily="34" charset="0"/>
                <a:cs typeface="Adobe Devanagari" panose="02040503050201020203" pitchFamily="18" charset="0"/>
              </a:rPr>
              <a:t>और 3</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b="1"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54.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में से कौन सा कथन एशिया के मरुस्थल और मैदानों के बारे में सही नहीं है ?</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रुब-अल-खाली मरुस्थल दक्षिण-पूर्व अरब प्रायद्वीप में स्थित है और यह विश्व का सबसे बड़ा बालू निर्मित मरुभूमि क्षेत्र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अन-नफूद मरुस्थल ईरान में स्थित एक ठंडा मरुस्थल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गोबी मरुस्थल एक ठंडा मरुस्थल है जो मंगोलिया और चीन में स्थित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मंचूरिया का मैदान अमूर नदी और उसकी सहायक नदियों   द्वारा  निर्मित यह मैदान चीन में स्थित है </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b="1"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55.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में से कौन सा देश बारबरी राज्य में शामिल नहीं था?</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अल्जीरिया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ट्यूनीशिया</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मोरक्को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मिस्र</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56.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में से किसका मिलान गलत है  </a:t>
            </a:r>
          </a:p>
          <a:p>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पाइराइट - रोहतास जिला</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US" sz="1200" dirty="0">
                <a:latin typeface="Adobe Devanagari" panose="02040503050201020203"/>
                <a:ea typeface="Nirmala UI" panose="020B0502040204020203" pitchFamily="34" charset="0"/>
                <a:cs typeface="Adobe Devanagari" panose="02040503050201020203" pitchFamily="18" charset="0"/>
              </a:rPr>
              <a:t>b)</a:t>
            </a:r>
            <a:r>
              <a:rPr lang="hi-IN" sz="1200" dirty="0">
                <a:latin typeface="Adobe Devanagari" panose="02040503050201020203"/>
                <a:ea typeface="Nirmala UI" panose="020B0502040204020203" pitchFamily="34" charset="0"/>
                <a:cs typeface="Adobe Devanagari" panose="02040503050201020203" pitchFamily="18" charset="0"/>
              </a:rPr>
              <a:t>यूरेनियम: गया</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चूना पत्थर - कैमूर, रोहतास, और मुंगेर जिले.</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US"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बॉक्साइट – भागलपुर</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pt-BR" sz="1200" b="1" dirty="0">
                <a:latin typeface="Adobe Devanagari" panose="02040503050201020203"/>
                <a:ea typeface="Nirmala UI" panose="020B0502040204020203" pitchFamily="34" charset="0"/>
                <a:cs typeface="Adobe Devanagari" panose="02040503050201020203" pitchFamily="18" charset="0"/>
              </a:rPr>
              <a:t>57. बिहार का अक्षांशीय विस्तार क्या है?</a:t>
            </a:r>
          </a:p>
          <a:p>
            <a:r>
              <a:rPr lang="pt-BR" sz="1200" dirty="0">
                <a:latin typeface="Adobe Devanagari" panose="02040503050201020203"/>
                <a:ea typeface="Nirmala UI" panose="020B0502040204020203" pitchFamily="34" charset="0"/>
                <a:cs typeface="Adobe Devanagari" panose="02040503050201020203" pitchFamily="18" charset="0"/>
              </a:rPr>
              <a:t> (a)24°20'10" N से 27°31'15" N</a:t>
            </a:r>
          </a:p>
          <a:p>
            <a:r>
              <a:rPr lang="pt-BR" sz="1200" dirty="0">
                <a:latin typeface="Adobe Devanagari" panose="02040503050201020203"/>
                <a:ea typeface="Nirmala UI" panose="020B0502040204020203" pitchFamily="34" charset="0"/>
                <a:cs typeface="Adobe Devanagari" panose="02040503050201020203" pitchFamily="18" charset="0"/>
              </a:rPr>
              <a:t> (b)27°20'10" N से 31°31'15" N</a:t>
            </a:r>
          </a:p>
          <a:p>
            <a:r>
              <a:rPr lang="pt-BR" sz="1200" dirty="0">
                <a:latin typeface="Adobe Devanagari" panose="02040503050201020203"/>
                <a:ea typeface="Nirmala UI" panose="020B0502040204020203" pitchFamily="34" charset="0"/>
                <a:cs typeface="Adobe Devanagari" panose="02040503050201020203" pitchFamily="18" charset="0"/>
              </a:rPr>
              <a:t> (c) 22°30′ N से 30°30′ N</a:t>
            </a:r>
          </a:p>
          <a:p>
            <a:r>
              <a:rPr lang="pt-BR" sz="1200" dirty="0">
                <a:latin typeface="Adobe Devanagari" panose="02040503050201020203"/>
                <a:ea typeface="Nirmala UI" panose="020B0502040204020203" pitchFamily="34" charset="0"/>
                <a:cs typeface="Adobe Devanagari" panose="02040503050201020203" pitchFamily="18" charset="0"/>
              </a:rPr>
              <a:t> (d) 25°30′ N से 26°30′ N</a:t>
            </a: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58. </a:t>
            </a:r>
            <a:r>
              <a:rPr lang="hi-IN" sz="1200" b="1" dirty="0">
                <a:latin typeface="Adobe Devanagari" panose="02040503050201020203"/>
                <a:ea typeface="Nirmala UI" panose="020B0502040204020203" pitchFamily="34" charset="0"/>
                <a:cs typeface="Adobe Devanagari" panose="02040503050201020203" pitchFamily="18" charset="0"/>
              </a:rPr>
              <a:t>नीचे दिए गए कथनों में से कौन सा सही है?</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बिहार की जनसंख्या वृद्धि दर 25.4% है।</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भारत का जनसंख्या वृद्धि दर 17.7% है।</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बिहार का जनसंख्या घनत्व 1106 है।</a:t>
            </a:r>
          </a:p>
          <a:p>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1 </a:t>
            </a:r>
            <a:r>
              <a:rPr lang="hi-IN" sz="1200" dirty="0">
                <a:latin typeface="Adobe Devanagari" panose="02040503050201020203"/>
                <a:ea typeface="Nirmala UI" panose="020B0502040204020203" pitchFamily="34" charset="0"/>
                <a:cs typeface="Adobe Devanagari" panose="02040503050201020203" pitchFamily="18" charset="0"/>
              </a:rPr>
              <a:t>और 2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1 </a:t>
            </a:r>
            <a:r>
              <a:rPr lang="hi-IN" sz="1200" dirty="0">
                <a:latin typeface="Adobe Devanagari" panose="02040503050201020203"/>
                <a:ea typeface="Nirmala UI" panose="020B0502040204020203" pitchFamily="34" charset="0"/>
                <a:cs typeface="Adobe Devanagari" panose="02040503050201020203" pitchFamily="18" charset="0"/>
              </a:rPr>
              <a:t>और 3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2 </a:t>
            </a:r>
            <a:r>
              <a:rPr lang="hi-IN" sz="1200" dirty="0">
                <a:latin typeface="Adobe Devanagari" panose="02040503050201020203"/>
                <a:ea typeface="Nirmala UI" panose="020B0502040204020203" pitchFamily="34" charset="0"/>
                <a:cs typeface="Adobe Devanagari" panose="02040503050201020203" pitchFamily="18" charset="0"/>
              </a:rPr>
              <a:t>और 3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सभी सही हैं</a:t>
            </a:r>
          </a:p>
          <a:p>
            <a:endParaRPr lang="hi-IN" sz="1200" dirty="0">
              <a:latin typeface="Adobe Devanagari" panose="02040503050201020203"/>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28997" y="682339"/>
            <a:ext cx="3181435" cy="8556188"/>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53. Consider the following statements: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According to Wegener, all the continents were initially part of a massive continent called 'Pangaea'.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The density of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Sial</a:t>
            </a:r>
            <a:r>
              <a:rPr lang="en-US" sz="1100" dirty="0">
                <a:latin typeface="Adobe Devanagari" panose="02040503050201020203" pitchFamily="18" charset="0"/>
                <a:ea typeface="Nirmala UI" panose="020B0502040204020203" pitchFamily="34" charset="0"/>
                <a:cs typeface="Adobe Devanagari" panose="02040503050201020203" pitchFamily="18" charset="0"/>
              </a:rPr>
              <a:t>' is higher than that of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Sima</a:t>
            </a:r>
            <a:r>
              <a:rPr lang="en-US"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Gondwanaland gave rise to continents such as India, Australia, and Antarctica.</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Only 1 and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Only 2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Only 1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1, 2, and 3</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54. Which of the following statements about the deserts and plains of Asia is incorrect?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The Rub' al Khali desert is located in the southeastern Arabian Peninsula, and it is the largest sand-dune desert in the world.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The An-Nafud desert is a cold desert located in Iran.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The Gobi desert is a cold desert located in Mongolia and China.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The Manchurian Plain, formed by the Amur River and its tributaries, is located in China.</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55. Which of the following countries was not part of the Barbary States?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Algeria</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(b) Tunisia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Morocco</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(d) Egypt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56. Which of the following pairings is incorrect?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Pyrite -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Rohtas</a:t>
            </a:r>
            <a:r>
              <a:rPr lang="en-US" sz="1100" dirty="0">
                <a:latin typeface="Adobe Devanagari" panose="02040503050201020203" pitchFamily="18" charset="0"/>
                <a:ea typeface="Nirmala UI" panose="020B0502040204020203" pitchFamily="34" charset="0"/>
                <a:cs typeface="Adobe Devanagari" panose="02040503050201020203" pitchFamily="18" charset="0"/>
              </a:rPr>
              <a:t> District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Uranium - Gaya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Limestone -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Kaimur</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Rohtas</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and Munger districts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Bauxite - Bhagalpur</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57. What is the latitudinal extent of Bihar?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24°20'10" N to 27°31'15" 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27°20'10" N to 31°31'15" 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22°30' N to 30°30' 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25°30' N to 26°30' N</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58. Which of the following statements is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Bihar's population growth rate is 25.4%.</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India's population growth rate is 17.7%.</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Bihar's population density is 1106..</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1 and 2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1 and 3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2 and 3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All are correct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958363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401436" y="533289"/>
            <a:ext cx="3010858" cy="8771632"/>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59. </a:t>
            </a:r>
            <a:r>
              <a:rPr lang="hi-IN" sz="1200" b="1" dirty="0">
                <a:latin typeface="Adobe Devanagari" panose="02040503050201020203"/>
                <a:ea typeface="Nirmala UI" panose="020B0502040204020203" pitchFamily="34" charset="0"/>
                <a:cs typeface="Adobe Devanagari" panose="02040503050201020203" pitchFamily="18" charset="0"/>
              </a:rPr>
              <a:t>2 अक्टूबर,2023 को बिहार में कराई गई जाति आधारित गणना के आंकड़े प्रकाशित कर दिए गए हैं।नीचे दिए गए कथनो में से कौन सा सही है?</a:t>
            </a:r>
          </a:p>
          <a:p>
            <a:r>
              <a:rPr lang="hi-IN" sz="1200" dirty="0">
                <a:latin typeface="Adobe Devanagari" panose="02040503050201020203"/>
                <a:ea typeface="Nirmala UI" panose="020B0502040204020203" pitchFamily="34" charset="0"/>
                <a:cs typeface="Adobe Devanagari" panose="02040503050201020203" pitchFamily="18" charset="0"/>
              </a:rPr>
              <a:t>1.बिहार में अति पिछड़ा वर्ग की जनसंख्या 27.12 प्रतिशत है।</a:t>
            </a:r>
          </a:p>
          <a:p>
            <a:r>
              <a:rPr lang="hi-IN" sz="1200" dirty="0">
                <a:latin typeface="Adobe Devanagari" panose="02040503050201020203"/>
                <a:ea typeface="Nirmala UI" panose="020B0502040204020203" pitchFamily="34" charset="0"/>
                <a:cs typeface="Adobe Devanagari" panose="02040503050201020203" pitchFamily="18" charset="0"/>
              </a:rPr>
              <a:t>2.बिहार में अनुसूचित जाति की जनसंख्या 19.65 प्रतिशत है।</a:t>
            </a:r>
          </a:p>
          <a:p>
            <a:r>
              <a:rPr lang="hi-IN" sz="1200" dirty="0">
                <a:latin typeface="Adobe Devanagari" panose="02040503050201020203"/>
                <a:ea typeface="Nirmala UI" panose="020B0502040204020203" pitchFamily="34" charset="0"/>
                <a:cs typeface="Adobe Devanagari" panose="02040503050201020203" pitchFamily="18" charset="0"/>
              </a:rPr>
              <a:t>3.बिहार में ईसाई धर्म के अनुयायी 0.05 प्रतिशत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1 </a:t>
            </a:r>
            <a:r>
              <a:rPr lang="hi-IN" sz="1200" dirty="0">
                <a:latin typeface="Adobe Devanagari" panose="02040503050201020203"/>
                <a:ea typeface="Nirmala UI" panose="020B0502040204020203" pitchFamily="34" charset="0"/>
                <a:cs typeface="Adobe Devanagari" panose="02040503050201020203" pitchFamily="18" charset="0"/>
              </a:rPr>
              <a:t>और 2 सही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1 </a:t>
            </a:r>
            <a:r>
              <a:rPr lang="hi-IN" sz="1200" dirty="0">
                <a:latin typeface="Adobe Devanagari" panose="02040503050201020203"/>
                <a:ea typeface="Nirmala UI" panose="020B0502040204020203" pitchFamily="34" charset="0"/>
                <a:cs typeface="Adobe Devanagari" panose="02040503050201020203" pitchFamily="18" charset="0"/>
              </a:rPr>
              <a:t>और 3 सही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2 </a:t>
            </a:r>
            <a:r>
              <a:rPr lang="hi-IN" sz="1200" dirty="0">
                <a:latin typeface="Adobe Devanagari" panose="02040503050201020203"/>
                <a:ea typeface="Nirmala UI" panose="020B0502040204020203" pitchFamily="34" charset="0"/>
                <a:cs typeface="Adobe Devanagari" panose="02040503050201020203" pitchFamily="18" charset="0"/>
              </a:rPr>
              <a:t>और 3 सही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सभी सही हैं</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60. </a:t>
            </a:r>
            <a:r>
              <a:rPr lang="hi-IN" sz="1200" b="1" dirty="0">
                <a:latin typeface="Adobe Devanagari" panose="02040503050201020203"/>
                <a:ea typeface="Nirmala UI" panose="020B0502040204020203" pitchFamily="34" charset="0"/>
                <a:cs typeface="Adobe Devanagari" panose="02040503050201020203" pitchFamily="18" charset="0"/>
              </a:rPr>
              <a:t>ब्यूटिरोमीटर का उपयोग किसका मापने के लिए किया जाता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दूध की शुद्धता</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दूध या दुग्ध उत्पादों में वसा की मात्रा</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तरल का ताप</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तरल प्रवाह की दर</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61. </a:t>
            </a:r>
            <a:r>
              <a:rPr lang="hi-IN" sz="1200" b="1" dirty="0">
                <a:latin typeface="Adobe Devanagari" panose="02040503050201020203"/>
                <a:ea typeface="Nirmala UI" panose="020B0502040204020203" pitchFamily="34" charset="0"/>
                <a:cs typeface="Adobe Devanagari" panose="02040503050201020203" pitchFamily="18" charset="0"/>
              </a:rPr>
              <a:t>यदि एक माध्यम की प्रत्यास्थता कम हो, तो उस माध्यम में यांत्रिक तरंगों की गति पर क्या प्रभाव पड़ेगा?</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गति बढ़ेगी</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गति घटेगी</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गति में कोई परिवर्तन नहीं होगा</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गति पहले बढ़ेगी फिर घटेगी। </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62. </a:t>
            </a:r>
            <a:r>
              <a:rPr lang="hi-IN" sz="1200" b="1" dirty="0">
                <a:latin typeface="Adobe Devanagari" panose="02040503050201020203"/>
                <a:ea typeface="Nirmala UI" panose="020B0502040204020203" pitchFamily="34" charset="0"/>
                <a:cs typeface="Adobe Devanagari" panose="02040503050201020203" pitchFamily="18" charset="0"/>
              </a:rPr>
              <a:t>यदि एक ध्वनि का स्रोत ध्वनि की गति से अधिक गति करता है, तो उत्पन्न होने वाली ध्वनि को क्या कहा जाता है?</a:t>
            </a:r>
          </a:p>
          <a:p>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पराध्वनिक</a:t>
            </a:r>
          </a:p>
          <a:p>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ध्वनि बूम</a:t>
            </a:r>
          </a:p>
          <a:p>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डॉप्लर प्रभाव</a:t>
            </a:r>
          </a:p>
          <a:p>
            <a:r>
              <a:rPr lang="en-US"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अतिपराध्वनिक </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63. </a:t>
            </a:r>
            <a:r>
              <a:rPr lang="hi-IN" sz="1200" b="1" dirty="0">
                <a:latin typeface="Adobe Devanagari" panose="02040503050201020203"/>
                <a:ea typeface="Nirmala UI" panose="020B0502040204020203" pitchFamily="34" charset="0"/>
                <a:cs typeface="Adobe Devanagari" panose="02040503050201020203" pitchFamily="18" charset="0"/>
              </a:rPr>
              <a:t>समतल दर्पण में बने प्रतिबिंब की स्थिति क्या होती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वस्तु के सामने बराबर दूरी पर</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वस्तु से आधी दूरी पर</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वस्तु के पीछे बराबर दूरी पर</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वस्तु के ठीक विपरीत दिशा में</a:t>
            </a: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64. </a:t>
            </a:r>
            <a:r>
              <a:rPr lang="hi-IN" sz="1200" b="1" dirty="0">
                <a:latin typeface="Adobe Devanagari" panose="02040503050201020203"/>
                <a:ea typeface="Nirmala UI" panose="020B0502040204020203" pitchFamily="34" charset="0"/>
                <a:cs typeface="Adobe Devanagari" panose="02040503050201020203" pitchFamily="18" charset="0"/>
              </a:rPr>
              <a:t>दिष्ट धारा (</a:t>
            </a:r>
            <a:r>
              <a:rPr lang="en-IN" sz="1200" b="1" dirty="0">
                <a:latin typeface="Adobe Devanagari" panose="02040503050201020203"/>
                <a:ea typeface="Nirmala UI" panose="020B0502040204020203" pitchFamily="34" charset="0"/>
                <a:cs typeface="Adobe Devanagari" panose="02040503050201020203" pitchFamily="18" charset="0"/>
              </a:rPr>
              <a:t>DC) </a:t>
            </a:r>
            <a:r>
              <a:rPr lang="hi-IN" sz="1200" b="1" dirty="0">
                <a:latin typeface="Adobe Devanagari" panose="02040503050201020203"/>
                <a:ea typeface="Nirmala UI" panose="020B0502040204020203" pitchFamily="34" charset="0"/>
                <a:cs typeface="Adobe Devanagari" panose="02040503050201020203" pitchFamily="18" charset="0"/>
              </a:rPr>
              <a:t>और प्रत्यावर्ती धारा (</a:t>
            </a:r>
            <a:r>
              <a:rPr lang="en-IN" sz="1200" b="1" dirty="0">
                <a:latin typeface="Adobe Devanagari" panose="02040503050201020203"/>
                <a:ea typeface="Nirmala UI" panose="020B0502040204020203" pitchFamily="34" charset="0"/>
                <a:cs typeface="Adobe Devanagari" panose="02040503050201020203" pitchFamily="18" charset="0"/>
              </a:rPr>
              <a:t>AC) </a:t>
            </a:r>
            <a:r>
              <a:rPr lang="hi-IN" sz="1200" b="1" dirty="0">
                <a:latin typeface="Adobe Devanagari" panose="02040503050201020203"/>
                <a:ea typeface="Nirmala UI" panose="020B0502040204020203" pitchFamily="34" charset="0"/>
                <a:cs typeface="Adobe Devanagari" panose="02040503050201020203" pitchFamily="18" charset="0"/>
              </a:rPr>
              <a:t>के बीच मुख्य अंतर क्या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दिष्ट धारा में धारा की दिशा हमेशा बदलती है, जबकि प्रत्यावर्ती धारा में दिशा बदलती नहीं है</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दिष्ट धारा में धारा की दिशा हमेशा एक ही रहती है, जबकि प्रत्यावर्ती धारा में दिशा बदलती रहती है</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प्रत्यावर्ती धारा स्थिर होती है और दिष्ट धारा में उतार-चढ़ाव होता है</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दिष्ट धारा केवल ठोस माध्यम में होती है, जबकि प्रत्यावर्ती धारा केवल गैसों में होती है</a:t>
            </a: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38233" y="470710"/>
            <a:ext cx="3096151" cy="9064020"/>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59. The caste-based census data conducted in Bihar on October 2, 2023, has been published. Which of the following statements is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The population of the Extremely Backward Class in Bihar is 27.12%.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The population of Scheduled Castes in Bihar is 19.65%.</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The population of Christians in Bihar is 0.05%.</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 1 and 2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1 and 3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2 and 3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All are correct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60. What is the Butyrometer used for measuring?</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Purity of milk</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Fat content in milk or dairy products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Temperature of a liquid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Liquid flow rate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61. If the elasticity of a medium decreases, what effect will it have on the speed of mechanical waves in that medium?</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Speed will increase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Speed will decrease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No change in speed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Speed will first increase, then decrease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62. If a sound source moves faster than the speed of sound, what is the sound produced called?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Supersonic</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Sonic Boom</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Doppler Effect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Hypersonic</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63. What is the position of the image formed in a plane mirror?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At an equal distance in front of the object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At half the distance from the object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At an equal distance behind the object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In the exact opposite direction of the object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64. What is the main difference between Direct Current (DC) and Alternating Current (AC)?</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In Direct Current, the direction of the current always changes, whereas in Alternating Current, the direction does not change.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In Direct Current, the direction of the current always remains the same, whereas in Alternating Current, the direction keeps changing.</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Alternating Current is stable, while Direct Current has fluctuations.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Direct Current only exists in solid mediums, while Alternating Current only exists in gases.</a:t>
            </a:r>
          </a:p>
        </p:txBody>
      </p:sp>
    </p:spTree>
    <p:extLst>
      <p:ext uri="{BB962C8B-B14F-4D97-AF65-F5344CB8AC3E}">
        <p14:creationId xmlns:p14="http://schemas.microsoft.com/office/powerpoint/2010/main" val="630769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11136"/>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32850" y="411137"/>
            <a:ext cx="3096145" cy="9248686"/>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65. </a:t>
            </a:r>
            <a:r>
              <a:rPr lang="hi-IN" sz="1200" b="1" dirty="0">
                <a:latin typeface="Adobe Devanagari" panose="02040503050201020203"/>
                <a:ea typeface="Nirmala UI" panose="020B0502040204020203" pitchFamily="34" charset="0"/>
                <a:cs typeface="Adobe Devanagari" panose="02040503050201020203" pitchFamily="18" charset="0"/>
              </a:rPr>
              <a:t>भौगोलिक याम्योत्तर और चुंबकीय याम्योत्तर के बीच का कोण क्या कहलाता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चुंबकीय कोण</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दिक्पात् कोण </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नमन कोण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कक्षीय कोण</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66. </a:t>
            </a:r>
            <a:r>
              <a:rPr lang="hi-IN" sz="1200" b="1" dirty="0">
                <a:latin typeface="Adobe Devanagari" panose="02040503050201020203"/>
                <a:ea typeface="Nirmala UI" panose="020B0502040204020203" pitchFamily="34" charset="0"/>
                <a:cs typeface="Adobe Devanagari" panose="02040503050201020203" pitchFamily="18" charset="0"/>
              </a:rPr>
              <a:t>कौन सा कथन गुप्त ऊष्मा को सही से अभिव्यक्त करता है </a:t>
            </a:r>
            <a:r>
              <a:rPr lang="hi-IN" sz="1200" dirty="0">
                <a:latin typeface="Adobe Devanagari" panose="02040503050201020203"/>
                <a:ea typeface="Nirmala UI" panose="020B0502040204020203" pitchFamily="34" charset="0"/>
                <a:cs typeface="Adobe Devanagari" panose="02040503050201020203" pitchFamily="18" charset="0"/>
              </a:rPr>
              <a:t>?</a:t>
            </a:r>
          </a:p>
          <a:p>
            <a:pPr marL="228600" indent="-228600">
              <a:buAutoNum type="alphaLcParenBoth"/>
            </a:pPr>
            <a:r>
              <a:rPr lang="hi-IN" sz="1200" dirty="0">
                <a:latin typeface="Adobe Devanagari" panose="02040503050201020203"/>
                <a:ea typeface="Nirmala UI" panose="020B0502040204020203" pitchFamily="34" charset="0"/>
                <a:cs typeface="Adobe Devanagari" panose="02040503050201020203" pitchFamily="18" charset="0"/>
              </a:rPr>
              <a:t>वह ऊष्मा जो पदार्थ के ताप को बढ़ाती है</a:t>
            </a:r>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dirty="0">
                <a:latin typeface="Adobe Devanagari" panose="02040503050201020203"/>
                <a:ea typeface="Nirmala UI" panose="020B0502040204020203" pitchFamily="34" charset="0"/>
                <a:cs typeface="Adobe Devanagari" panose="02040503050201020203" pitchFamily="18" charset="0"/>
              </a:rPr>
              <a:t>(b)</a:t>
            </a:r>
            <a:r>
              <a:rPr lang="en-IN"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वह ऊष्मा जो बिना ताप को बढ़ाए पदार्थ की अवस्था को बदलती है </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वह ऊष्मा जो ठोस को पिघलाती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वह ऊष्मा जो पदार्थ की गति को बढ़ाती है</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67. </a:t>
            </a:r>
            <a:r>
              <a:rPr lang="hi-IN" sz="1200" b="1" dirty="0">
                <a:latin typeface="Adobe Devanagari" panose="02040503050201020203"/>
                <a:ea typeface="Nirmala UI" panose="020B0502040204020203" pitchFamily="34" charset="0"/>
                <a:cs typeface="Adobe Devanagari" panose="02040503050201020203" pitchFamily="18" charset="0"/>
              </a:rPr>
              <a:t>यदि पृथ्वी का द्रव्यमान वही रहे और त्रिज्या 1% से कम हो जाए, तो पृथ्वी के तल पर गुरुत्वाकर्षण त्वरण (</a:t>
            </a:r>
            <a:r>
              <a:rPr lang="en-IN" sz="1200" b="1" dirty="0">
                <a:latin typeface="Adobe Devanagari" panose="02040503050201020203"/>
                <a:ea typeface="Nirmala UI" panose="020B0502040204020203" pitchFamily="34" charset="0"/>
                <a:cs typeface="Adobe Devanagari" panose="02040503050201020203" pitchFamily="18" charset="0"/>
              </a:rPr>
              <a:t>g) </a:t>
            </a:r>
            <a:r>
              <a:rPr lang="hi-IN" sz="1200" b="1" dirty="0">
                <a:latin typeface="Adobe Devanagari" panose="02040503050201020203"/>
                <a:ea typeface="Nirmala UI" panose="020B0502040204020203" pitchFamily="34" charset="0"/>
                <a:cs typeface="Adobe Devanagari" panose="02040503050201020203" pitchFamily="18" charset="0"/>
              </a:rPr>
              <a:t>का मान किस प्रकार प्रभावित होगा?</a:t>
            </a:r>
          </a:p>
          <a:p>
            <a:pPr marL="228600" indent="-228600">
              <a:buAutoNum type="alphaLcParenBoth"/>
            </a:pPr>
            <a:r>
              <a:rPr lang="en-IN" sz="1200" dirty="0">
                <a:latin typeface="Adobe Devanagari" panose="02040503050201020203"/>
                <a:ea typeface="Nirmala UI" panose="020B0502040204020203" pitchFamily="34" charset="0"/>
                <a:cs typeface="Adobe Devanagari" panose="02040503050201020203" pitchFamily="18" charset="0"/>
              </a:rPr>
              <a:t>0.5% </a:t>
            </a:r>
            <a:r>
              <a:rPr lang="hi-IN" sz="1200" dirty="0">
                <a:latin typeface="Adobe Devanagari" panose="02040503050201020203"/>
                <a:ea typeface="Nirmala UI" panose="020B0502040204020203" pitchFamily="34" charset="0"/>
                <a:cs typeface="Adobe Devanagari" panose="02040503050201020203" pitchFamily="18" charset="0"/>
              </a:rPr>
              <a:t>बढ़ जाएगा </a:t>
            </a:r>
            <a:endParaRPr lang="en-US" sz="1200" dirty="0">
              <a:latin typeface="Adobe Devanagari" panose="02040503050201020203"/>
              <a:ea typeface="Nirmala UI" panose="020B0502040204020203" pitchFamily="34" charset="0"/>
              <a:cs typeface="Adobe Devanagari" panose="02040503050201020203" pitchFamily="18" charset="0"/>
            </a:endParaRPr>
          </a:p>
          <a:p>
            <a:pPr marL="228600" indent="-228600">
              <a:buAutoNum type="alphaLcParenBoth"/>
            </a:pPr>
            <a:r>
              <a:rPr lang="en-IN" sz="1200" dirty="0">
                <a:latin typeface="Adobe Devanagari" panose="02040503050201020203"/>
                <a:ea typeface="Nirmala UI" panose="020B0502040204020203" pitchFamily="34" charset="0"/>
                <a:cs typeface="Adobe Devanagari" panose="02040503050201020203" pitchFamily="18" charset="0"/>
              </a:rPr>
              <a:t>2% </a:t>
            </a:r>
            <a:r>
              <a:rPr lang="hi-IN" sz="1200" dirty="0">
                <a:latin typeface="Adobe Devanagari" panose="02040503050201020203"/>
                <a:ea typeface="Nirmala UI" panose="020B0502040204020203" pitchFamily="34" charset="0"/>
                <a:cs typeface="Adobe Devanagari" panose="02040503050201020203" pitchFamily="18" charset="0"/>
              </a:rPr>
              <a:t>बढ़ जाएगा </a:t>
            </a:r>
            <a:r>
              <a:rPr lang="en-IN" sz="1200" dirty="0">
                <a:latin typeface="Adobe Devanagari" panose="02040503050201020203"/>
                <a:ea typeface="Nirmala UI" panose="020B0502040204020203" pitchFamily="34" charset="0"/>
                <a:cs typeface="Adobe Devanagari" panose="02040503050201020203" pitchFamily="18" charset="0"/>
              </a:rPr>
              <a:t> </a:t>
            </a:r>
          </a:p>
          <a:p>
            <a:pPr marL="228600" indent="-228600">
              <a:buAutoNum type="alphaLcParenBoth"/>
            </a:pPr>
            <a:r>
              <a:rPr lang="en-IN" sz="1200" dirty="0">
                <a:latin typeface="Adobe Devanagari" panose="02040503050201020203"/>
                <a:ea typeface="Nirmala UI" panose="020B0502040204020203" pitchFamily="34" charset="0"/>
                <a:cs typeface="Adobe Devanagari" panose="02040503050201020203" pitchFamily="18" charset="0"/>
              </a:rPr>
              <a:t>0.5% </a:t>
            </a:r>
            <a:r>
              <a:rPr lang="hi-IN" sz="1200" dirty="0">
                <a:latin typeface="Adobe Devanagari" panose="02040503050201020203"/>
                <a:ea typeface="Nirmala UI" panose="020B0502040204020203" pitchFamily="34" charset="0"/>
                <a:cs typeface="Adobe Devanagari" panose="02040503050201020203" pitchFamily="18" charset="0"/>
              </a:rPr>
              <a:t>कम हो जाएगा </a:t>
            </a:r>
            <a:endParaRPr lang="en-US" sz="1200" dirty="0">
              <a:latin typeface="Adobe Devanagari" panose="02040503050201020203"/>
              <a:ea typeface="Nirmala UI" panose="020B0502040204020203" pitchFamily="34" charset="0"/>
              <a:cs typeface="Adobe Devanagari" panose="02040503050201020203" pitchFamily="18" charset="0"/>
            </a:endParaRPr>
          </a:p>
          <a:p>
            <a:pPr marL="228600" indent="-228600">
              <a:buAutoNum type="alphaLcParenBoth"/>
            </a:pPr>
            <a:r>
              <a:rPr lang="en-IN" sz="1200" dirty="0">
                <a:latin typeface="Adobe Devanagari" panose="02040503050201020203"/>
                <a:ea typeface="Nirmala UI" panose="020B0502040204020203" pitchFamily="34" charset="0"/>
                <a:cs typeface="Adobe Devanagari" panose="02040503050201020203" pitchFamily="18" charset="0"/>
              </a:rPr>
              <a:t>2% </a:t>
            </a:r>
            <a:r>
              <a:rPr lang="hi-IN" sz="1200" dirty="0">
                <a:latin typeface="Adobe Devanagari" panose="02040503050201020203"/>
                <a:ea typeface="Nirmala UI" panose="020B0502040204020203" pitchFamily="34" charset="0"/>
                <a:cs typeface="Adobe Devanagari" panose="02040503050201020203" pitchFamily="18" charset="0"/>
              </a:rPr>
              <a:t>कम हो जाएगा</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68.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में से कौन सा/से कथन प्रकाश उत्सर्जक डायोड (</a:t>
            </a:r>
            <a:r>
              <a:rPr lang="en-IN" sz="1200" b="1" dirty="0">
                <a:latin typeface="Adobe Devanagari" panose="02040503050201020203"/>
                <a:ea typeface="Nirmala UI" panose="020B0502040204020203" pitchFamily="34" charset="0"/>
                <a:cs typeface="Adobe Devanagari" panose="02040503050201020203" pitchFamily="18" charset="0"/>
              </a:rPr>
              <a:t>LED) </a:t>
            </a:r>
            <a:r>
              <a:rPr lang="hi-IN" sz="1200" b="1" dirty="0">
                <a:latin typeface="Adobe Devanagari" panose="02040503050201020203"/>
                <a:ea typeface="Nirmala UI" panose="020B0502040204020203" pitchFamily="34" charset="0"/>
                <a:cs typeface="Adobe Devanagari" panose="02040503050201020203" pitchFamily="18" charset="0"/>
              </a:rPr>
              <a:t>के बारे में सही है/हैं?</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यह वैद्युत संदीप्ति (</a:t>
            </a:r>
            <a:r>
              <a:rPr lang="en-IN" sz="1200" dirty="0">
                <a:latin typeface="Adobe Devanagari" panose="02040503050201020203"/>
                <a:ea typeface="Nirmala UI" panose="020B0502040204020203" pitchFamily="34" charset="0"/>
                <a:cs typeface="Adobe Devanagari" panose="02040503050201020203" pitchFamily="18" charset="0"/>
              </a:rPr>
              <a:t>Electro Luminescence) </a:t>
            </a:r>
            <a:r>
              <a:rPr lang="hi-IN" sz="1200" dirty="0">
                <a:latin typeface="Adobe Devanagari" panose="02040503050201020203"/>
                <a:ea typeface="Nirmala UI" panose="020B0502040204020203" pitchFamily="34" charset="0"/>
                <a:cs typeface="Adobe Devanagari" panose="02040503050201020203" pitchFamily="18" charset="0"/>
              </a:rPr>
              <a:t>के सिद्धांत पर कार्य करता है।</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यह एकवर्णी प्रकाश उत्पन्न करता है।</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यह प्रकाश ऊर्जा को विद्युत ऊर्जा में परिवर्तित करता है।</a:t>
            </a:r>
          </a:p>
          <a:p>
            <a:r>
              <a:rPr lang="hi-IN" sz="1200" dirty="0">
                <a:latin typeface="Adobe Devanagari" panose="02040503050201020203"/>
                <a:ea typeface="Nirmala UI" panose="020B0502040204020203" pitchFamily="34" charset="0"/>
                <a:cs typeface="Adobe Devanagari" panose="02040503050201020203" pitchFamily="18" charset="0"/>
              </a:rPr>
              <a:t>4.</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यह सी.एफ.एल. लैंप की तुलना में अधिक ऊर्जा सक्षम होता है।</a:t>
            </a:r>
          </a:p>
          <a:p>
            <a:r>
              <a:rPr lang="hi-IN" sz="1200" b="1" dirty="0">
                <a:latin typeface="Adobe Devanagari" panose="02040503050201020203"/>
                <a:ea typeface="Nirmala UI" panose="020B0502040204020203" pitchFamily="34" charset="0"/>
                <a:cs typeface="Adobe Devanagari" panose="02040503050201020203" pitchFamily="18" charset="0"/>
              </a:rPr>
              <a:t>कूट:</a:t>
            </a:r>
          </a:p>
          <a:p>
            <a:r>
              <a:rPr lang="hi-IN" sz="1100" dirty="0">
                <a:latin typeface="Adobe Devanagari" panose="02040503050201020203"/>
                <a:ea typeface="Nirmala UI" panose="020B0502040204020203" pitchFamily="34" charset="0"/>
                <a:cs typeface="Adobe Devanagari" panose="02040503050201020203" pitchFamily="18" charset="0"/>
              </a:rPr>
              <a:t>(</a:t>
            </a:r>
            <a:r>
              <a:rPr lang="en-IN" sz="1100" dirty="0">
                <a:latin typeface="Adobe Devanagari" panose="02040503050201020203"/>
                <a:ea typeface="Nirmala UI" panose="020B0502040204020203" pitchFamily="34" charset="0"/>
                <a:cs typeface="Adobe Devanagari" panose="02040503050201020203" pitchFamily="18" charset="0"/>
              </a:rPr>
              <a:t>a) 1, 2, 3		(b) 1, 2, 3, 4</a:t>
            </a:r>
          </a:p>
          <a:p>
            <a:r>
              <a:rPr lang="en-IN" sz="1100" dirty="0">
                <a:latin typeface="Adobe Devanagari" panose="02040503050201020203"/>
                <a:ea typeface="Nirmala UI" panose="020B0502040204020203" pitchFamily="34" charset="0"/>
                <a:cs typeface="Adobe Devanagari" panose="02040503050201020203" pitchFamily="18" charset="0"/>
              </a:rPr>
              <a:t>(c) 1, 2, 4		(d) 2, 3, 4</a:t>
            </a: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69. </a:t>
            </a:r>
            <a:r>
              <a:rPr lang="hi-IN" sz="1200" b="1" dirty="0">
                <a:latin typeface="Adobe Devanagari" panose="02040503050201020203"/>
                <a:ea typeface="Nirmala UI" panose="020B0502040204020203" pitchFamily="34" charset="0"/>
                <a:cs typeface="Adobe Devanagari" panose="02040503050201020203" pitchFamily="18" charset="0"/>
              </a:rPr>
              <a:t>उच्च ताप और निम्न दाब पर वास्तविक गैस के व्यवहार का वर्णन किस समीकरण के अनुरूप होता है?</a:t>
            </a:r>
          </a:p>
          <a:p>
            <a:r>
              <a:rPr lang="en-IN" sz="11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आदर्श गैस समीकरण</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वांडर वान्स समीकरण</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डाल्टन का आंशिक दाब समीकरण</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ग्राहम का गैसीय विसरण समीकरण</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70. </a:t>
            </a:r>
            <a:r>
              <a:rPr lang="hi-IN" sz="1200" b="1" dirty="0">
                <a:latin typeface="Adobe Devanagari" panose="02040503050201020203"/>
                <a:ea typeface="Nirmala UI" panose="020B0502040204020203" pitchFamily="34" charset="0"/>
                <a:cs typeface="Adobe Devanagari" panose="02040503050201020203" pitchFamily="18" charset="0"/>
              </a:rPr>
              <a:t>प्रश्न: सूची-1 और सूची-2 को सुमेलित कीजिए और दिए गए कूट का चयन करें:</a:t>
            </a:r>
          </a:p>
          <a:p>
            <a:r>
              <a:rPr lang="hi-IN" sz="1200" b="1" dirty="0">
                <a:latin typeface="Adobe Devanagari" panose="02040503050201020203"/>
                <a:ea typeface="Nirmala UI" panose="020B0502040204020203" pitchFamily="34" charset="0"/>
                <a:cs typeface="Adobe Devanagari" panose="02040503050201020203" pitchFamily="18" charset="0"/>
              </a:rPr>
              <a:t>सूची-1 </a:t>
            </a:r>
            <a:r>
              <a:rPr lang="en-US" sz="1200" b="1" dirty="0">
                <a:latin typeface="Adobe Devanagari" panose="02040503050201020203"/>
                <a:ea typeface="Nirmala UI" panose="020B0502040204020203" pitchFamily="34" charset="0"/>
                <a:cs typeface="Adobe Devanagari" panose="02040503050201020203" pitchFamily="18" charset="0"/>
              </a:rPr>
              <a:t>			        </a:t>
            </a:r>
            <a:r>
              <a:rPr lang="hi-IN" sz="1200" b="1" dirty="0">
                <a:latin typeface="Adobe Devanagari" panose="02040503050201020203"/>
                <a:ea typeface="Nirmala UI" panose="020B0502040204020203" pitchFamily="34" charset="0"/>
                <a:cs typeface="Adobe Devanagari" panose="02040503050201020203" pitchFamily="18" charset="0"/>
              </a:rPr>
              <a:t> सूची-2</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अचार </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कार्बोनिक अम्ल</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खट्टा दूध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एसिटिक अम्ल</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सेब </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लैक्टिक अम्ल</a:t>
            </a:r>
          </a:p>
          <a:p>
            <a:r>
              <a:rPr lang="hi-IN" sz="1200" dirty="0">
                <a:latin typeface="Adobe Devanagari" panose="02040503050201020203"/>
                <a:ea typeface="Nirmala UI" panose="020B0502040204020203" pitchFamily="34" charset="0"/>
                <a:cs typeface="Adobe Devanagari" panose="02040503050201020203" pitchFamily="18" charset="0"/>
              </a:rPr>
              <a:t>4.</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सोडा वाटर </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मैलिक अम्ल</a:t>
            </a:r>
          </a:p>
          <a:p>
            <a:r>
              <a:rPr lang="hi-IN" sz="1200" b="1" dirty="0">
                <a:latin typeface="Adobe Devanagari" panose="02040503050201020203"/>
                <a:ea typeface="Nirmala UI" panose="020B0502040204020203" pitchFamily="34" charset="0"/>
                <a:cs typeface="Adobe Devanagari" panose="02040503050201020203" pitchFamily="18" charset="0"/>
              </a:rPr>
              <a:t>कोड:</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a:t>
            </a:r>
            <a:r>
              <a:rPr lang="en-IN" sz="1100" dirty="0">
                <a:latin typeface="Adobe Devanagari" panose="02040503050201020203"/>
                <a:ea typeface="Nirmala UI" panose="020B0502040204020203" pitchFamily="34" charset="0"/>
                <a:cs typeface="Adobe Devanagari" panose="02040503050201020203" pitchFamily="18" charset="0"/>
              </a:rPr>
              <a:t>) 1-A, 2-B, 3-D, 4-C</a:t>
            </a:r>
          </a:p>
          <a:p>
            <a:r>
              <a:rPr lang="en-IN" sz="1100" dirty="0">
                <a:latin typeface="Adobe Devanagari" panose="02040503050201020203"/>
                <a:ea typeface="Nirmala UI" panose="020B0502040204020203" pitchFamily="34" charset="0"/>
                <a:cs typeface="Adobe Devanagari" panose="02040503050201020203" pitchFamily="18" charset="0"/>
              </a:rPr>
              <a:t>(b) 1-B, 2-A, 3-D, 4-C</a:t>
            </a:r>
          </a:p>
          <a:p>
            <a:r>
              <a:rPr lang="en-IN" sz="1100" dirty="0">
                <a:latin typeface="Adobe Devanagari" panose="02040503050201020203"/>
                <a:ea typeface="Nirmala UI" panose="020B0502040204020203" pitchFamily="34" charset="0"/>
                <a:cs typeface="Adobe Devanagari" panose="02040503050201020203" pitchFamily="18" charset="0"/>
              </a:rPr>
              <a:t>(c) 1-C, 2-B, 3-A, 4-D</a:t>
            </a:r>
          </a:p>
          <a:p>
            <a:r>
              <a:rPr lang="en-IN" sz="1100" dirty="0">
                <a:latin typeface="Adobe Devanagari" panose="02040503050201020203"/>
                <a:ea typeface="Nirmala UI" panose="020B0502040204020203" pitchFamily="34" charset="0"/>
                <a:cs typeface="Adobe Devanagari" panose="02040503050201020203" pitchFamily="18" charset="0"/>
              </a:rPr>
              <a:t>(d) 1-B, 2-C, 3-D, 4-A</a:t>
            </a:r>
          </a:p>
        </p:txBody>
      </p:sp>
      <p:sp>
        <p:nvSpPr>
          <p:cNvPr id="3" name="Rectangle 2">
            <a:extLst>
              <a:ext uri="{FF2B5EF4-FFF2-40B4-BE49-F238E27FC236}">
                <a16:creationId xmlns:a16="http://schemas.microsoft.com/office/drawing/2014/main" id="{4EB31A44-CA61-DCF6-7A13-E9F14AA31255}"/>
              </a:ext>
            </a:extLst>
          </p:cNvPr>
          <p:cNvSpPr/>
          <p:nvPr/>
        </p:nvSpPr>
        <p:spPr>
          <a:xfrm>
            <a:off x="332851" y="411136"/>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386353" y="559229"/>
            <a:ext cx="3181435" cy="9402574"/>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65. What is the angle between the geographic meridian and magnetic meridian called?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Magnetic Angle		(b) Declination Angle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Inclination Angle		(d) Orbital Angle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66. Which statement correctly expresses latent heat?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The heat that increases the temperature of a substance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The heat that changes the state of a substance without increasing its temperature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The heat that melts a solid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The heat that increases the motion of particles of a substance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67. If the Earth's mass remains the same and its radius decreases by less than 1%, how will the gravitational acceleration (g) at the Earth's surface be affected?</a:t>
            </a:r>
          </a:p>
          <a:p>
            <a:pPr marL="228600" indent="-228600">
              <a:buAutoNum type="alphaLcParenBoth"/>
            </a:pPr>
            <a:r>
              <a:rPr lang="en-US" sz="1100" dirty="0">
                <a:latin typeface="Adobe Devanagari" panose="02040503050201020203" pitchFamily="18" charset="0"/>
                <a:ea typeface="Nirmala UI" panose="020B0502040204020203" pitchFamily="34" charset="0"/>
                <a:cs typeface="Adobe Devanagari" panose="02040503050201020203" pitchFamily="18" charset="0"/>
              </a:rPr>
              <a:t>It will increase by 0.5% </a:t>
            </a:r>
          </a:p>
          <a:p>
            <a:pPr marL="228600" indent="-228600">
              <a:buAutoNum type="alphaLcParenBoth"/>
            </a:pPr>
            <a:r>
              <a:rPr lang="en-US" sz="1100" dirty="0">
                <a:latin typeface="Adobe Devanagari" panose="02040503050201020203" pitchFamily="18" charset="0"/>
                <a:ea typeface="Nirmala UI" panose="020B0502040204020203" pitchFamily="34" charset="0"/>
                <a:cs typeface="Adobe Devanagari" panose="02040503050201020203" pitchFamily="18" charset="0"/>
              </a:rPr>
              <a:t>It will increase by 2% </a:t>
            </a:r>
          </a:p>
          <a:p>
            <a:pPr marL="228600" indent="-228600">
              <a:buAutoNum type="alphaLcParenBoth"/>
            </a:pPr>
            <a:r>
              <a:rPr lang="en-US" sz="1100" dirty="0">
                <a:latin typeface="Adobe Devanagari" panose="02040503050201020203" pitchFamily="18" charset="0"/>
                <a:ea typeface="Nirmala UI" panose="020B0502040204020203" pitchFamily="34" charset="0"/>
                <a:cs typeface="Adobe Devanagari" panose="02040503050201020203" pitchFamily="18" charset="0"/>
              </a:rPr>
              <a:t>It will decrease by 0.5% </a:t>
            </a:r>
          </a:p>
          <a:p>
            <a:pPr marL="228600" indent="-228600">
              <a:buAutoNum type="alphaLcParenBoth"/>
            </a:pPr>
            <a:r>
              <a:rPr lang="en-US" sz="1100" dirty="0">
                <a:latin typeface="Adobe Devanagari" panose="02040503050201020203" pitchFamily="18" charset="0"/>
                <a:ea typeface="Nirmala UI" panose="020B0502040204020203" pitchFamily="34" charset="0"/>
                <a:cs typeface="Adobe Devanagari" panose="02040503050201020203" pitchFamily="18" charset="0"/>
              </a:rPr>
              <a:t>It will decrease by 2%</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68. Which of the following statement(s) is/are correct about Light Emitting Diode (LED)?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It works on the principle of Electro Luminescence.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It produces monochromatic light.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It converts light energy into electrical energy.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4.  It is more energy efficient compared to CFL lamps.</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1, 2, 3</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(b) 1, 2, 3, 4</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1, 2, 4</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(d) 2, 3, 4</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69. Which equation describes the behavior of a real gas at high temperature and low pressure?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Ideal Gas Equation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Van der Waals Equation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Dalton's Law of Partial Pressure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Graham's Law of Diffusion</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70. Match the items from List-1 with their corresponding acids from List-2 and select the correct code:</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List-1 				List-2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Pickle 		A. Carbonic Acid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Sour Milk 		B. Acetic Acid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Apple 		C. Lactic Acid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4. Soda Water 		D. Malic Acid</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1-A, 2-B, 3-D, 4-C</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1-B, 2-A, 3-D, 4-C</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1-C, 2-B, 3-A, 4-D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1-B, 2-C, 3-D, 4-A</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475006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11136"/>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32851" y="432229"/>
            <a:ext cx="3010858" cy="8771632"/>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71.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सूची-1 और सूची-2 को सुमेलित कीजिए और सही कूट का चयन करें:</a:t>
            </a:r>
          </a:p>
          <a:p>
            <a:r>
              <a:rPr lang="hi-IN" sz="1200" b="1" dirty="0">
                <a:latin typeface="Adobe Devanagari" panose="02040503050201020203"/>
                <a:ea typeface="Nirmala UI" panose="020B0502040204020203" pitchFamily="34" charset="0"/>
                <a:cs typeface="Adobe Devanagari" panose="02040503050201020203" pitchFamily="18" charset="0"/>
              </a:rPr>
              <a:t>सूची-</a:t>
            </a:r>
            <a:r>
              <a:rPr lang="en-US" sz="1200" b="1" dirty="0">
                <a:latin typeface="Adobe Devanagari" panose="02040503050201020203"/>
                <a:ea typeface="Nirmala UI" panose="020B0502040204020203" pitchFamily="34" charset="0"/>
                <a:cs typeface="Adobe Devanagari" panose="02040503050201020203" pitchFamily="18" charset="0"/>
              </a:rPr>
              <a:t>				</a:t>
            </a:r>
            <a:r>
              <a:rPr lang="hi-IN" sz="1200" b="1" dirty="0">
                <a:latin typeface="Adobe Devanagari" panose="02040503050201020203"/>
                <a:ea typeface="Nirmala UI" panose="020B0502040204020203" pitchFamily="34" charset="0"/>
                <a:cs typeface="Adobe Devanagari" panose="02040503050201020203" pitchFamily="18" charset="0"/>
              </a:rPr>
              <a:t> सूची-2</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सीजियम-137 </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थायरॉइड संबंधी विकारों के उपचार हेतु</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कोबाल्ट-60 </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कैंसर कोशिकाओं को नष्ट करने</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फॉस्फोरस-32 </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कैंसर के ट्यूमर के उपचार में</a:t>
            </a:r>
          </a:p>
          <a:p>
            <a:r>
              <a:rPr lang="hi-IN" sz="1200" dirty="0">
                <a:latin typeface="Adobe Devanagari" panose="02040503050201020203"/>
                <a:ea typeface="Nirmala UI" panose="020B0502040204020203" pitchFamily="34" charset="0"/>
                <a:cs typeface="Adobe Devanagari" panose="02040503050201020203" pitchFamily="18" charset="0"/>
              </a:rPr>
              <a:t>4.</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आयोडीन-131 </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पॉलीसिथिमिया के उपचार में</a:t>
            </a:r>
          </a:p>
          <a:p>
            <a:r>
              <a:rPr lang="hi-IN" sz="1200" b="1" dirty="0">
                <a:latin typeface="Adobe Devanagari" panose="02040503050201020203"/>
                <a:ea typeface="Nirmala UI" panose="020B0502040204020203" pitchFamily="34" charset="0"/>
                <a:cs typeface="Adobe Devanagari" panose="02040503050201020203" pitchFamily="18" charset="0"/>
              </a:rPr>
              <a:t>कूट:</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1-A, 2-B, 3-D, 4-C</a:t>
            </a:r>
          </a:p>
          <a:p>
            <a:r>
              <a:rPr lang="en-IN" sz="1200" dirty="0">
                <a:latin typeface="Adobe Devanagari" panose="02040503050201020203"/>
                <a:ea typeface="Nirmala UI" panose="020B0502040204020203" pitchFamily="34" charset="0"/>
                <a:cs typeface="Adobe Devanagari" panose="02040503050201020203" pitchFamily="18" charset="0"/>
              </a:rPr>
              <a:t>(b) 1-B, 2-A, 3-D, 4-C</a:t>
            </a:r>
          </a:p>
          <a:p>
            <a:r>
              <a:rPr lang="en-IN" sz="1200" dirty="0">
                <a:latin typeface="Adobe Devanagari" panose="02040503050201020203"/>
                <a:ea typeface="Nirmala UI" panose="020B0502040204020203" pitchFamily="34" charset="0"/>
                <a:cs typeface="Adobe Devanagari" panose="02040503050201020203" pitchFamily="18" charset="0"/>
              </a:rPr>
              <a:t>(c) 1-C, 2-B, 3-</a:t>
            </a:r>
            <a:r>
              <a:rPr lang="hi-IN" sz="1200" dirty="0">
                <a:latin typeface="Adobe Devanagari" panose="02040503050201020203"/>
                <a:ea typeface="Nirmala UI" panose="020B0502040204020203" pitchFamily="34" charset="0"/>
                <a:cs typeface="Adobe Devanagari" panose="02040503050201020203" pitchFamily="18" charset="0"/>
              </a:rPr>
              <a:t>D</a:t>
            </a:r>
            <a:r>
              <a:rPr lang="en-IN" sz="1200" dirty="0">
                <a:latin typeface="Adobe Devanagari" panose="02040503050201020203"/>
                <a:ea typeface="Nirmala UI" panose="020B0502040204020203" pitchFamily="34" charset="0"/>
                <a:cs typeface="Adobe Devanagari" panose="02040503050201020203" pitchFamily="18" charset="0"/>
              </a:rPr>
              <a:t>, 4-</a:t>
            </a:r>
            <a:r>
              <a:rPr lang="hi-IN" sz="1200" dirty="0">
                <a:latin typeface="Adobe Devanagari" panose="02040503050201020203"/>
                <a:ea typeface="Nirmala UI" panose="020B0502040204020203" pitchFamily="34" charset="0"/>
                <a:cs typeface="Adobe Devanagari" panose="02040503050201020203" pitchFamily="18" charset="0"/>
              </a:rPr>
              <a:t>A</a:t>
            </a:r>
            <a:endParaRPr lang="en-IN" sz="1200" dirty="0">
              <a:latin typeface="Adobe Devanagari" panose="02040503050201020203"/>
              <a:ea typeface="Nirmala UI" panose="020B0502040204020203" pitchFamily="34" charset="0"/>
              <a:cs typeface="Adobe Devanagari" panose="02040503050201020203" pitchFamily="18" charset="0"/>
            </a:endParaRPr>
          </a:p>
          <a:p>
            <a:r>
              <a:rPr lang="en-IN" sz="1200" dirty="0">
                <a:latin typeface="Adobe Devanagari" panose="02040503050201020203"/>
                <a:ea typeface="Nirmala UI" panose="020B0502040204020203" pitchFamily="34" charset="0"/>
                <a:cs typeface="Adobe Devanagari" panose="02040503050201020203" pitchFamily="18" charset="0"/>
              </a:rPr>
              <a:t>(d) 1-D, 2-B, 3-C, 4-A</a:t>
            </a: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72.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में से कौन सा मिश्रण समांगी मिश्रण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वायु</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पानी और तेल का मिश्रण</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निलंबन के कण</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मिट्टी</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hi-IN"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73. </a:t>
            </a:r>
            <a:r>
              <a:rPr lang="hi-IN" sz="1200" b="1" dirty="0">
                <a:latin typeface="Adobe Devanagari" panose="02040503050201020203"/>
                <a:ea typeface="Nirmala UI" panose="020B0502040204020203" pitchFamily="34" charset="0"/>
                <a:cs typeface="Adobe Devanagari" panose="02040503050201020203" pitchFamily="18" charset="0"/>
              </a:rPr>
              <a:t>चुंबकीय क्वांटम संख्या के बारे में निम्नलिखित में से कौन सा कथन सही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यह कक्षकों के त्रिविमीय अभिविन्यास  को दर्शाती है</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यह इलेक्ट्रॉन के ऊर्जा स्तर को दर्शाती है</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यह इलेक्ट्रॉन के चक्रण की दिशा को दर्शाती है</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यह इलेक्ट्रॉन के कोणीय संवेग को दर्शाती है</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74. </a:t>
            </a:r>
            <a:r>
              <a:rPr lang="hi-IN" sz="1200" b="1" dirty="0">
                <a:latin typeface="Adobe Devanagari" panose="02040503050201020203"/>
                <a:ea typeface="Nirmala UI" panose="020B0502040204020203" pitchFamily="34" charset="0"/>
                <a:cs typeface="Adobe Devanagari" panose="02040503050201020203" pitchFamily="18" charset="0"/>
              </a:rPr>
              <a:t>उत्प्रेरक (</a:t>
            </a:r>
            <a:r>
              <a:rPr lang="en-IN" sz="1200" b="1" dirty="0">
                <a:latin typeface="Adobe Devanagari" panose="02040503050201020203"/>
                <a:ea typeface="Nirmala UI" panose="020B0502040204020203" pitchFamily="34" charset="0"/>
                <a:cs typeface="Adobe Devanagari" panose="02040503050201020203" pitchFamily="18" charset="0"/>
              </a:rPr>
              <a:t>Catalyst) </a:t>
            </a:r>
            <a:r>
              <a:rPr lang="hi-IN" sz="1200" b="1" dirty="0">
                <a:latin typeface="Adobe Devanagari" panose="02040503050201020203"/>
                <a:ea typeface="Nirmala UI" panose="020B0502040204020203" pitchFamily="34" charset="0"/>
                <a:cs typeface="Adobe Devanagari" panose="02040503050201020203" pitchFamily="18" charset="0"/>
              </a:rPr>
              <a:t>के बारे में कौन सा कथन सही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उत्प्रेरक रासायनिक अभिक्रिया को स्थिर बनाये रखते हैं</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उत्प्रेरक अभिक्रिया की दर को बढ़ाते हैं</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उत्प्रेरक अभिक्रिया की दर को घटाते हैं</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उत्प्रेरक अभिक्रिया की दर को बढ़ा या घटा सकते हैं</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75.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को सुमेलित कीजिये और सही कूट का चयन करें:</a:t>
            </a:r>
          </a:p>
          <a:p>
            <a:r>
              <a:rPr lang="hi-IN" sz="1200" b="1" dirty="0">
                <a:latin typeface="Adobe Devanagari" panose="02040503050201020203"/>
                <a:ea typeface="Nirmala UI" panose="020B0502040204020203" pitchFamily="34" charset="0"/>
                <a:cs typeface="Adobe Devanagari" panose="02040503050201020203" pitchFamily="18" charset="0"/>
              </a:rPr>
              <a:t>            सूची-1 </a:t>
            </a:r>
            <a:r>
              <a:rPr lang="en-US" sz="1200" b="1" dirty="0">
                <a:latin typeface="Adobe Devanagari" panose="02040503050201020203"/>
                <a:ea typeface="Nirmala UI" panose="020B0502040204020203" pitchFamily="34" charset="0"/>
                <a:cs typeface="Adobe Devanagari" panose="02040503050201020203" pitchFamily="18" charset="0"/>
              </a:rPr>
              <a:t>			</a:t>
            </a:r>
            <a:r>
              <a:rPr lang="hi-IN" sz="1200" b="1" dirty="0">
                <a:latin typeface="Adobe Devanagari" panose="02040503050201020203"/>
                <a:ea typeface="Nirmala UI" panose="020B0502040204020203" pitchFamily="34" charset="0"/>
                <a:cs typeface="Adobe Devanagari" panose="02040503050201020203" pitchFamily="18" charset="0"/>
              </a:rPr>
              <a:t>    सूची-2</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मानव शरीर में सर्वाधिक मात्रा</a:t>
            </a:r>
            <a:endParaRPr lang="en-US" sz="1200" dirty="0">
              <a:latin typeface="Adobe Devanagari" panose="02040503050201020203"/>
              <a:ea typeface="Nirmala UI" panose="020B0502040204020203" pitchFamily="34" charset="0"/>
              <a:cs typeface="Adobe Devanagari" panose="02040503050201020203" pitchFamily="18" charset="0"/>
            </a:endParaRPr>
          </a:p>
          <a:p>
            <a:r>
              <a:rPr lang="hi-IN" sz="1200" dirty="0">
                <a:latin typeface="Adobe Devanagari" panose="02040503050201020203"/>
                <a:ea typeface="Nirmala UI" panose="020B0502040204020203" pitchFamily="34" charset="0"/>
                <a:cs typeface="Adobe Devanagari" panose="02040503050201020203" pitchFamily="18" charset="0"/>
              </a:rPr>
              <a:t> में पाया जाने वाला तत्त्व </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कैल्शियम</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मिट्टी के तेल में रखा जाने वाला तत्त्व </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सोडियम</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हड्डियों एवं दाँतों का निर्माण </a:t>
            </a:r>
            <a:endParaRPr lang="en-US" sz="1200" dirty="0">
              <a:latin typeface="Adobe Devanagari" panose="02040503050201020203"/>
              <a:ea typeface="Nirmala UI" panose="020B0502040204020203" pitchFamily="34" charset="0"/>
              <a:cs typeface="Adobe Devanagari" panose="02040503050201020203" pitchFamily="18" charset="0"/>
            </a:endParaRPr>
          </a:p>
          <a:p>
            <a:r>
              <a:rPr lang="hi-IN" sz="1200" dirty="0">
                <a:latin typeface="Adobe Devanagari" panose="02040503050201020203"/>
                <a:ea typeface="Nirmala UI" panose="020B0502040204020203" pitchFamily="34" charset="0"/>
                <a:cs typeface="Adobe Devanagari" panose="02040503050201020203" pitchFamily="18" charset="0"/>
              </a:rPr>
              <a:t>करने वाला प्रमुख तत्त्व </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ऑक्सीजन</a:t>
            </a:r>
          </a:p>
          <a:p>
            <a:r>
              <a:rPr lang="hi-IN" sz="1200" dirty="0">
                <a:latin typeface="Adobe Devanagari" panose="02040503050201020203"/>
                <a:ea typeface="Nirmala UI" panose="020B0502040204020203" pitchFamily="34" charset="0"/>
                <a:cs typeface="Adobe Devanagari" panose="02040503050201020203" pitchFamily="18" charset="0"/>
              </a:rPr>
              <a:t>4.</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ऑक्सीजन के बाद सबसे </a:t>
            </a:r>
            <a:endParaRPr lang="en-US" sz="1200" dirty="0">
              <a:latin typeface="Adobe Devanagari" panose="02040503050201020203"/>
              <a:ea typeface="Nirmala UI" panose="020B0502040204020203" pitchFamily="34" charset="0"/>
              <a:cs typeface="Adobe Devanagari" panose="02040503050201020203" pitchFamily="18" charset="0"/>
            </a:endParaRPr>
          </a:p>
          <a:p>
            <a:r>
              <a:rPr lang="hi-IN" sz="1200" dirty="0">
                <a:latin typeface="Adobe Devanagari" panose="02040503050201020203"/>
                <a:ea typeface="Nirmala UI" panose="020B0502040204020203" pitchFamily="34" charset="0"/>
                <a:cs typeface="Adobe Devanagari" panose="02040503050201020203" pitchFamily="18" charset="0"/>
              </a:rPr>
              <a:t>अधिक उपलब्ध मूल तत्त्व </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सिलिकॉन</a:t>
            </a:r>
          </a:p>
          <a:p>
            <a:r>
              <a:rPr lang="hi-IN" sz="1200" dirty="0">
                <a:latin typeface="Adobe Devanagari" panose="02040503050201020203"/>
                <a:ea typeface="Nirmala UI" panose="020B0502040204020203" pitchFamily="34" charset="0"/>
                <a:cs typeface="Adobe Devanagari" panose="02040503050201020203" pitchFamily="18" charset="0"/>
              </a:rPr>
              <a:t>कूट:</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1-C, 2-B, 3-A, 4-D</a:t>
            </a:r>
          </a:p>
          <a:p>
            <a:r>
              <a:rPr lang="en-IN" sz="1200" dirty="0">
                <a:latin typeface="Adobe Devanagari" panose="02040503050201020203"/>
                <a:ea typeface="Nirmala UI" panose="020B0502040204020203" pitchFamily="34" charset="0"/>
                <a:cs typeface="Adobe Devanagari" panose="02040503050201020203" pitchFamily="18" charset="0"/>
              </a:rPr>
              <a:t>(b) 1-A, 2-D, 3-C, 4-B</a:t>
            </a:r>
          </a:p>
          <a:p>
            <a:r>
              <a:rPr lang="en-IN" sz="1200" dirty="0">
                <a:latin typeface="Adobe Devanagari" panose="02040503050201020203"/>
                <a:ea typeface="Nirmala UI" panose="020B0502040204020203" pitchFamily="34" charset="0"/>
                <a:cs typeface="Adobe Devanagari" panose="02040503050201020203" pitchFamily="18" charset="0"/>
              </a:rPr>
              <a:t>(c) 1-C, 2-D, 3-B, 4-A</a:t>
            </a:r>
          </a:p>
          <a:p>
            <a:r>
              <a:rPr lang="en-IN" sz="1200" dirty="0">
                <a:latin typeface="Adobe Devanagari" panose="02040503050201020203"/>
                <a:ea typeface="Nirmala UI" panose="020B0502040204020203" pitchFamily="34" charset="0"/>
                <a:cs typeface="Adobe Devanagari" panose="02040503050201020203" pitchFamily="18" charset="0"/>
              </a:rPr>
              <a:t>(d) 1-B, 2-C, 3-D, 4-A</a:t>
            </a:r>
            <a:endParaRPr lang="hi-IN" sz="1200" dirty="0">
              <a:latin typeface="Adobe Devanagari" panose="02040503050201020203"/>
              <a:ea typeface="Nirmala UI" panose="020B0502040204020203" pitchFamily="34" charset="0"/>
              <a:cs typeface="Adobe Devanagari" panose="02040503050201020203" pitchFamily="18" charset="0"/>
            </a:endParaRPr>
          </a:p>
          <a:p>
            <a:endParaRPr lang="en-IN" sz="1200" dirty="0">
              <a:latin typeface="Adobe Devanagari" panose="02040503050201020203"/>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11136"/>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386353" y="559229"/>
            <a:ext cx="3181435" cy="9064020"/>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71. Match the items from List-1 with their corresponding uses from List-2 and select the correct code:</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List-1 				 List-2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Cesium-137             A. For treatment of thyroid-related 		             disorders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Cobalt-60                 B. For destroying cancer cells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Phosphorus-32       C. For treatment of cancer tumors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4. Iodine-131               D. For treatment of polycythemia</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1-A, 2-B, 3-D, 4-C</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1-B, 2-A, 3-D, 4-C</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t>
            </a:r>
            <a:r>
              <a:rPr lang="en-IN" sz="1100" dirty="0">
                <a:latin typeface="Adobe Devanagari" panose="02040503050201020203"/>
                <a:ea typeface="Nirmala UI" panose="020B0502040204020203" pitchFamily="34" charset="0"/>
                <a:cs typeface="Adobe Devanagari" panose="02040503050201020203" pitchFamily="18" charset="0"/>
              </a:rPr>
              <a:t>1-C, 2-B, 3-</a:t>
            </a:r>
            <a:r>
              <a:rPr lang="hi-IN" sz="1100" dirty="0">
                <a:latin typeface="Adobe Devanagari" panose="02040503050201020203"/>
                <a:ea typeface="Nirmala UI" panose="020B0502040204020203" pitchFamily="34" charset="0"/>
                <a:cs typeface="Adobe Devanagari" panose="02040503050201020203" pitchFamily="18" charset="0"/>
              </a:rPr>
              <a:t>D</a:t>
            </a:r>
            <a:r>
              <a:rPr lang="en-IN" sz="1100" dirty="0">
                <a:latin typeface="Adobe Devanagari" panose="02040503050201020203"/>
                <a:ea typeface="Nirmala UI" panose="020B0502040204020203" pitchFamily="34" charset="0"/>
                <a:cs typeface="Adobe Devanagari" panose="02040503050201020203" pitchFamily="18" charset="0"/>
              </a:rPr>
              <a:t>, 4-</a:t>
            </a:r>
            <a:r>
              <a:rPr lang="hi-IN" sz="1100" dirty="0">
                <a:latin typeface="Adobe Devanagari" panose="02040503050201020203"/>
                <a:ea typeface="Nirmala UI" panose="020B0502040204020203" pitchFamily="34" charset="0"/>
                <a:cs typeface="Adobe Devanagari" panose="02040503050201020203" pitchFamily="18" charset="0"/>
              </a:rPr>
              <a:t>A</a:t>
            </a:r>
            <a:endParaRPr lang="en-IN" sz="1100">
              <a:latin typeface="Adobe Devanagari" panose="02040503050201020203"/>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1-D, 2-B, 3-C, 4-A</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72. Which of the following is a homogeneous mixture?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Air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Mixture of water and oil</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Particles of suspension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a:latin typeface="Adobe Devanagari" panose="02040503050201020203" pitchFamily="18" charset="0"/>
                <a:ea typeface="Nirmala UI" panose="020B0502040204020203" pitchFamily="34" charset="0"/>
                <a:cs typeface="Adobe Devanagari" panose="02040503050201020203" pitchFamily="18" charset="0"/>
              </a:rPr>
              <a:t>Soil</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73. Which of the following statements is correct about the magnetic quantum number?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It represents the three-dimensional orientation of orbitals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It represents the energy level of electrons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It represents the spin direction of electrons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It represents the angular momentum of electrons</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74. Which of the following statements is correct about a catalyst?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 catalyst keeps the chemical reaction stable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 catalyst increases the rate of the reaction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 catalyst decreases the rate of the reaction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 catalyst can either increase or decrease the rate of the reaction</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75. Match the following and select the correct code:</a:t>
            </a: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List-1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List-2</a:t>
            </a:r>
          </a:p>
          <a:p>
            <a:r>
              <a:rPr lang="hi-IN" sz="1100" dirty="0">
                <a:latin typeface="Adobe Devanagari" panose="02040503050201020203" pitchFamily="18" charset="0"/>
                <a:ea typeface="Nirmala UI" panose="020B0502040204020203" pitchFamily="34" charset="0"/>
                <a:cs typeface="Adobe Devanagari" panose="02040503050201020203" pitchFamily="18" charset="0"/>
              </a:rPr>
              <a:t>1. </a:t>
            </a:r>
            <a:r>
              <a:rPr lang="en-US" sz="1100" dirty="0">
                <a:latin typeface="Adobe Devanagari" panose="02040503050201020203" pitchFamily="18" charset="0"/>
                <a:ea typeface="Nirmala UI" panose="020B0502040204020203" pitchFamily="34" charset="0"/>
                <a:cs typeface="Adobe Devanagari" panose="02040503050201020203" pitchFamily="18" charset="0"/>
              </a:rPr>
              <a:t>Most abundant element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in the human body 		  A. Calcium</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Element kept in kerosene 	  B. Sodium</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Major element involved in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the formation of bones and teeth 	  C. Oxygen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4. Element most abundant after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oxygen in the Earth's crust 	  D. Silicon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Code: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1-C, 2-B, 3-A, 4-D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1-A, 2-D, 3-C, 4-B</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1-C, 2-D, 3-B, 4-A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1-B, 2-C, 3-D, 4-A</a:t>
            </a:r>
          </a:p>
        </p:txBody>
      </p:sp>
    </p:spTree>
    <p:extLst>
      <p:ext uri="{BB962C8B-B14F-4D97-AF65-F5344CB8AC3E}">
        <p14:creationId xmlns:p14="http://schemas.microsoft.com/office/powerpoint/2010/main" val="2571209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11136"/>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84731" y="464654"/>
            <a:ext cx="3010858" cy="9140964"/>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76.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को सुमेलित कीजिए और सही कूट का चयन करें:</a:t>
            </a:r>
          </a:p>
          <a:p>
            <a:r>
              <a:rPr lang="hi-IN" sz="1200" b="1" dirty="0">
                <a:latin typeface="Adobe Devanagari" panose="02040503050201020203"/>
                <a:ea typeface="Nirmala UI" panose="020B0502040204020203" pitchFamily="34" charset="0"/>
                <a:cs typeface="Adobe Devanagari" panose="02040503050201020203" pitchFamily="18" charset="0"/>
              </a:rPr>
              <a:t>सूची-1 </a:t>
            </a:r>
            <a:r>
              <a:rPr lang="en-US" sz="1200" b="1" dirty="0">
                <a:latin typeface="Adobe Devanagari" panose="02040503050201020203"/>
                <a:ea typeface="Nirmala UI" panose="020B0502040204020203" pitchFamily="34" charset="0"/>
                <a:cs typeface="Adobe Devanagari" panose="02040503050201020203" pitchFamily="18" charset="0"/>
              </a:rPr>
              <a:t>				</a:t>
            </a:r>
            <a:r>
              <a:rPr lang="hi-IN" sz="1200" b="1" dirty="0">
                <a:latin typeface="Adobe Devanagari" panose="02040503050201020203"/>
                <a:ea typeface="Nirmala UI" panose="020B0502040204020203" pitchFamily="34" charset="0"/>
                <a:cs typeface="Adobe Devanagari" panose="02040503050201020203" pitchFamily="18" charset="0"/>
              </a:rPr>
              <a:t>सूची-2</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नीला थोथा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1. सोडियम बाइकार्बोनेट</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एपसम सॉल्ट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2. सोडियम हाइड्रोक्साइड</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बेकिंग सोडा</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 3. मैग्नीशियम सल्फेट</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कास्टिक सोडा</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 4. कॉपर सल्फेट</a:t>
            </a:r>
          </a:p>
          <a:p>
            <a:r>
              <a:rPr lang="hi-IN" sz="1200" b="1" dirty="0">
                <a:latin typeface="Adobe Devanagari" panose="02040503050201020203"/>
                <a:ea typeface="Nirmala UI" panose="020B0502040204020203" pitchFamily="34" charset="0"/>
                <a:cs typeface="Adobe Devanagari" panose="02040503050201020203" pitchFamily="18" charset="0"/>
              </a:rPr>
              <a:t>कूट:</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A-4, B-3, C-1, D-2</a:t>
            </a:r>
          </a:p>
          <a:p>
            <a:r>
              <a:rPr lang="en-IN" sz="1200" dirty="0">
                <a:latin typeface="Adobe Devanagari" panose="02040503050201020203"/>
                <a:ea typeface="Nirmala UI" panose="020B0502040204020203" pitchFamily="34" charset="0"/>
                <a:cs typeface="Adobe Devanagari" panose="02040503050201020203" pitchFamily="18" charset="0"/>
              </a:rPr>
              <a:t>(b) A-1, B-3, C-2, D-4</a:t>
            </a:r>
          </a:p>
          <a:p>
            <a:r>
              <a:rPr lang="en-IN" sz="1200" dirty="0">
                <a:latin typeface="Adobe Devanagari" panose="02040503050201020203"/>
                <a:ea typeface="Nirmala UI" panose="020B0502040204020203" pitchFamily="34" charset="0"/>
                <a:cs typeface="Adobe Devanagari" panose="02040503050201020203" pitchFamily="18" charset="0"/>
              </a:rPr>
              <a:t>(c) A-3, B-1, C-4, D-2</a:t>
            </a:r>
          </a:p>
          <a:p>
            <a:r>
              <a:rPr lang="en-IN" sz="1200" dirty="0">
                <a:latin typeface="Adobe Devanagari" panose="02040503050201020203"/>
                <a:ea typeface="Nirmala UI" panose="020B0502040204020203" pitchFamily="34" charset="0"/>
                <a:cs typeface="Adobe Devanagari" panose="02040503050201020203" pitchFamily="18" charset="0"/>
              </a:rPr>
              <a:t>(d) A-2, B-3, C-1, D-4</a:t>
            </a: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77. </a:t>
            </a:r>
            <a:r>
              <a:rPr lang="hi-IN" sz="1200" b="1" dirty="0">
                <a:latin typeface="Adobe Devanagari" panose="02040503050201020203"/>
                <a:ea typeface="Nirmala UI" panose="020B0502040204020203" pitchFamily="34" charset="0"/>
                <a:cs typeface="Adobe Devanagari" panose="02040503050201020203" pitchFamily="18" charset="0"/>
              </a:rPr>
              <a:t>जितने ऊर्जा स्रोत हम उपयोग में लाते हैं उनमें से अधिकांश सौर ऊर्जा को निरूपित करते हैं। निम्नलिखित में से कौन-सा ऊर्जा स्रोत अंततः सौर ऊर्जा से व्युत्पन्न नहीं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भूतापीय ऊर्जा</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पवन ऊर्जा</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नाभिकीय ऊर्जा</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जैवमात्रा</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78. </a:t>
            </a:r>
            <a:r>
              <a:rPr lang="hi-IN" sz="1200" b="1" dirty="0">
                <a:latin typeface="Adobe Devanagari" panose="02040503050201020203"/>
                <a:ea typeface="Nirmala UI" panose="020B0502040204020203" pitchFamily="34" charset="0"/>
                <a:cs typeface="Adobe Devanagari" panose="02040503050201020203" pitchFamily="18" charset="0"/>
              </a:rPr>
              <a:t>हाइड्रोजन बम का कार्य किस प्रक्रिया पर आधारित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नाभिकीय विखंडन</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रासायनिक अभिक्रिया</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ताप नाभिकीय अभिक्रिया</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इलेक्ट्रॉनिक अभिक्रिया</a:t>
            </a: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79. </a:t>
            </a:r>
            <a:r>
              <a:rPr lang="hi-IN" sz="1200" b="1" dirty="0">
                <a:latin typeface="Adobe Devanagari" panose="02040503050201020203"/>
                <a:ea typeface="Nirmala UI" panose="020B0502040204020203" pitchFamily="34" charset="0"/>
                <a:cs typeface="Adobe Devanagari" panose="02040503050201020203" pitchFamily="18" charset="0"/>
              </a:rPr>
              <a:t>निम्न में से कौन-सा युग्म सही सुमेलित है?</a:t>
            </a:r>
          </a:p>
          <a:p>
            <a:r>
              <a:rPr lang="en-US" sz="1200" b="1" dirty="0">
                <a:latin typeface="Adobe Devanagari" panose="02040503050201020203"/>
                <a:ea typeface="Nirmala UI" panose="020B0502040204020203" pitchFamily="34" charset="0"/>
                <a:cs typeface="Adobe Devanagari" panose="02040503050201020203" pitchFamily="18" charset="0"/>
              </a:rPr>
              <a:t>     </a:t>
            </a:r>
            <a:r>
              <a:rPr lang="hi-IN" sz="1200" b="1" dirty="0">
                <a:latin typeface="Adobe Devanagari" panose="02040503050201020203"/>
                <a:ea typeface="Nirmala UI" panose="020B0502040204020203" pitchFamily="34" charset="0"/>
                <a:cs typeface="Adobe Devanagari" panose="02040503050201020203" pitchFamily="18" charset="0"/>
              </a:rPr>
              <a:t>क्रिया	</a:t>
            </a:r>
            <a:r>
              <a:rPr lang="en-US" sz="1200" b="1" dirty="0">
                <a:latin typeface="Adobe Devanagari" panose="02040503050201020203"/>
                <a:ea typeface="Nirmala UI" panose="020B0502040204020203" pitchFamily="34" charset="0"/>
                <a:cs typeface="Adobe Devanagari" panose="02040503050201020203" pitchFamily="18" charset="0"/>
              </a:rPr>
              <a:t>		    </a:t>
            </a:r>
            <a:r>
              <a:rPr lang="hi-IN" sz="1200" b="1" dirty="0">
                <a:latin typeface="Adobe Devanagari" panose="02040503050201020203"/>
                <a:ea typeface="Nirmala UI" panose="020B0502040204020203" pitchFamily="34" charset="0"/>
                <a:cs typeface="Adobe Devanagari" panose="02040503050201020203" pitchFamily="18" charset="0"/>
              </a:rPr>
              <a:t>अंग</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वीर्य सेचन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1. शिश्न</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निषेचन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2. गर्भाशय </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भ्रूण पोषण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3. अंडकोष</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शुक्राणु निर्माण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4. डिंब वाहिनी</a:t>
            </a:r>
          </a:p>
          <a:p>
            <a:r>
              <a:rPr lang="hi-IN" sz="1200" b="1" dirty="0">
                <a:latin typeface="Adobe Devanagari" panose="02040503050201020203"/>
                <a:ea typeface="Nirmala UI" panose="020B0502040204020203" pitchFamily="34" charset="0"/>
                <a:cs typeface="Adobe Devanagari" panose="02040503050201020203" pitchFamily="18" charset="0"/>
              </a:rPr>
              <a:t>कूट:</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GB" sz="1200" dirty="0">
                <a:latin typeface="Adobe Devanagari" panose="02040503050201020203"/>
                <a:ea typeface="Nirmala UI" panose="020B0502040204020203" pitchFamily="34" charset="0"/>
                <a:cs typeface="Adobe Devanagari" panose="02040503050201020203" pitchFamily="18" charset="0"/>
              </a:rPr>
              <a:t>A</a:t>
            </a:r>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A-1, B-2, C-3, D-4</a:t>
            </a:r>
          </a:p>
          <a:p>
            <a:r>
              <a:rPr lang="en-IN" sz="1200" dirty="0">
                <a:latin typeface="Adobe Devanagari" panose="02040503050201020203"/>
                <a:ea typeface="Nirmala UI" panose="020B0502040204020203" pitchFamily="34" charset="0"/>
                <a:cs typeface="Adobe Devanagari" panose="02040503050201020203" pitchFamily="18" charset="0"/>
              </a:rPr>
              <a:t>(</a:t>
            </a:r>
            <a:r>
              <a:rPr lang="en-GB" sz="1200" dirty="0">
                <a:latin typeface="Adobe Devanagari" panose="02040503050201020203"/>
                <a:ea typeface="Nirmala UI" panose="020B0502040204020203" pitchFamily="34" charset="0"/>
                <a:cs typeface="Adobe Devanagari" panose="02040503050201020203" pitchFamily="18" charset="0"/>
              </a:rPr>
              <a:t>B</a:t>
            </a:r>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A-2, B-1, C-4, D-3</a:t>
            </a:r>
          </a:p>
          <a:p>
            <a:r>
              <a:rPr lang="en-IN" sz="1200" dirty="0">
                <a:latin typeface="Adobe Devanagari" panose="02040503050201020203"/>
                <a:ea typeface="Nirmala UI" panose="020B0502040204020203" pitchFamily="34" charset="0"/>
                <a:cs typeface="Adobe Devanagari" panose="02040503050201020203" pitchFamily="18" charset="0"/>
              </a:rPr>
              <a:t>(</a:t>
            </a:r>
            <a:r>
              <a:rPr lang="en-GB" sz="1200" dirty="0">
                <a:latin typeface="Adobe Devanagari" panose="02040503050201020203"/>
                <a:ea typeface="Nirmala UI" panose="020B0502040204020203" pitchFamily="34" charset="0"/>
                <a:cs typeface="Adobe Devanagari" panose="02040503050201020203" pitchFamily="18" charset="0"/>
              </a:rPr>
              <a:t>C</a:t>
            </a:r>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A-3, B-2, C-1, D-4</a:t>
            </a:r>
          </a:p>
          <a:p>
            <a:r>
              <a:rPr lang="en-IN" sz="1200" dirty="0">
                <a:latin typeface="Adobe Devanagari" panose="02040503050201020203"/>
                <a:ea typeface="Nirmala UI" panose="020B0502040204020203" pitchFamily="34" charset="0"/>
                <a:cs typeface="Adobe Devanagari" panose="02040503050201020203" pitchFamily="18" charset="0"/>
              </a:rPr>
              <a:t>(</a:t>
            </a:r>
            <a:r>
              <a:rPr lang="en-GB" sz="1200" dirty="0">
                <a:latin typeface="Adobe Devanagari" panose="02040503050201020203"/>
                <a:ea typeface="Nirmala UI" panose="020B0502040204020203" pitchFamily="34" charset="0"/>
                <a:cs typeface="Adobe Devanagari" panose="02040503050201020203" pitchFamily="18" charset="0"/>
              </a:rPr>
              <a:t>D</a:t>
            </a:r>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A-1, B-4, C-2, D-3</a:t>
            </a: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80. </a:t>
            </a:r>
            <a:r>
              <a:rPr lang="hi-IN" sz="1200" b="1" dirty="0">
                <a:latin typeface="Adobe Devanagari" panose="02040503050201020203"/>
                <a:ea typeface="Nirmala UI" panose="020B0502040204020203" pitchFamily="34" charset="0"/>
                <a:cs typeface="Adobe Devanagari" panose="02040503050201020203" pitchFamily="18" charset="0"/>
              </a:rPr>
              <a:t>लैरिंक्स का मुख्य कार्य क्या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श्वसन को नियंत्रित करना</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ध्वनि उत्पादन करना</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भोजन को निगलना</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गैसों का आदान-प्रदान करना</a:t>
            </a: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81. </a:t>
            </a:r>
            <a:r>
              <a:rPr lang="hi-IN" sz="1200" b="1" dirty="0">
                <a:latin typeface="Adobe Devanagari" panose="02040503050201020203"/>
                <a:ea typeface="Nirmala UI" panose="020B0502040204020203" pitchFamily="34" charset="0"/>
                <a:cs typeface="Adobe Devanagari" panose="02040503050201020203" pitchFamily="18" charset="0"/>
              </a:rPr>
              <a:t>जल में आर्सेनिक विष की उपस्थिति से कौन-सी बीमारी होती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GB" sz="1200" dirty="0">
                <a:latin typeface="Adobe Devanagari" panose="02040503050201020203"/>
                <a:ea typeface="Nirmala UI" panose="020B0502040204020203" pitchFamily="34" charset="0"/>
                <a:cs typeface="Adobe Devanagari" panose="02040503050201020203" pitchFamily="18" charset="0"/>
              </a:rPr>
              <a:t>A</a:t>
            </a:r>
            <a:r>
              <a:rPr lang="hi-IN" sz="1200" dirty="0">
                <a:latin typeface="Adobe Devanagari" panose="02040503050201020203"/>
                <a:ea typeface="Nirmala UI" panose="020B0502040204020203" pitchFamily="34" charset="0"/>
                <a:cs typeface="Adobe Devanagari" panose="02040503050201020203" pitchFamily="18" charset="0"/>
              </a:rPr>
              <a:t>) ब्लू बेबी सिंड्रोम</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GB" sz="1200" dirty="0">
                <a:latin typeface="Adobe Devanagari" panose="02040503050201020203"/>
                <a:ea typeface="Nirmala UI" panose="020B0502040204020203" pitchFamily="34" charset="0"/>
                <a:cs typeface="Adobe Devanagari" panose="02040503050201020203" pitchFamily="18" charset="0"/>
              </a:rPr>
              <a:t>B</a:t>
            </a:r>
            <a:r>
              <a:rPr lang="hi-IN" sz="1200" dirty="0">
                <a:latin typeface="Adobe Devanagari" panose="02040503050201020203"/>
                <a:ea typeface="Nirmala UI" panose="020B0502040204020203" pitchFamily="34" charset="0"/>
                <a:cs typeface="Adobe Devanagari" panose="02040503050201020203" pitchFamily="18" charset="0"/>
              </a:rPr>
              <a:t>) कैराटोसिस</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GB" sz="1200" dirty="0">
                <a:latin typeface="Adobe Devanagari" panose="02040503050201020203"/>
                <a:ea typeface="Nirmala UI" panose="020B0502040204020203" pitchFamily="34" charset="0"/>
                <a:cs typeface="Adobe Devanagari" panose="02040503050201020203" pitchFamily="18" charset="0"/>
              </a:rPr>
              <a:t>C</a:t>
            </a:r>
            <a:r>
              <a:rPr lang="hi-IN" sz="1200" dirty="0">
                <a:latin typeface="Adobe Devanagari" panose="02040503050201020203"/>
                <a:ea typeface="Nirmala UI" panose="020B0502040204020203" pitchFamily="34" charset="0"/>
                <a:cs typeface="Adobe Devanagari" panose="02040503050201020203" pitchFamily="18" charset="0"/>
              </a:rPr>
              <a:t>) गलगंड</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GB" sz="1200" dirty="0">
                <a:latin typeface="Adobe Devanagari" panose="02040503050201020203"/>
                <a:ea typeface="Nirmala UI" panose="020B0502040204020203" pitchFamily="34" charset="0"/>
                <a:cs typeface="Adobe Devanagari" panose="02040503050201020203" pitchFamily="18" charset="0"/>
              </a:rPr>
              <a:t>D</a:t>
            </a:r>
            <a:r>
              <a:rPr lang="hi-IN" sz="1200" dirty="0">
                <a:latin typeface="Adobe Devanagari" panose="02040503050201020203"/>
                <a:ea typeface="Nirmala UI" panose="020B0502040204020203" pitchFamily="34" charset="0"/>
                <a:cs typeface="Adobe Devanagari" panose="02040503050201020203" pitchFamily="18" charset="0"/>
              </a:rPr>
              <a:t>) फ्ल्यूरोसिस</a:t>
            </a:r>
          </a:p>
          <a:p>
            <a:endParaRPr lang="hi-IN" sz="1200" dirty="0">
              <a:latin typeface="Adobe Devanagari" panose="02040503050201020203"/>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11136"/>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31749" y="525294"/>
            <a:ext cx="3059988" cy="8979381"/>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76. Match the following and choose the correct code:</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List-1				List-2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Neela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Thotha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1. Sodium Bicarbonate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Epsom Salt		2. Sodium Hydroxide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Baking Soda		3. Magnesium Sulfate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Caustic Soda		4. Copper Sulfate</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A-4, B-3, C-1, D-2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A-1, B-3, C-2, D-4</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A-3, B-1, C-4, D-2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A-2, B-3, C-1, D-4</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77. Most of the energy sources we use are ultimately derived from solar energy. Which of the following energy sources is not ultimately derived from solar energy?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Geothermal energy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Wind energy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Nuclear energy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Biomass</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78. The working of a hydrogen bomb is based on which process?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Nuclear fission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Chemical reaction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Thermonuclear reaction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Electronic reaction</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79. Which of the following pairs is correctly matched?</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     Action			 Organ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Semen emission		1. Penis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Fertilization			2. Uterus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Embryo nourishment		3. Testes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Sperm production		4. Fallopian tube</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A-1, B-2, C-3, D-4</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A-2, B-1, C-4, D-3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A-3, B-2, C-1, D-4</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A-1, B-4, C-2, D-3</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80. What is the main function of the larynx?</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To regulate respiration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To produce sound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To swallow food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To exchange gases</a:t>
            </a:r>
          </a:p>
          <a:p>
            <a:pPr>
              <a:lnSpc>
                <a:spcPct val="150000"/>
              </a:lnSpc>
            </a:pP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81. Which disease is caused by the presence of arsenic poison in water?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Blue Baby Syndrome		(b) Keratosis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Goitre</a:t>
            </a:r>
            <a:r>
              <a:rPr lang="en-US" sz="1100" dirty="0">
                <a:latin typeface="Adobe Devanagari" panose="02040503050201020203" pitchFamily="18" charset="0"/>
                <a:ea typeface="Nirmala UI" panose="020B0502040204020203" pitchFamily="34" charset="0"/>
                <a:cs typeface="Adobe Devanagari" panose="02040503050201020203" pitchFamily="18" charset="0"/>
              </a:rPr>
              <a:t>			(d) Fluorosis</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664941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71642" y="411136"/>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32851" y="432229"/>
            <a:ext cx="3010858" cy="10064294"/>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82. </a:t>
            </a:r>
            <a:r>
              <a:rPr lang="hi-IN" sz="1200" b="1" dirty="0">
                <a:latin typeface="Adobe Devanagari" panose="02040503050201020203"/>
                <a:ea typeface="Nirmala UI" panose="020B0502040204020203" pitchFamily="34" charset="0"/>
                <a:cs typeface="Adobe Devanagari" panose="02040503050201020203" pitchFamily="18" charset="0"/>
              </a:rPr>
              <a:t>बाह्य स्रोत से ऊर्जा शरीर में लाने की प्रक्रिया को क्या कहा जाता है? </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पाचन</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पोषण </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श्वसन </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उपचयन</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83. </a:t>
            </a:r>
            <a:r>
              <a:rPr lang="hi-IN" sz="1200" b="1" dirty="0">
                <a:latin typeface="Adobe Devanagari" panose="02040503050201020203"/>
                <a:ea typeface="Nirmala UI" panose="020B0502040204020203" pitchFamily="34" charset="0"/>
                <a:cs typeface="Adobe Devanagari" panose="02040503050201020203" pitchFamily="18" charset="0"/>
              </a:rPr>
              <a:t>डिप्लोपिया (</a:t>
            </a:r>
            <a:r>
              <a:rPr lang="en-IN" sz="1200" b="1" dirty="0">
                <a:latin typeface="Adobe Devanagari" panose="02040503050201020203"/>
                <a:ea typeface="Nirmala UI" panose="020B0502040204020203" pitchFamily="34" charset="0"/>
                <a:cs typeface="Adobe Devanagari" panose="02040503050201020203" pitchFamily="18" charset="0"/>
              </a:rPr>
              <a:t>Diplopia) </a:t>
            </a:r>
            <a:r>
              <a:rPr lang="hi-IN" sz="1200" b="1" dirty="0">
                <a:latin typeface="Adobe Devanagari" panose="02040503050201020203"/>
                <a:ea typeface="Nirmala UI" panose="020B0502040204020203" pitchFamily="34" charset="0"/>
                <a:cs typeface="Adobe Devanagari" panose="02040503050201020203" pitchFamily="18" charset="0"/>
              </a:rPr>
              <a:t>किस कारण से होती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मस्तिष्क के आंतरिक रोग</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आँख की मांसपेशियों के पक्षाघात</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कोशिका-वृद्धि की अनियमितता</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शारीरिक आघात</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hi-IN" sz="1200" b="1"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84. </a:t>
            </a:r>
            <a:r>
              <a:rPr lang="hi-IN" sz="1200" b="1" dirty="0">
                <a:latin typeface="Adobe Devanagari" panose="02040503050201020203"/>
                <a:ea typeface="Nirmala UI" panose="020B0502040204020203" pitchFamily="34" charset="0"/>
                <a:cs typeface="Adobe Devanagari" panose="02040503050201020203" pitchFamily="18" charset="0"/>
              </a:rPr>
              <a:t>जटिल स्थायी ऊतक का उदाहरण है –</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पैरेन्काइमा</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फ्लोएम</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स्क्लेरेन्काइमा</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US"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एरिओलर</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85. </a:t>
            </a:r>
            <a:r>
              <a:rPr lang="hi-IN" sz="1200" b="1" dirty="0">
                <a:latin typeface="Adobe Devanagari" panose="02040503050201020203"/>
                <a:ea typeface="Nirmala UI" panose="020B0502040204020203" pitchFamily="34" charset="0"/>
                <a:cs typeface="Adobe Devanagari" panose="02040503050201020203" pitchFamily="18" charset="0"/>
              </a:rPr>
              <a:t>फ्रेडरिक वोहलर ने किस अकार्बनिक यौगिक से यूरिया का कृत्रिम संश्लेषण किया था, जिससे यह सिद्ध हुआ कि कार्बनिक यौगिक केवल सजीव जीवों में ही नहीं बनता?</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GB" sz="1200" dirty="0">
                <a:latin typeface="Adobe Devanagari" panose="02040503050201020203"/>
                <a:ea typeface="Nirmala UI" panose="020B0502040204020203" pitchFamily="34" charset="0"/>
                <a:cs typeface="Adobe Devanagari" panose="02040503050201020203" pitchFamily="18" charset="0"/>
              </a:rPr>
              <a:t>A</a:t>
            </a:r>
            <a:r>
              <a:rPr lang="hi-IN" sz="1200" dirty="0">
                <a:latin typeface="Adobe Devanagari" panose="02040503050201020203"/>
                <a:ea typeface="Nirmala UI" panose="020B0502040204020203" pitchFamily="34" charset="0"/>
                <a:cs typeface="Adobe Devanagari" panose="02040503050201020203" pitchFamily="18" charset="0"/>
              </a:rPr>
              <a:t>) कैल्शियम कार्बोनेट</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GB" sz="1200" dirty="0">
                <a:latin typeface="Adobe Devanagari" panose="02040503050201020203"/>
                <a:ea typeface="Nirmala UI" panose="020B0502040204020203" pitchFamily="34" charset="0"/>
                <a:cs typeface="Adobe Devanagari" panose="02040503050201020203" pitchFamily="18" charset="0"/>
              </a:rPr>
              <a:t>B</a:t>
            </a:r>
            <a:r>
              <a:rPr lang="hi-IN" sz="1200" dirty="0">
                <a:latin typeface="Adobe Devanagari" panose="02040503050201020203"/>
                <a:ea typeface="Nirmala UI" panose="020B0502040204020203" pitchFamily="34" charset="0"/>
                <a:cs typeface="Adobe Devanagari" panose="02040503050201020203" pitchFamily="18" charset="0"/>
              </a:rPr>
              <a:t>) सोडियम बाइकार्बोनेट</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GB" sz="1200" dirty="0">
                <a:latin typeface="Adobe Devanagari" panose="02040503050201020203"/>
                <a:ea typeface="Nirmala UI" panose="020B0502040204020203" pitchFamily="34" charset="0"/>
                <a:cs typeface="Adobe Devanagari" panose="02040503050201020203" pitchFamily="18" charset="0"/>
              </a:rPr>
              <a:t>C</a:t>
            </a:r>
            <a:r>
              <a:rPr lang="hi-IN" sz="1200" dirty="0">
                <a:latin typeface="Adobe Devanagari" panose="02040503050201020203"/>
                <a:ea typeface="Nirmala UI" panose="020B0502040204020203" pitchFamily="34" charset="0"/>
                <a:cs typeface="Adobe Devanagari" panose="02040503050201020203" pitchFamily="18" charset="0"/>
              </a:rPr>
              <a:t>) अमोनियम सायनेट</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GB" sz="1200" dirty="0">
                <a:latin typeface="Adobe Devanagari" panose="02040503050201020203"/>
                <a:ea typeface="Nirmala UI" panose="020B0502040204020203" pitchFamily="34" charset="0"/>
                <a:cs typeface="Adobe Devanagari" panose="02040503050201020203" pitchFamily="18" charset="0"/>
              </a:rPr>
              <a:t>D</a:t>
            </a:r>
            <a:r>
              <a:rPr lang="hi-IN" sz="1200" dirty="0">
                <a:latin typeface="Adobe Devanagari" panose="02040503050201020203"/>
                <a:ea typeface="Nirmala UI" panose="020B0502040204020203" pitchFamily="34" charset="0"/>
                <a:cs typeface="Adobe Devanagari" panose="02040503050201020203" pitchFamily="18" charset="0"/>
              </a:rPr>
              <a:t>) अमोनियम क्लोराइड</a:t>
            </a: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86. </a:t>
            </a:r>
            <a:r>
              <a:rPr lang="hi-IN" sz="1200" b="1" dirty="0">
                <a:latin typeface="Adobe Devanagari" panose="02040503050201020203"/>
                <a:ea typeface="Nirmala UI" panose="020B0502040204020203" pitchFamily="34" charset="0"/>
                <a:cs typeface="Adobe Devanagari" panose="02040503050201020203" pitchFamily="18" charset="0"/>
              </a:rPr>
              <a:t>हाल ही में किस देश ने थ्री गॉर्जिस अंटार्कटिक आई टेलीस्कोप का अनावरण किया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चीन</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फ्रांस</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अमेरिका</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जर्मनी</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hi-IN"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87. </a:t>
            </a:r>
            <a:r>
              <a:rPr lang="hi-IN" sz="1200" b="1" dirty="0">
                <a:latin typeface="Adobe Devanagari" panose="02040503050201020203"/>
                <a:ea typeface="Nirmala UI" panose="020B0502040204020203" pitchFamily="34" charset="0"/>
                <a:cs typeface="Adobe Devanagari" panose="02040503050201020203" pitchFamily="18" charset="0"/>
              </a:rPr>
              <a:t>भारत और किस देश के सर्वोच्च न्यायालय ने न्यायिक सहयोग बढ़ाने, तकनीकी जानकारी साझा करने और शैक्षिक कार्यक्रमों के माध्यम से बातचीत को प्रोत्साहित करने हेतु एक समझौता ज्ञापन पर हस्ताक्षर किया?</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नेपाल</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श्रीलंका</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बांग्लादेश</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मालदीव</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88. </a:t>
            </a:r>
            <a:r>
              <a:rPr lang="hi-IN" sz="1200" b="1" dirty="0">
                <a:latin typeface="Adobe Devanagari" panose="02040503050201020203"/>
                <a:ea typeface="Nirmala UI" panose="020B0502040204020203" pitchFamily="34" charset="0"/>
                <a:cs typeface="Adobe Devanagari" panose="02040503050201020203" pitchFamily="18" charset="0"/>
              </a:rPr>
              <a:t>भारत को किस वर्ष के कार्यकाल के लिए लेखा एवं रिपोर्टिंग के अंतरराष्ट्रीय मानकों पर संयुक्त राष्ट्र अंतर-सरकारी कार्य समूह में नियुक्त किया गया?</a:t>
            </a:r>
          </a:p>
          <a:p>
            <a:r>
              <a:rPr lang="en-IN" sz="1200" dirty="0">
                <a:latin typeface="Adobe Devanagari" panose="02040503050201020203"/>
                <a:ea typeface="Nirmala UI" panose="020B0502040204020203" pitchFamily="34" charset="0"/>
                <a:cs typeface="Adobe Devanagari" panose="02040503050201020203" pitchFamily="18" charset="0"/>
              </a:rPr>
              <a:t>A) 2025–27		B) 2026–28</a:t>
            </a:r>
          </a:p>
          <a:p>
            <a:r>
              <a:rPr lang="en-IN" sz="1200" dirty="0">
                <a:latin typeface="Adobe Devanagari" panose="02040503050201020203"/>
                <a:ea typeface="Nirmala UI" panose="020B0502040204020203" pitchFamily="34" charset="0"/>
                <a:cs typeface="Adobe Devanagari" panose="02040503050201020203" pitchFamily="18" charset="0"/>
              </a:rPr>
              <a:t>C) 2027–29		D) 2030–32</a:t>
            </a:r>
          </a:p>
          <a:p>
            <a:endParaRPr lang="hi-IN" sz="1200" dirty="0">
              <a:latin typeface="Adobe Devanagari" panose="02040503050201020203"/>
              <a:ea typeface="Nirmala UI" panose="020B0502040204020203" pitchFamily="34" charset="0"/>
              <a:cs typeface="Adobe Devanagari" panose="02040503050201020203" pitchFamily="18" charset="0"/>
            </a:endParaRPr>
          </a:p>
          <a:p>
            <a:endParaRPr lang="hi-IN"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hi-IN" sz="1200" dirty="0">
              <a:latin typeface="Adobe Devanagari" panose="02040503050201020203"/>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75495" y="411136"/>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38233" y="512323"/>
            <a:ext cx="3138791" cy="9064020"/>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82. What is the process called in which energy is brought into the body from external sources?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Digestion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Nutrition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Respiration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Reduction</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83. What is the cause of Diplopia (double vision)?</a:t>
            </a:r>
          </a:p>
          <a:p>
            <a:pPr marL="228600" indent="-228600">
              <a:buAutoNum type="alphaLcParenBoth"/>
            </a:pPr>
            <a:r>
              <a:rPr lang="en-US" sz="1100" dirty="0">
                <a:latin typeface="Adobe Devanagari" panose="02040503050201020203" pitchFamily="18" charset="0"/>
                <a:ea typeface="Nirmala UI" panose="020B0502040204020203" pitchFamily="34" charset="0"/>
                <a:cs typeface="Adobe Devanagari" panose="02040503050201020203" pitchFamily="18" charset="0"/>
              </a:rPr>
              <a:t>Internal diseases of the brain</a:t>
            </a:r>
          </a:p>
          <a:p>
            <a:pPr marL="228600" indent="-228600">
              <a:buAutoNum type="alphaLcParenBoth"/>
            </a:pPr>
            <a:r>
              <a:rPr lang="en-US" sz="1100" dirty="0">
                <a:latin typeface="Adobe Devanagari" panose="02040503050201020203" pitchFamily="18" charset="0"/>
                <a:ea typeface="Nirmala UI" panose="020B0502040204020203" pitchFamily="34" charset="0"/>
                <a:cs typeface="Adobe Devanagari" panose="02040503050201020203" pitchFamily="18" charset="0"/>
              </a:rPr>
              <a:t>Paralysis of the eye muscles </a:t>
            </a:r>
          </a:p>
          <a:p>
            <a:pPr marL="228600" indent="-228600">
              <a:buAutoNum type="alphaLcParenBoth"/>
            </a:pPr>
            <a:r>
              <a:rPr lang="en-US" sz="1100" dirty="0">
                <a:latin typeface="Adobe Devanagari" panose="02040503050201020203" pitchFamily="18" charset="0"/>
                <a:ea typeface="Nirmala UI" panose="020B0502040204020203" pitchFamily="34" charset="0"/>
                <a:cs typeface="Adobe Devanagari" panose="02040503050201020203" pitchFamily="18" charset="0"/>
              </a:rPr>
              <a:t>Irregularity in cell growth</a:t>
            </a:r>
          </a:p>
          <a:p>
            <a:pPr marL="228600" indent="-228600">
              <a:buAutoNum type="alphaLcParenBoth"/>
            </a:pPr>
            <a:r>
              <a:rPr lang="en-US" sz="1100" dirty="0">
                <a:latin typeface="Adobe Devanagari" panose="02040503050201020203" pitchFamily="18" charset="0"/>
                <a:ea typeface="Nirmala UI" panose="020B0502040204020203" pitchFamily="34" charset="0"/>
                <a:cs typeface="Adobe Devanagari" panose="02040503050201020203" pitchFamily="18" charset="0"/>
              </a:rPr>
              <a:t>Physical trauma</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84. Which of the following is an example of complex permanent tissue?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Parenchyma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Phloem</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Sclerenchyma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Areolar</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85. In 1828, Friedrich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Wöhler</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synthesized urea artificially from which inorganic compound, proving that organic compounds are not only produced in living organisms?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Calcium carbonate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Sodium bicarbonate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Ammonium cyanate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Ammonium chloride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86. Which country recently unveiled the Three-Gorges Antarctic Ice Telescope?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China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B. France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 USA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D. Germany</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87. The Supreme Courts of India and which country signed a Memorandum of Understanding to enhance judicial cooperation, share technical information, and promote dialogue through educational programs?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Nepal</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Sri Lanka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Bangladesh</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Maldives</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88. For which term was India appointed to the United Nations Intergovernmental Working Group on International Standards of Accounting and Reportin</a:t>
            </a:r>
            <a:r>
              <a:rPr lang="en-US" sz="1100" dirty="0">
                <a:latin typeface="Adobe Devanagari" panose="02040503050201020203" pitchFamily="18" charset="0"/>
                <a:ea typeface="Nirmala UI" panose="020B0502040204020203" pitchFamily="34" charset="0"/>
                <a:cs typeface="Adobe Devanagari" panose="02040503050201020203" pitchFamily="18" charset="0"/>
              </a:rPr>
              <a:t>g?</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2025–27		B) 2026–28</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2027–29		D) 2030–32</a:t>
            </a:r>
          </a:p>
        </p:txBody>
      </p:sp>
    </p:spTree>
    <p:extLst>
      <p:ext uri="{BB962C8B-B14F-4D97-AF65-F5344CB8AC3E}">
        <p14:creationId xmlns:p14="http://schemas.microsoft.com/office/powerpoint/2010/main" val="770277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11136"/>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8246" y="432229"/>
            <a:ext cx="3010858" cy="8771632"/>
          </a:xfrm>
          <a:prstGeom prst="rect">
            <a:avLst/>
          </a:prstGeom>
          <a:noFill/>
        </p:spPr>
        <p:txBody>
          <a:bodyPr wrap="square">
            <a:spAutoFit/>
          </a:bodyPr>
          <a:lstStyle/>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89. </a:t>
            </a:r>
            <a:r>
              <a:rPr lang="hi-IN" sz="1200" b="1" dirty="0">
                <a:latin typeface="Adobe Devanagari" panose="02040503050201020203"/>
                <a:ea typeface="Nirmala UI" panose="020B0502040204020203" pitchFamily="34" charset="0"/>
                <a:cs typeface="Adobe Devanagari" panose="02040503050201020203" pitchFamily="18" charset="0"/>
              </a:rPr>
              <a:t>न्यूयॉर्क शहर के मेयर एरिक एडम्स ने किस तिथि को न्यूयॉर्क में डॉक्टर बी आर अंबेडकर दिवस के रूप में घोषित किया है?</a:t>
            </a:r>
          </a:p>
          <a:p>
            <a:r>
              <a:rPr lang="en-IN" sz="1200" dirty="0">
                <a:latin typeface="Adobe Devanagari" panose="02040503050201020203"/>
                <a:ea typeface="Nirmala UI" panose="020B0502040204020203" pitchFamily="34" charset="0"/>
                <a:cs typeface="Adobe Devanagari" panose="02040503050201020203" pitchFamily="18" charset="0"/>
              </a:rPr>
              <a:t>A) 6 </a:t>
            </a:r>
            <a:r>
              <a:rPr lang="hi-IN" sz="1200" dirty="0">
                <a:latin typeface="Adobe Devanagari" panose="02040503050201020203"/>
                <a:ea typeface="Nirmala UI" panose="020B0502040204020203" pitchFamily="34" charset="0"/>
                <a:cs typeface="Adobe Devanagari" panose="02040503050201020203" pitchFamily="18" charset="0"/>
              </a:rPr>
              <a:t>दिसंबर</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14 </a:t>
            </a:r>
            <a:r>
              <a:rPr lang="hi-IN" sz="1200" dirty="0">
                <a:latin typeface="Adobe Devanagari" panose="02040503050201020203"/>
                <a:ea typeface="Nirmala UI" panose="020B0502040204020203" pitchFamily="34" charset="0"/>
                <a:cs typeface="Adobe Devanagari" panose="02040503050201020203" pitchFamily="18" charset="0"/>
              </a:rPr>
              <a:t>दिसंबर</a:t>
            </a:r>
          </a:p>
          <a:p>
            <a:r>
              <a:rPr lang="en-IN" sz="1200" dirty="0">
                <a:latin typeface="Adobe Devanagari" panose="02040503050201020203"/>
                <a:ea typeface="Nirmala UI" panose="020B0502040204020203" pitchFamily="34" charset="0"/>
                <a:cs typeface="Adobe Devanagari" panose="02040503050201020203" pitchFamily="18" charset="0"/>
              </a:rPr>
              <a:t>C) 14 </a:t>
            </a:r>
            <a:r>
              <a:rPr lang="hi-IN" sz="1200" dirty="0">
                <a:latin typeface="Adobe Devanagari" panose="02040503050201020203"/>
                <a:ea typeface="Nirmala UI" panose="020B0502040204020203" pitchFamily="34" charset="0"/>
                <a:cs typeface="Adobe Devanagari" panose="02040503050201020203" pitchFamily="18" charset="0"/>
              </a:rPr>
              <a:t>अप्रैल</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6 </a:t>
            </a:r>
            <a:r>
              <a:rPr lang="hi-IN" sz="1200" dirty="0">
                <a:latin typeface="Adobe Devanagari" panose="02040503050201020203"/>
                <a:ea typeface="Nirmala UI" panose="020B0502040204020203" pitchFamily="34" charset="0"/>
                <a:cs typeface="Adobe Devanagari" panose="02040503050201020203" pitchFamily="18" charset="0"/>
              </a:rPr>
              <a:t>अप्रैल</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90. </a:t>
            </a:r>
            <a:r>
              <a:rPr lang="hi-IN" sz="1200" b="1" dirty="0">
                <a:latin typeface="Adobe Devanagari" panose="02040503050201020203"/>
                <a:ea typeface="Nirmala UI" panose="020B0502040204020203" pitchFamily="34" charset="0"/>
                <a:cs typeface="Adobe Devanagari" panose="02040503050201020203" pitchFamily="18" charset="0"/>
              </a:rPr>
              <a:t>हाल ही में किसके भाषणों का संकलन वाला "संस्कृति का पांचवा अध्याय" 18 अप्रैल 2025 को </a:t>
            </a:r>
            <a:r>
              <a:rPr lang="en-IN" sz="1200" b="1" dirty="0">
                <a:latin typeface="Adobe Devanagari" panose="02040503050201020203"/>
                <a:ea typeface="Nirmala UI" panose="020B0502040204020203" pitchFamily="34" charset="0"/>
                <a:cs typeface="Adobe Devanagari" panose="02040503050201020203" pitchFamily="18" charset="0"/>
              </a:rPr>
              <a:t>IGMH, </a:t>
            </a:r>
            <a:r>
              <a:rPr lang="hi-IN" sz="1200" b="1" dirty="0">
                <a:latin typeface="Adobe Devanagari" panose="02040503050201020203"/>
                <a:ea typeface="Nirmala UI" panose="020B0502040204020203" pitchFamily="34" charset="0"/>
                <a:cs typeface="Adobe Devanagari" panose="02040503050201020203" pitchFamily="18" charset="0"/>
              </a:rPr>
              <a:t>नई दिल्ली में लॉन्च किया गया था?</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राष्ट्रपति द्रौपदी मुर्मू</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विदेश मंत्री एस जयशंकर</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प्रधानमंत्री नरेंद्र मोदी</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रक्षा मंत्री राजनाथ सिंह</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91. </a:t>
            </a:r>
            <a:r>
              <a:rPr lang="hi-IN" sz="1200" b="1" dirty="0">
                <a:latin typeface="Adobe Devanagari" panose="02040503050201020203"/>
                <a:ea typeface="Nirmala UI" panose="020B0502040204020203" pitchFamily="34" charset="0"/>
                <a:cs typeface="Adobe Devanagari" panose="02040503050201020203" pitchFamily="18" charset="0"/>
              </a:rPr>
              <a:t>यूएई सरकार के साथ समझौता ज्ञापन के बाद कौन सा भारतीय विश्वविद्यालय सितंबर 2025 में दुबई में अपना पहला विदेशी परिसर खोलेगा?</a:t>
            </a:r>
          </a:p>
          <a:p>
            <a:r>
              <a:rPr lang="en-IN" sz="1200" dirty="0">
                <a:latin typeface="Adobe Devanagari" panose="02040503050201020203"/>
                <a:ea typeface="Nirmala UI" panose="020B0502040204020203" pitchFamily="34" charset="0"/>
                <a:cs typeface="Adobe Devanagari" panose="02040503050201020203" pitchFamily="18" charset="0"/>
              </a:rPr>
              <a:t>A) IIM </a:t>
            </a:r>
            <a:r>
              <a:rPr lang="hi-IN" sz="1200" dirty="0">
                <a:latin typeface="Adobe Devanagari" panose="02040503050201020203"/>
                <a:ea typeface="Nirmala UI" panose="020B0502040204020203" pitchFamily="34" charset="0"/>
                <a:cs typeface="Adobe Devanagari" panose="02040503050201020203" pitchFamily="18" charset="0"/>
              </a:rPr>
              <a:t>अहमदाबाद</a:t>
            </a:r>
          </a:p>
          <a:p>
            <a:r>
              <a:rPr lang="en-IN" sz="1200" dirty="0">
                <a:latin typeface="Adobe Devanagari" panose="02040503050201020203"/>
                <a:ea typeface="Nirmala UI" panose="020B0502040204020203" pitchFamily="34" charset="0"/>
                <a:cs typeface="Adobe Devanagari" panose="02040503050201020203" pitchFamily="18" charset="0"/>
              </a:rPr>
              <a:t>B) IIT </a:t>
            </a:r>
            <a:r>
              <a:rPr lang="hi-IN" sz="1200" dirty="0">
                <a:latin typeface="Adobe Devanagari" panose="02040503050201020203"/>
                <a:ea typeface="Nirmala UI" panose="020B0502040204020203" pitchFamily="34" charset="0"/>
                <a:cs typeface="Adobe Devanagari" panose="02040503050201020203" pitchFamily="18" charset="0"/>
              </a:rPr>
              <a:t>मद्रास</a:t>
            </a:r>
          </a:p>
          <a:p>
            <a:r>
              <a:rPr lang="en-IN" sz="1200" dirty="0">
                <a:latin typeface="Adobe Devanagari" panose="02040503050201020203"/>
                <a:ea typeface="Nirmala UI" panose="020B0502040204020203" pitchFamily="34" charset="0"/>
                <a:cs typeface="Adobe Devanagari" panose="02040503050201020203" pitchFamily="18" charset="0"/>
              </a:rPr>
              <a:t>C) IISc </a:t>
            </a:r>
            <a:r>
              <a:rPr lang="hi-IN" sz="1200" dirty="0">
                <a:latin typeface="Adobe Devanagari" panose="02040503050201020203"/>
                <a:ea typeface="Nirmala UI" panose="020B0502040204020203" pitchFamily="34" charset="0"/>
                <a:cs typeface="Adobe Devanagari" panose="02040503050201020203" pitchFamily="18" charset="0"/>
              </a:rPr>
              <a:t>बेंगलुरु</a:t>
            </a:r>
          </a:p>
          <a:p>
            <a:r>
              <a:rPr lang="en-IN" sz="1200" dirty="0">
                <a:latin typeface="Adobe Devanagari" panose="02040503050201020203"/>
                <a:ea typeface="Nirmala UI" panose="020B0502040204020203" pitchFamily="34" charset="0"/>
                <a:cs typeface="Adobe Devanagari" panose="02040503050201020203" pitchFamily="18" charset="0"/>
              </a:rPr>
              <a:t>D) IIT </a:t>
            </a:r>
            <a:r>
              <a:rPr lang="hi-IN" sz="1200" dirty="0">
                <a:latin typeface="Adobe Devanagari" panose="02040503050201020203"/>
                <a:ea typeface="Nirmala UI" panose="020B0502040204020203" pitchFamily="34" charset="0"/>
                <a:cs typeface="Adobe Devanagari" panose="02040503050201020203" pitchFamily="18" charset="0"/>
              </a:rPr>
              <a:t>रोपड़</a:t>
            </a:r>
            <a:endParaRPr lang="en-US" sz="1200" dirty="0">
              <a:latin typeface="Adobe Devanagari" panose="02040503050201020203"/>
              <a:ea typeface="Nirmala UI" panose="020B0502040204020203" pitchFamily="34" charset="0"/>
              <a:cs typeface="Adobe Devanagari" panose="02040503050201020203" pitchFamily="18" charset="0"/>
            </a:endParaRPr>
          </a:p>
          <a:p>
            <a:pPr>
              <a:lnSpc>
                <a:spcPct val="150000"/>
              </a:lnSpc>
            </a:pPr>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92.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पदों और उनके संबंधित व्यक्तियों को मिलाइए:</a:t>
            </a:r>
          </a:p>
          <a:p>
            <a:pPr marL="228600" indent="-228600">
              <a:buAutoNum type="alphaUcParenR"/>
            </a:pPr>
            <a:r>
              <a:rPr lang="hi-IN" sz="1200" dirty="0">
                <a:latin typeface="Adobe Devanagari" panose="02040503050201020203"/>
                <a:ea typeface="Nirmala UI" panose="020B0502040204020203" pitchFamily="34" charset="0"/>
                <a:cs typeface="Adobe Devanagari" panose="02040503050201020203" pitchFamily="18" charset="0"/>
              </a:rPr>
              <a:t>भारत के मुख्य न्यायाधीश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1.श्री भूषण रामकृष्ण गवई</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महान्यायवादी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2. श्री ज्ञानेश कुमार</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मुख्य चुनाव आयुक्त	</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3. श्री आर. वेंकटरमणी</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नियंत्रक एवं महालेखा परीक्षक </a:t>
            </a:r>
            <a:r>
              <a:rPr lang="en-IN" sz="1200" dirty="0">
                <a:latin typeface="Adobe Devanagari" panose="02040503050201020203"/>
                <a:ea typeface="Nirmala UI" panose="020B0502040204020203" pitchFamily="34" charset="0"/>
                <a:cs typeface="Adobe Devanagari" panose="02040503050201020203" pitchFamily="18" charset="0"/>
              </a:rPr>
              <a:t>      4. </a:t>
            </a:r>
            <a:r>
              <a:rPr lang="hi-IN" sz="1200" dirty="0">
                <a:latin typeface="Adobe Devanagari" panose="02040503050201020203"/>
                <a:ea typeface="Nirmala UI" panose="020B0502040204020203" pitchFamily="34" charset="0"/>
                <a:cs typeface="Adobe Devanagari" panose="02040503050201020203" pitchFamily="18" charset="0"/>
              </a:rPr>
              <a:t>श्री संजय मूर्ति </a:t>
            </a:r>
          </a:p>
          <a:p>
            <a:r>
              <a:rPr lang="hi-IN" sz="1200" b="1" dirty="0">
                <a:latin typeface="Adobe Devanagari" panose="02040503050201020203"/>
                <a:ea typeface="Nirmala UI" panose="020B0502040204020203" pitchFamily="34" charset="0"/>
                <a:cs typeface="Adobe Devanagari" panose="02040503050201020203" pitchFamily="18" charset="0"/>
              </a:rPr>
              <a:t>निम्नलिखित कूटों में से सही मिलान चुनें:</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A-3, B-4, C-2, D-1</a:t>
            </a:r>
          </a:p>
          <a:p>
            <a:r>
              <a:rPr lang="en-IN" sz="1200" dirty="0">
                <a:latin typeface="Adobe Devanagari" panose="02040503050201020203"/>
                <a:ea typeface="Nirmala UI" panose="020B0502040204020203" pitchFamily="34" charset="0"/>
                <a:cs typeface="Adobe Devanagari" panose="02040503050201020203" pitchFamily="18" charset="0"/>
              </a:rPr>
              <a:t> (b) A-1, B-3, C-2, D-4</a:t>
            </a:r>
          </a:p>
          <a:p>
            <a:r>
              <a:rPr lang="en-IN" sz="1200" dirty="0">
                <a:latin typeface="Adobe Devanagari" panose="02040503050201020203"/>
                <a:ea typeface="Nirmala UI" panose="020B0502040204020203" pitchFamily="34" charset="0"/>
                <a:cs typeface="Adobe Devanagari" panose="02040503050201020203" pitchFamily="18" charset="0"/>
              </a:rPr>
              <a:t> (c) A-3, B-2, C-4, D-1</a:t>
            </a:r>
          </a:p>
          <a:p>
            <a:r>
              <a:rPr lang="en-IN" sz="1200" dirty="0">
                <a:latin typeface="Adobe Devanagari" panose="02040503050201020203"/>
                <a:ea typeface="Nirmala UI" panose="020B0502040204020203" pitchFamily="34" charset="0"/>
                <a:cs typeface="Adobe Devanagari" panose="02040503050201020203" pitchFamily="18" charset="0"/>
              </a:rPr>
              <a:t> (d) A-4, B-1, C-2, D-3</a:t>
            </a: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IN" sz="1200" b="1" dirty="0">
                <a:latin typeface="Adobe Devanagari" panose="02040503050201020203"/>
                <a:ea typeface="Nirmala UI" panose="020B0502040204020203" pitchFamily="34" charset="0"/>
                <a:cs typeface="Adobe Devanagari" panose="02040503050201020203" pitchFamily="18" charset="0"/>
              </a:rPr>
              <a:t>93. AI </a:t>
            </a:r>
            <a:r>
              <a:rPr lang="hi-IN" sz="1200" b="1" dirty="0">
                <a:latin typeface="Adobe Devanagari" panose="02040503050201020203"/>
                <a:ea typeface="Nirmala UI" panose="020B0502040204020203" pitchFamily="34" charset="0"/>
                <a:cs typeface="Adobe Devanagari" panose="02040503050201020203" pitchFamily="18" charset="0"/>
              </a:rPr>
              <a:t>किरण पहल के संदर्भ में कौन सा कथन सही है?</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यह पहल विज्ञान एवं प्रौद्योगिकी विभाग द्वारा शुरू किया गया।</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इसका उद्देश्य कृत्रिम बुद्धिमत्ता के क्षेत्र में महिला नेतृत्व को बढ़ाना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a:t>
            </a:r>
          </a:p>
          <a:p>
            <a:r>
              <a:rPr lang="en-IN" sz="1200" dirty="0">
                <a:latin typeface="Adobe Devanagari" panose="02040503050201020203"/>
                <a:ea typeface="Nirmala UI" panose="020B0502040204020203" pitchFamily="34" charset="0"/>
                <a:cs typeface="Adobe Devanagari" panose="02040503050201020203" pitchFamily="18" charset="0"/>
              </a:rPr>
              <a:t>C) 1 </a:t>
            </a:r>
            <a:r>
              <a:rPr lang="hi-IN" sz="1200" dirty="0">
                <a:latin typeface="Adobe Devanagari" panose="02040503050201020203"/>
                <a:ea typeface="Nirmala UI" panose="020B0502040204020203" pitchFamily="34" charset="0"/>
                <a:cs typeface="Adobe Devanagari" panose="02040503050201020203" pitchFamily="18" charset="0"/>
              </a:rPr>
              <a:t>और 2 दोनों</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उपरोक्त में से कोई नहीं</a:t>
            </a:r>
            <a:endParaRPr lang="en-US" sz="1200" dirty="0">
              <a:latin typeface="Adobe Devanagari" panose="02040503050201020203"/>
              <a:ea typeface="Nirmala UI" panose="020B0502040204020203" pitchFamily="34" charset="0"/>
              <a:cs typeface="Adobe Devanagari" panose="02040503050201020203" pitchFamily="18" charset="0"/>
            </a:endParaRPr>
          </a:p>
          <a:p>
            <a:pPr>
              <a:lnSpc>
                <a:spcPct val="150000"/>
              </a:lnSpc>
            </a:pPr>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94. </a:t>
            </a:r>
            <a:r>
              <a:rPr lang="hi-IN" sz="1200" b="1" dirty="0">
                <a:latin typeface="Adobe Devanagari" panose="02040503050201020203"/>
                <a:ea typeface="Nirmala UI" panose="020B0502040204020203" pitchFamily="34" charset="0"/>
                <a:cs typeface="Adobe Devanagari" panose="02040503050201020203" pitchFamily="18" charset="0"/>
              </a:rPr>
              <a:t>इलेक्ट्रॉनिक पर्सनल लाइसेंस (</a:t>
            </a:r>
            <a:r>
              <a:rPr lang="en-IN" sz="1200" b="1" dirty="0">
                <a:latin typeface="Adobe Devanagari" panose="02040503050201020203"/>
                <a:ea typeface="Nirmala UI" panose="020B0502040204020203" pitchFamily="34" charset="0"/>
                <a:cs typeface="Adobe Devanagari" panose="02040503050201020203" pitchFamily="18" charset="0"/>
              </a:rPr>
              <a:t>EPL) </a:t>
            </a:r>
            <a:r>
              <a:rPr lang="hi-IN" sz="1200" b="1" dirty="0">
                <a:latin typeface="Adobe Devanagari" panose="02040503050201020203"/>
                <a:ea typeface="Nirmala UI" panose="020B0502040204020203" pitchFamily="34" charset="0"/>
                <a:cs typeface="Adobe Devanagari" panose="02040503050201020203" pitchFamily="18" charset="0"/>
              </a:rPr>
              <a:t>हासिल करने वाली भारत की पहली महिला कौन बनीं?</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हर्षिता मेहरा</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सुहानी शाह</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इशिता भार्गव</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मैथिली ठाकुर</a:t>
            </a:r>
          </a:p>
        </p:txBody>
      </p:sp>
      <p:sp>
        <p:nvSpPr>
          <p:cNvPr id="3" name="Rectangle 2">
            <a:extLst>
              <a:ext uri="{FF2B5EF4-FFF2-40B4-BE49-F238E27FC236}">
                <a16:creationId xmlns:a16="http://schemas.microsoft.com/office/drawing/2014/main" id="{4EB31A44-CA61-DCF6-7A13-E9F14AA31255}"/>
              </a:ext>
            </a:extLst>
          </p:cNvPr>
          <p:cNvSpPr/>
          <p:nvPr/>
        </p:nvSpPr>
        <p:spPr>
          <a:xfrm>
            <a:off x="332851" y="411136"/>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31749" y="500612"/>
            <a:ext cx="3073946" cy="8894743"/>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89. On which date did New York City Mayor Eric Adams declare Dr. B.R. Ambedkar Day in New York?</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6th December		B) 14th December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14th April		D) 6th April</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90. On April 18, 2025, a compilation of whose speeches titled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Sanskriti</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Ka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Paanchva</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Adhyay</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was launched at IGMH, New Delhi?</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President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Droupadi</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Murmu</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External Affairs Minister S. Jaishankar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Prime Minister Narendra Modi</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Defence</a:t>
            </a:r>
            <a:r>
              <a:rPr lang="en-US" sz="1100" dirty="0">
                <a:latin typeface="Adobe Devanagari" panose="02040503050201020203" pitchFamily="18" charset="0"/>
                <a:ea typeface="Nirmala UI" panose="020B0502040204020203" pitchFamily="34" charset="0"/>
                <a:cs typeface="Adobe Devanagari" panose="02040503050201020203" pitchFamily="18" charset="0"/>
              </a:rPr>
              <a:t> Minister Rajnath Singh</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91. After signing a Memorandum of Understanding with the UAE government, which Indian university will open its first overseas campus in Dubai in September 2025?</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IIM Ahmedabad</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B) IIT Madras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IISc Bengaluru</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D) IIT Ropar</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92. Match the following positions with their respective individuals: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Chief Justice of India 	      1) Shri Bhushan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Ramkrishna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Gavai</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Attorney General</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of India  		      2) Shri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Gyanesh</a:t>
            </a:r>
            <a:r>
              <a:rPr lang="en-US" sz="1100" dirty="0">
                <a:latin typeface="Adobe Devanagari" panose="02040503050201020203" pitchFamily="18" charset="0"/>
                <a:ea typeface="Nirmala UI" panose="020B0502040204020203" pitchFamily="34" charset="0"/>
                <a:cs typeface="Adobe Devanagari" panose="02040503050201020203" pitchFamily="18" charset="0"/>
              </a:rPr>
              <a:t> Kumar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Chief Election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 Commissioner 		      3) Shri R.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Venkataramani</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Comptroller and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Auditor General	                       4) Shri Sanjay Moorthy</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Choose the correct matching from the following </a:t>
            </a:r>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A-3, B-4, C-2, D-1</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A-1, B-3, C-2, D-4</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A-3, B-2, C-4, D-1</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A-4, B-1, C-2, D-3</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93. Which of the following statements is correct regarding the AI Kiran initiative?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This initiative was launched by the Department of Science and Technology.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Its objective is to enhance women's leadership in the field of Artificial Intelligence.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None of the above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94. Who became the first woman in India to obtain an Electronic Personal License (EPL)?</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Harshita Mehra		B) Suhani Shah</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Ishita Bhargav			D) Maithili Thakur</a:t>
            </a:r>
          </a:p>
        </p:txBody>
      </p:sp>
    </p:spTree>
    <p:extLst>
      <p:ext uri="{BB962C8B-B14F-4D97-AF65-F5344CB8AC3E}">
        <p14:creationId xmlns:p14="http://schemas.microsoft.com/office/powerpoint/2010/main" val="2124374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11136"/>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1761" y="432229"/>
            <a:ext cx="3010858" cy="9879628"/>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95. </a:t>
            </a:r>
            <a:r>
              <a:rPr lang="hi-IN" sz="1200" b="1" dirty="0">
                <a:latin typeface="Adobe Devanagari" panose="02040503050201020203"/>
                <a:ea typeface="Nirmala UI" panose="020B0502040204020203" pitchFamily="34" charset="0"/>
                <a:cs typeface="Adobe Devanagari" panose="02040503050201020203" pitchFamily="18" charset="0"/>
              </a:rPr>
              <a:t>शून्य गरीबी </a:t>
            </a:r>
            <a:r>
              <a:rPr lang="en-US" sz="1200" b="1" dirty="0">
                <a:latin typeface="Adobe Devanagari" panose="02040503050201020203"/>
                <a:ea typeface="Nirmala UI" panose="020B0502040204020203" pitchFamily="34" charset="0"/>
                <a:cs typeface="Adobe Devanagari" panose="02040503050201020203" pitchFamily="18" charset="0"/>
              </a:rPr>
              <a:t>P4” </a:t>
            </a:r>
            <a:r>
              <a:rPr lang="hi-IN" sz="1200" b="1" dirty="0">
                <a:latin typeface="Adobe Devanagari" panose="02040503050201020203"/>
                <a:ea typeface="Nirmala UI" panose="020B0502040204020203" pitchFamily="34" charset="0"/>
                <a:cs typeface="Adobe Devanagari" panose="02040503050201020203" pitchFamily="18" charset="0"/>
              </a:rPr>
              <a:t>नीति के संदर्भ में कौन सा कथन सही है?</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यह आंध्र प्रदेश सरकार द्वारा शुरू किया गया।</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इसका उद्देश्य 2047 तक राज्य की गरीबी को समाप्त करना है।</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P4- Public, Private, People, Partnership</a:t>
            </a:r>
          </a:p>
          <a:p>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 और 2</a:t>
            </a:r>
          </a:p>
          <a:p>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a:t>
            </a:r>
          </a:p>
          <a:p>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2 और 3</a:t>
            </a:r>
          </a:p>
          <a:p>
            <a:r>
              <a:rPr lang="en-US"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उपरोक्त सभी</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96. </a:t>
            </a:r>
            <a:r>
              <a:rPr lang="hi-IN" sz="1200" b="1" dirty="0">
                <a:latin typeface="Adobe Devanagari" panose="02040503050201020203"/>
                <a:ea typeface="Nirmala UI" panose="020B0502040204020203" pitchFamily="34" charset="0"/>
                <a:cs typeface="Adobe Devanagari" panose="02040503050201020203" pitchFamily="18" charset="0"/>
              </a:rPr>
              <a:t>सिपरी रिपोर्ट 2025 के अनुसार निम्नलिखित में से कौन सा कथन सही नहीं है?</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USA </a:t>
            </a:r>
            <a:r>
              <a:rPr lang="hi-IN" sz="1200" dirty="0">
                <a:latin typeface="Adobe Devanagari" panose="02040503050201020203"/>
                <a:ea typeface="Nirmala UI" panose="020B0502040204020203" pitchFamily="34" charset="0"/>
                <a:cs typeface="Adobe Devanagari" panose="02040503050201020203" pitchFamily="18" charset="0"/>
              </a:rPr>
              <a:t>सर्वाधिक सैनिक खर्च वाला देश है।</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भारत सर्वाधिक सैनिक खर्च वाला दूसरा देश है।</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रूस तीसरा सर्वाधिक सैनिक खर्च वाला देश है।</a:t>
            </a:r>
          </a:p>
          <a:p>
            <a:r>
              <a:rPr lang="hi-IN" sz="1200" dirty="0">
                <a:latin typeface="Adobe Devanagari" panose="02040503050201020203"/>
                <a:ea typeface="Nirmala UI" panose="020B0502040204020203" pitchFamily="34" charset="0"/>
                <a:cs typeface="Adobe Devanagari" panose="02040503050201020203" pitchFamily="18" charset="0"/>
              </a:rPr>
              <a:t>4.</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जर्मनी चौथा सर्वाधिक सैनिक खर्च वाला देश है।</a:t>
            </a:r>
          </a:p>
          <a:p>
            <a:r>
              <a:rPr lang="hi-IN" sz="1200" b="1" dirty="0">
                <a:latin typeface="Adobe Devanagari" panose="02040503050201020203"/>
                <a:ea typeface="Nirmala UI" panose="020B0502040204020203" pitchFamily="34" charset="0"/>
                <a:cs typeface="Adobe Devanagari" panose="02040503050201020203" pitchFamily="18" charset="0"/>
              </a:rPr>
              <a:t>कूट : </a:t>
            </a:r>
          </a:p>
          <a:p>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 और 2</a:t>
            </a:r>
          </a:p>
          <a:p>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a:t>
            </a:r>
          </a:p>
          <a:p>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2 और 3</a:t>
            </a:r>
          </a:p>
          <a:p>
            <a:r>
              <a:rPr lang="en-US"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उपरोक्त सभी</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97. </a:t>
            </a:r>
            <a:r>
              <a:rPr lang="hi-IN" sz="1200" b="1" dirty="0">
                <a:latin typeface="Adobe Devanagari" panose="02040503050201020203"/>
                <a:ea typeface="Nirmala UI" panose="020B0502040204020203" pitchFamily="34" charset="0"/>
                <a:cs typeface="Adobe Devanagari" panose="02040503050201020203" pitchFamily="18" charset="0"/>
              </a:rPr>
              <a:t>हाल ही में प्रधानमंत्री नरेंद्र मोदी द्वारा डीआरडीओ के नए मिसाइल परीक्षण रेंज की आधारशिला कहां रखी गई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कावारती</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नागयालंका</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अमरावती</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बेंगलुरु</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98. </a:t>
            </a:r>
            <a:r>
              <a:rPr lang="hi-IN" sz="1200" b="1" dirty="0">
                <a:latin typeface="Adobe Devanagari" panose="02040503050201020203"/>
                <a:ea typeface="Nirmala UI" panose="020B0502040204020203" pitchFamily="34" charset="0"/>
                <a:cs typeface="Adobe Devanagari" panose="02040503050201020203" pitchFamily="18" charset="0"/>
              </a:rPr>
              <a:t>तालिबानी प्रशासन ने इस्लामी कानून के उल्लंघन का हवाला देते हुए किस खेल को अस्थाई रूप से निलंबित कर दिया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कबड्डी</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क्रिकेट</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शतरंज</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हॉकी</a:t>
            </a: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99. </a:t>
            </a:r>
            <a:r>
              <a:rPr lang="hi-IN" sz="1200" b="1" dirty="0">
                <a:latin typeface="Adobe Devanagari" panose="02040503050201020203"/>
                <a:ea typeface="Nirmala UI" panose="020B0502040204020203" pitchFamily="34" charset="0"/>
                <a:cs typeface="Adobe Devanagari" panose="02040503050201020203" pitchFamily="18" charset="0"/>
              </a:rPr>
              <a:t>केंद्रीय बजट 2025-26 में राजकोषीय घाटे का अनुमान किस प्रतिशत के रूप में है?</a:t>
            </a:r>
          </a:p>
          <a:p>
            <a:r>
              <a:rPr lang="en-IN" sz="1200" dirty="0">
                <a:latin typeface="Adobe Devanagari" panose="02040503050201020203"/>
                <a:ea typeface="Nirmala UI" panose="020B0502040204020203" pitchFamily="34" charset="0"/>
                <a:cs typeface="Adobe Devanagari" panose="02040503050201020203" pitchFamily="18" charset="0"/>
              </a:rPr>
              <a:t>A) GDP </a:t>
            </a:r>
            <a:r>
              <a:rPr lang="hi-IN" sz="1200" dirty="0">
                <a:latin typeface="Adobe Devanagari" panose="02040503050201020203"/>
                <a:ea typeface="Nirmala UI" panose="020B0502040204020203" pitchFamily="34" charset="0"/>
                <a:cs typeface="Adobe Devanagari" panose="02040503050201020203" pitchFamily="18" charset="0"/>
              </a:rPr>
              <a:t>का 3.5%</a:t>
            </a:r>
          </a:p>
          <a:p>
            <a:r>
              <a:rPr lang="en-IN" sz="1200" dirty="0">
                <a:latin typeface="Adobe Devanagari" panose="02040503050201020203"/>
                <a:ea typeface="Nirmala UI" panose="020B0502040204020203" pitchFamily="34" charset="0"/>
                <a:cs typeface="Adobe Devanagari" panose="02040503050201020203" pitchFamily="18" charset="0"/>
              </a:rPr>
              <a:t>B) GDP </a:t>
            </a:r>
            <a:r>
              <a:rPr lang="hi-IN" sz="1200" dirty="0">
                <a:latin typeface="Adobe Devanagari" panose="02040503050201020203"/>
                <a:ea typeface="Nirmala UI" panose="020B0502040204020203" pitchFamily="34" charset="0"/>
                <a:cs typeface="Adobe Devanagari" panose="02040503050201020203" pitchFamily="18" charset="0"/>
              </a:rPr>
              <a:t>का 4.0%</a:t>
            </a:r>
          </a:p>
          <a:p>
            <a:r>
              <a:rPr lang="en-IN" sz="1200" dirty="0">
                <a:latin typeface="Adobe Devanagari" panose="02040503050201020203"/>
                <a:ea typeface="Nirmala UI" panose="020B0502040204020203" pitchFamily="34" charset="0"/>
                <a:cs typeface="Adobe Devanagari" panose="02040503050201020203" pitchFamily="18" charset="0"/>
              </a:rPr>
              <a:t>C) GDP </a:t>
            </a:r>
            <a:r>
              <a:rPr lang="hi-IN" sz="1200" dirty="0">
                <a:latin typeface="Adobe Devanagari" panose="02040503050201020203"/>
                <a:ea typeface="Nirmala UI" panose="020B0502040204020203" pitchFamily="34" charset="0"/>
                <a:cs typeface="Adobe Devanagari" panose="02040503050201020203" pitchFamily="18" charset="0"/>
              </a:rPr>
              <a:t>का 4.4%</a:t>
            </a:r>
          </a:p>
          <a:p>
            <a:r>
              <a:rPr lang="en-IN" sz="1200" dirty="0">
                <a:latin typeface="Adobe Devanagari" panose="02040503050201020203"/>
                <a:ea typeface="Nirmala UI" panose="020B0502040204020203" pitchFamily="34" charset="0"/>
                <a:cs typeface="Adobe Devanagari" panose="02040503050201020203" pitchFamily="18" charset="0"/>
              </a:rPr>
              <a:t>D) GDP </a:t>
            </a:r>
            <a:r>
              <a:rPr lang="hi-IN" sz="1200" dirty="0">
                <a:latin typeface="Adobe Devanagari" panose="02040503050201020203"/>
                <a:ea typeface="Nirmala UI" panose="020B0502040204020203" pitchFamily="34" charset="0"/>
                <a:cs typeface="Adobe Devanagari" panose="02040503050201020203" pitchFamily="18" charset="0"/>
              </a:rPr>
              <a:t>का 5.0%</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100. </a:t>
            </a:r>
            <a:r>
              <a:rPr lang="hi-IN" sz="1200" b="1" dirty="0">
                <a:latin typeface="Adobe Devanagari" panose="02040503050201020203"/>
                <a:ea typeface="Nirmala UI" panose="020B0502040204020203" pitchFamily="34" charset="0"/>
                <a:cs typeface="Adobe Devanagari" panose="02040503050201020203" pitchFamily="18" charset="0"/>
              </a:rPr>
              <a:t>अल नजाह संयुक्त सैन्य अभ्यास के पाँचवें संस्करण का आयोजन भारत और किस देश के बीच संपन्न हुआ?</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कतर</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ओमान</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सऊदी अरब</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यूएई</a:t>
            </a:r>
          </a:p>
          <a:p>
            <a:endParaRPr lang="hi-IN" sz="1200" dirty="0">
              <a:latin typeface="Adobe Devanagari" panose="02040503050201020203"/>
              <a:ea typeface="Nirmala UI" panose="020B0502040204020203" pitchFamily="34" charset="0"/>
              <a:cs typeface="Adobe Devanagari" panose="02040503050201020203" pitchFamily="18" charset="0"/>
            </a:endParaRPr>
          </a:p>
          <a:p>
            <a:endParaRPr lang="hi-IN" sz="1200" dirty="0">
              <a:latin typeface="Adobe Devanagari" panose="02040503050201020203"/>
              <a:ea typeface="Nirmala UI" panose="020B0502040204020203" pitchFamily="34" charset="0"/>
              <a:cs typeface="Adobe Devanagari" panose="02040503050201020203" pitchFamily="18" charset="0"/>
            </a:endParaRPr>
          </a:p>
          <a:p>
            <a:endParaRPr lang="hi-IN"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hi-IN" sz="1200" dirty="0">
              <a:latin typeface="Adobe Devanagari" panose="02040503050201020203"/>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11136"/>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70659" y="505837"/>
            <a:ext cx="2969198" cy="9064020"/>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95. Which of the following statements is correct regarding the Zero Poverty P4 policy?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It was launched by the Andhra Pradesh government.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Its objective is to eradicate poverty in the state by 2047.</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P4 stands for Public, Private, People, Partnership.</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Only 2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96. According to the SIPRI 2025 report, which of the following statements is not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USA is the country with the highest military spending.</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India is the second highest country in terms of military spending.</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Russia is the third highest country in terms of military spending.</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4. Germany is the fourth highest country in terms of military spending.</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Option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Only 2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97. Where did Prime Minister Narendra Modi lay the foundation stone for DRDO's new missile test range?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Kavaratti</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B)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Nagayalanka</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Amaravati</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D) Bengaluru</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98. The Taliban administration temporarily suspended which sport citing violation of Islamic law?</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Kabaddi</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B) Cricket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Chess</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D) Hockey</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99. According to the Union Budget 2025-26, what is the estimated fiscal deficit as a percentage of GDP?</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3.5% of GDP</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4.0% of GDP</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4.4% of GDP</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5.0% of GDP</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100. The fifth edition of the Al-Najah joint military exercise was conducted between India and which country?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Qatar</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B) Oman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Saudi Arabia</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D) UAE</a:t>
            </a:r>
          </a:p>
        </p:txBody>
      </p:sp>
    </p:spTree>
    <p:extLst>
      <p:ext uri="{BB962C8B-B14F-4D97-AF65-F5344CB8AC3E}">
        <p14:creationId xmlns:p14="http://schemas.microsoft.com/office/powerpoint/2010/main" val="434113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11136"/>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8246" y="464654"/>
            <a:ext cx="3010858" cy="8771632"/>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101. </a:t>
            </a:r>
            <a:r>
              <a:rPr lang="hi-IN" sz="1200" b="1" dirty="0">
                <a:latin typeface="Adobe Devanagari" panose="02040503050201020203"/>
                <a:ea typeface="Nirmala UI" panose="020B0502040204020203" pitchFamily="34" charset="0"/>
                <a:cs typeface="Adobe Devanagari" panose="02040503050201020203" pitchFamily="18" charset="0"/>
              </a:rPr>
              <a:t>भारत में मैग्रोव/कच्छ वन के संदर्भ में निम्नलिखित में से कौन सा कथन सही है?</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भारत में कुल मैग्रोव/कच्छ क्षेत्र का क्षेत्रफल 4991.68 </a:t>
            </a:r>
            <a:r>
              <a:rPr lang="en-IN" sz="1200" dirty="0">
                <a:latin typeface="Adobe Devanagari" panose="02040503050201020203"/>
                <a:ea typeface="Nirmala UI" panose="020B0502040204020203" pitchFamily="34" charset="0"/>
                <a:cs typeface="Adobe Devanagari" panose="02040503050201020203" pitchFamily="18" charset="0"/>
              </a:rPr>
              <a:t>km² </a:t>
            </a:r>
            <a:r>
              <a:rPr lang="hi-IN" sz="1200" dirty="0">
                <a:latin typeface="Adobe Devanagari" panose="02040503050201020203"/>
                <a:ea typeface="Nirmala UI" panose="020B0502040204020203" pitchFamily="34" charset="0"/>
                <a:cs typeface="Adobe Devanagari" panose="02040503050201020203" pitchFamily="18" charset="0"/>
              </a:rPr>
              <a:t>है, जो देश के कुल भौगोलिक क्षेत्रफल का 0.15% है।</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2021 की तुलना में मैंग्रोव के क्षेत्रफल में 7.43 </a:t>
            </a:r>
            <a:r>
              <a:rPr lang="en-IN" sz="1200" dirty="0">
                <a:latin typeface="Adobe Devanagari" panose="02040503050201020203"/>
                <a:ea typeface="Nirmala UI" panose="020B0502040204020203" pitchFamily="34" charset="0"/>
                <a:cs typeface="Adobe Devanagari" panose="02040503050201020203" pitchFamily="18" charset="0"/>
              </a:rPr>
              <a:t>km² </a:t>
            </a:r>
            <a:r>
              <a:rPr lang="hi-IN" sz="1200" dirty="0">
                <a:latin typeface="Adobe Devanagari" panose="02040503050201020203"/>
                <a:ea typeface="Nirmala UI" panose="020B0502040204020203" pitchFamily="34" charset="0"/>
                <a:cs typeface="Adobe Devanagari" panose="02040503050201020203" pitchFamily="18" charset="0"/>
              </a:rPr>
              <a:t>की कमी हुई है।</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गुजरात मैंग्रोव वृद्धि वाला प्रमुख राज्य है, जिसका कुल मैंग्रोव क्षेत्रफल 2119 </a:t>
            </a:r>
            <a:r>
              <a:rPr lang="en-IN" sz="1200" dirty="0">
                <a:latin typeface="Adobe Devanagari" panose="02040503050201020203"/>
                <a:ea typeface="Nirmala UI" panose="020B0502040204020203" pitchFamily="34" charset="0"/>
                <a:cs typeface="Adobe Devanagari" panose="02040503050201020203" pitchFamily="18" charset="0"/>
              </a:rPr>
              <a:t>km² </a:t>
            </a:r>
            <a:r>
              <a:rPr lang="hi-IN" sz="1200" dirty="0">
                <a:latin typeface="Adobe Devanagari" panose="02040503050201020203"/>
                <a:ea typeface="Nirmala UI" panose="020B0502040204020203" pitchFamily="34" charset="0"/>
                <a:cs typeface="Adobe Devanagari" panose="02040503050201020203" pitchFamily="18" charset="0"/>
              </a:rPr>
              <a:t>है।</a:t>
            </a:r>
          </a:p>
          <a:p>
            <a:r>
              <a:rPr lang="hi-IN" sz="1200" b="1" dirty="0">
                <a:latin typeface="Adobe Devanagari" panose="02040503050201020203"/>
                <a:ea typeface="Nirmala UI" panose="020B0502040204020203" pitchFamily="34" charset="0"/>
                <a:cs typeface="Adobe Devanagari" panose="02040503050201020203" pitchFamily="18" charset="0"/>
              </a:rPr>
              <a:t>कूट</a:t>
            </a:r>
            <a:r>
              <a:rPr lang="hi-IN" sz="1200" dirty="0">
                <a:latin typeface="Adobe Devanagari" panose="02040503050201020203"/>
                <a:ea typeface="Nirmala UI" panose="020B0502040204020203" pitchFamily="34" charset="0"/>
                <a:cs typeface="Adobe Devanagari" panose="02040503050201020203" pitchFamily="18" charset="0"/>
              </a:rPr>
              <a:t> : </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 और 2</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 और 3</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1 और 3</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उपरोक्त सभी</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102.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में से किस राज्य सरकार ने प्रवासी आर्द्रभूमि पक्षियों के संरक्षण के उद्देश्य से रामनाथपुरम जिले के धनुषकोडी में ग्रेटर फ्लेमिंगो अभ्यारण्य घोषित किया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तमिलनाडु सरकार</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केरल सरकार</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कर्नाटक सरकार</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आंध्र प्रदेश सरकार</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103. </a:t>
            </a:r>
            <a:r>
              <a:rPr lang="hi-IN" sz="1200" b="1" dirty="0">
                <a:latin typeface="Adobe Devanagari" panose="02040503050201020203"/>
                <a:ea typeface="Nirmala UI" panose="020B0502040204020203" pitchFamily="34" charset="0"/>
                <a:cs typeface="Adobe Devanagari" panose="02040503050201020203" pitchFamily="18" charset="0"/>
              </a:rPr>
              <a:t>दक्षिण कश्मीर हिमालय में 3880 मीटर की ऊँचाई पर स्थित अमरनाथ गुफा मंदिर तक जाने वाले तीर्थयात्रा मार्ग की पूर्ण सुरक्षा सुनिश्चित करने के लिए भारतीय सेना ने कौन सा ऑपरेशन शुरू किया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ऑपरेशन रक्षक</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ऑपरेशन महाकाल</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ऑपरेशन शिवा</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ऑपरेशन त्रिशूल</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104.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में से किस संगठन ने इंडो-पैसिफिक क्षेत्र में समुद्री सहयोग को बढ़ाने के लिए 'क्वाड एट सी शिप ऑब्जर्वर मिशन' की शुरुआत की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क्वाड देशों द्वारा</a:t>
            </a:r>
          </a:p>
          <a:p>
            <a:r>
              <a:rPr lang="en-IN" sz="1200" dirty="0">
                <a:latin typeface="Adobe Devanagari" panose="02040503050201020203"/>
                <a:ea typeface="Nirmala UI" panose="020B0502040204020203" pitchFamily="34" charset="0"/>
                <a:cs typeface="Adobe Devanagari" panose="02040503050201020203" pitchFamily="18" charset="0"/>
              </a:rPr>
              <a:t>B) BRICS </a:t>
            </a:r>
            <a:r>
              <a:rPr lang="hi-IN" sz="1200" dirty="0">
                <a:latin typeface="Adobe Devanagari" panose="02040503050201020203"/>
                <a:ea typeface="Nirmala UI" panose="020B0502040204020203" pitchFamily="34" charset="0"/>
                <a:cs typeface="Adobe Devanagari" panose="02040503050201020203" pitchFamily="18" charset="0"/>
              </a:rPr>
              <a:t>देशों द्वारा</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एशियाई विकास बैंक द्वारा</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न्यू डेवलपमेंट बैंक देशों द्वारा</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105. </a:t>
            </a:r>
            <a:r>
              <a:rPr lang="hi-IN" sz="1200" b="1" dirty="0">
                <a:latin typeface="Adobe Devanagari" panose="02040503050201020203"/>
                <a:ea typeface="Nirmala UI" panose="020B0502040204020203" pitchFamily="34" charset="0"/>
                <a:cs typeface="Adobe Devanagari" panose="02040503050201020203" pitchFamily="18" charset="0"/>
              </a:rPr>
              <a:t>भारत का पहला पुलिस स्टेशन, जिसे </a:t>
            </a:r>
            <a:r>
              <a:rPr lang="en-US" sz="1200" b="1" dirty="0">
                <a:latin typeface="Adobe Devanagari" panose="02040503050201020203"/>
                <a:ea typeface="Nirmala UI" panose="020B0502040204020203" pitchFamily="34" charset="0"/>
                <a:cs typeface="Adobe Devanagari" panose="02040503050201020203" pitchFamily="18" charset="0"/>
              </a:rPr>
              <a:t>ISO </a:t>
            </a:r>
            <a:r>
              <a:rPr lang="hi-IN" sz="1200" b="1" dirty="0">
                <a:latin typeface="Adobe Devanagari" panose="02040503050201020203"/>
                <a:ea typeface="Nirmala UI" panose="020B0502040204020203" pitchFamily="34" charset="0"/>
                <a:cs typeface="Adobe Devanagari" panose="02040503050201020203" pitchFamily="18" charset="0"/>
              </a:rPr>
              <a:t>प्रमाणन प्राप्त हुआ है, वह कहां स्थित है?</a:t>
            </a:r>
          </a:p>
          <a:p>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तिरुवनंतपुरम, केरल</a:t>
            </a:r>
          </a:p>
          <a:p>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अर्थुनकल, केरल</a:t>
            </a:r>
          </a:p>
          <a:p>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कोयंबटूर, तमिलनाडु</a:t>
            </a:r>
          </a:p>
          <a:p>
            <a:r>
              <a:rPr lang="en-US"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पुणे, महाराष्ट्र</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106. </a:t>
            </a:r>
            <a:r>
              <a:rPr lang="hi-IN" sz="1200" b="1" dirty="0">
                <a:latin typeface="Adobe Devanagari" panose="02040503050201020203"/>
                <a:ea typeface="Nirmala UI" panose="020B0502040204020203" pitchFamily="34" charset="0"/>
                <a:cs typeface="Adobe Devanagari" panose="02040503050201020203" pitchFamily="18" charset="0"/>
              </a:rPr>
              <a:t>भारत सरकार ने निजी गैर-वाणिज्यिक वाहनों के लिए टोल भुगतान को सरल बनाने के उद्देश्य से कितने रुपये का वार्षिक पास (</a:t>
            </a:r>
            <a:r>
              <a:rPr lang="en-IN" sz="1200" b="1" dirty="0">
                <a:latin typeface="Adobe Devanagari" panose="02040503050201020203"/>
                <a:ea typeface="Nirmala UI" panose="020B0502040204020203" pitchFamily="34" charset="0"/>
                <a:cs typeface="Adobe Devanagari" panose="02040503050201020203" pitchFamily="18" charset="0"/>
              </a:rPr>
              <a:t>Annual Toll Pass) </a:t>
            </a:r>
            <a:r>
              <a:rPr lang="hi-IN" sz="1200" b="1" dirty="0">
                <a:latin typeface="Adobe Devanagari" panose="02040503050201020203"/>
                <a:ea typeface="Nirmala UI" panose="020B0502040204020203" pitchFamily="34" charset="0"/>
                <a:cs typeface="Adobe Devanagari" panose="02040503050201020203" pitchFamily="18" charset="0"/>
              </a:rPr>
              <a:t>लॉन्च किया है?</a:t>
            </a:r>
          </a:p>
          <a:p>
            <a:pPr marL="228600" indent="-228600">
              <a:buAutoNum type="alphaUcParenR"/>
            </a:pPr>
            <a:r>
              <a:rPr lang="hi-IN" sz="1200" dirty="0">
                <a:latin typeface="Adobe Devanagari" panose="02040503050201020203"/>
                <a:ea typeface="Nirmala UI" panose="020B0502040204020203" pitchFamily="34" charset="0"/>
                <a:cs typeface="Adobe Devanagari" panose="02040503050201020203" pitchFamily="18" charset="0"/>
              </a:rPr>
              <a:t>₹2000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₹2500</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₹3000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₹3500</a:t>
            </a:r>
          </a:p>
        </p:txBody>
      </p:sp>
      <p:sp>
        <p:nvSpPr>
          <p:cNvPr id="3" name="Rectangle 2">
            <a:extLst>
              <a:ext uri="{FF2B5EF4-FFF2-40B4-BE49-F238E27FC236}">
                <a16:creationId xmlns:a16="http://schemas.microsoft.com/office/drawing/2014/main" id="{4EB31A44-CA61-DCF6-7A13-E9F14AA31255}"/>
              </a:ext>
            </a:extLst>
          </p:cNvPr>
          <p:cNvSpPr/>
          <p:nvPr/>
        </p:nvSpPr>
        <p:spPr>
          <a:xfrm>
            <a:off x="332851" y="411136"/>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28998" y="500864"/>
            <a:ext cx="3096146" cy="8556188"/>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101. Which of the following statements is correct regarding Mangrove/Salt marsh forests in India?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The total area of Mangrove/Salt marsh forests in India is 4991.68 km², which is 0.15% of the country's total geographical area.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The mangrove area has decreased by 7.43 km² compared to 2021.</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Gujarat is the leading state in mangrove growth, with a total mangrove area of 2119 km².</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Option :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 and 2		B) Only 2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Only 1 and 3		D) All of the above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102. Which state government has declared the Greater Flamingo Sanctuary in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Dhanushkodi</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Ramanathapuram</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district, for the conservation of migratory wetland bird</a:t>
            </a:r>
            <a:r>
              <a:rPr lang="en-US" sz="1100" dirty="0">
                <a:latin typeface="Adobe Devanagari" panose="02040503050201020203" pitchFamily="18" charset="0"/>
                <a:ea typeface="Nirmala UI" panose="020B0502040204020203" pitchFamily="34" charset="0"/>
                <a:cs typeface="Adobe Devanagari" panose="02040503050201020203" pitchFamily="18" charset="0"/>
              </a:rPr>
              <a:t>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Tamil Nadu Government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Kerala Government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Karnataka Government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Andhra Pradesh Government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103. Which operation has the Indian Army launched to ensure complete security along the pilgrimage route to the Amarnath Cave Temple, located at an altitude of 3880 meters in the South Kashmir Himalayas?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Operation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Rakshak</a:t>
            </a:r>
            <a:r>
              <a:rPr lang="en-US" sz="1100" dirty="0">
                <a:latin typeface="Adobe Devanagari" panose="02040503050201020203" pitchFamily="18" charset="0"/>
                <a:ea typeface="Nirmala UI" panose="020B0502040204020203" pitchFamily="34" charset="0"/>
                <a:cs typeface="Adobe Devanagari" panose="02040503050201020203" pitchFamily="18" charset="0"/>
              </a:rPr>
              <a:t>	   B) Operation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Mahakal</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Operation Shiva	  D) Operation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Trishul</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104. Which organization launched the 'Quad at Sea Ship Observer Mission' to enhance maritime cooperation in the Indo-Pacific region?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Quad countries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BRICS countries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Asian Development Bank</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New Development Bank countries</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105. Where is India’s first police station that received ISO certification located?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Thiruvananthapuram, Kerala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Arthunkal</a:t>
            </a:r>
            <a:r>
              <a:rPr lang="en-US" sz="1100" dirty="0">
                <a:latin typeface="Adobe Devanagari" panose="02040503050201020203" pitchFamily="18" charset="0"/>
                <a:ea typeface="Nirmala UI" panose="020B0502040204020203" pitchFamily="34" charset="0"/>
                <a:cs typeface="Adobe Devanagari" panose="02040503050201020203" pitchFamily="18" charset="0"/>
              </a:rPr>
              <a:t>, Kerala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Coimbatore, Tamil Nadu</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Pune, Maharashtra</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106.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To simplify toll payments for private non-commercial vehicles, what is the annual pass amount recently launched by the Government of India?</a:t>
            </a:r>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pPr marL="228600" indent="-228600">
              <a:buAutoNum type="alphaUcParenR"/>
            </a:pPr>
            <a:r>
              <a:rPr lang="en-GB" sz="1100" b="1" dirty="0">
                <a:latin typeface="Adobe Devanagari" panose="02040503050201020203" pitchFamily="18" charset="0"/>
                <a:ea typeface="Nirmala UI" panose="020B0502040204020203" pitchFamily="34" charset="0"/>
                <a:cs typeface="Adobe Devanagari" panose="02040503050201020203" pitchFamily="18" charset="0"/>
              </a:rPr>
              <a:t>₹2000</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B) ₹2500</a:t>
            </a:r>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 ₹3000</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D) ₹3500</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9019806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11136"/>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65276" y="471139"/>
            <a:ext cx="3010858" cy="8956298"/>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107. </a:t>
            </a:r>
            <a:r>
              <a:rPr lang="hi-IN" sz="1200" b="1" dirty="0">
                <a:latin typeface="Adobe Devanagari" panose="02040503050201020203"/>
                <a:ea typeface="Nirmala UI" panose="020B0502040204020203" pitchFamily="34" charset="0"/>
                <a:cs typeface="Adobe Devanagari" panose="02040503050201020203" pitchFamily="18" charset="0"/>
              </a:rPr>
              <a:t>भारत का पहला लकड़ी से निर्मित गुरुद्वारा कहां खोला गया?</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आंध्र प्रदेश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बिहार</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पंजाब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उत्तर प्रदेश</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108. </a:t>
            </a:r>
            <a:r>
              <a:rPr lang="hi-IN" sz="1200" b="1" dirty="0">
                <a:latin typeface="Adobe Devanagari" panose="02040503050201020203"/>
                <a:ea typeface="Nirmala UI" panose="020B0502040204020203" pitchFamily="34" charset="0"/>
                <a:cs typeface="Adobe Devanagari" panose="02040503050201020203" pitchFamily="18" charset="0"/>
              </a:rPr>
              <a:t>वित्तीय वर्ष 2025-26 के बिहार बजट अनुमान में वित्तीय वर्ष 2024-25 के बजट अनुमान से कितनी प्रतिशत वृद्धि हुई है?</a:t>
            </a:r>
          </a:p>
          <a:p>
            <a:r>
              <a:rPr lang="en-IN" sz="1200" dirty="0">
                <a:latin typeface="Adobe Devanagari" panose="02040503050201020203"/>
                <a:ea typeface="Nirmala UI" panose="020B0502040204020203" pitchFamily="34" charset="0"/>
                <a:cs typeface="Adobe Devanagari" panose="02040503050201020203" pitchFamily="18" charset="0"/>
              </a:rPr>
              <a:t>A) 10.25%</a:t>
            </a:r>
          </a:p>
          <a:p>
            <a:r>
              <a:rPr lang="en-IN" sz="1200" dirty="0">
                <a:latin typeface="Adobe Devanagari" panose="02040503050201020203"/>
                <a:ea typeface="Nirmala UI" panose="020B0502040204020203" pitchFamily="34" charset="0"/>
                <a:cs typeface="Adobe Devanagari" panose="02040503050201020203" pitchFamily="18" charset="0"/>
              </a:rPr>
              <a:t>B) 12.50%</a:t>
            </a:r>
          </a:p>
          <a:p>
            <a:r>
              <a:rPr lang="en-IN" sz="1200" dirty="0">
                <a:latin typeface="Adobe Devanagari" panose="02040503050201020203"/>
                <a:ea typeface="Nirmala UI" panose="020B0502040204020203" pitchFamily="34" charset="0"/>
                <a:cs typeface="Adobe Devanagari" panose="02040503050201020203" pitchFamily="18" charset="0"/>
              </a:rPr>
              <a:t>C) 13.69%</a:t>
            </a:r>
          </a:p>
          <a:p>
            <a:r>
              <a:rPr lang="en-IN" sz="1200" dirty="0">
                <a:latin typeface="Adobe Devanagari" panose="02040503050201020203"/>
                <a:ea typeface="Nirmala UI" panose="020B0502040204020203" pitchFamily="34" charset="0"/>
                <a:cs typeface="Adobe Devanagari" panose="02040503050201020203" pitchFamily="18" charset="0"/>
              </a:rPr>
              <a:t>D) 15.00%</a:t>
            </a: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109. </a:t>
            </a:r>
            <a:r>
              <a:rPr lang="hi-IN" sz="1200" b="1" dirty="0">
                <a:latin typeface="Adobe Devanagari" panose="02040503050201020203"/>
                <a:ea typeface="Nirmala UI" panose="020B0502040204020203" pitchFamily="34" charset="0"/>
                <a:cs typeface="Adobe Devanagari" panose="02040503050201020203" pitchFamily="18" charset="0"/>
              </a:rPr>
              <a:t>सारण जिले के सोनपुर स्थित बाबा हरिहरनाथ मंदिर क्षेत्र को किस तर्ज पर विकसित किया जायेगा?</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अमृतसर स्वर्ण मंदिर कॉरिडोर</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काशी विश्वनाथ कॉरिडोर, वाराणसी</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द्वारका मंदिर कॉरिडोर</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शिरडी साईं बाबा कॉरिडोर</a:t>
            </a:r>
          </a:p>
          <a:p>
            <a:pPr>
              <a:lnSpc>
                <a:spcPct val="150000"/>
              </a:lnSpc>
            </a:pPr>
            <a:endParaRPr lang="en-IN" sz="1200" b="1"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110.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में से कौन से कथन सही हैं?</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2023-24 के लिए प्रति व्यक्ति आय (वर्तमान मूल्य पर) </a:t>
            </a:r>
            <a:r>
              <a:rPr lang="en-IN" sz="1200" dirty="0">
                <a:latin typeface="Adobe Devanagari" panose="02040503050201020203"/>
                <a:ea typeface="Nirmala UI" panose="020B0502040204020203" pitchFamily="34" charset="0"/>
                <a:cs typeface="Adobe Devanagari" panose="02040503050201020203" pitchFamily="18" charset="0"/>
              </a:rPr>
              <a:t>₹66,828 </a:t>
            </a:r>
            <a:r>
              <a:rPr lang="hi-IN" sz="1200" dirty="0">
                <a:latin typeface="Adobe Devanagari" panose="02040503050201020203"/>
                <a:ea typeface="Nirmala UI" panose="020B0502040204020203" pitchFamily="34" charset="0"/>
                <a:cs typeface="Adobe Devanagari" panose="02040503050201020203" pitchFamily="18" charset="0"/>
              </a:rPr>
              <a:t>है, जो 12.8% की वृद्धि को दर्शाता है।</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2011-12 के लिए प्रति व्यक्ति आय (स्थिर मूल्य पर) </a:t>
            </a:r>
            <a:r>
              <a:rPr lang="en-IN" sz="1200" dirty="0">
                <a:latin typeface="Adobe Devanagari" panose="02040503050201020203"/>
                <a:ea typeface="Nirmala UI" panose="020B0502040204020203" pitchFamily="34" charset="0"/>
                <a:cs typeface="Adobe Devanagari" panose="02040503050201020203" pitchFamily="18" charset="0"/>
              </a:rPr>
              <a:t>₹36,333 </a:t>
            </a:r>
            <a:r>
              <a:rPr lang="hi-IN" sz="1200" dirty="0">
                <a:latin typeface="Adobe Devanagari" panose="02040503050201020203"/>
                <a:ea typeface="Nirmala UI" panose="020B0502040204020203" pitchFamily="34" charset="0"/>
                <a:cs typeface="Adobe Devanagari" panose="02040503050201020203" pitchFamily="18" charset="0"/>
              </a:rPr>
              <a:t>है, जो 7.6% की वृद्धि को दर्शाता है।</a:t>
            </a:r>
          </a:p>
          <a:p>
            <a:r>
              <a:rPr lang="hi-IN" sz="1200" b="1" dirty="0">
                <a:latin typeface="Adobe Devanagari" panose="02040503050201020203"/>
                <a:ea typeface="Nirmala UI" panose="020B0502040204020203" pitchFamily="34" charset="0"/>
                <a:cs typeface="Adobe Devanagari" panose="02040503050201020203" pitchFamily="18" charset="0"/>
              </a:rPr>
              <a:t>कूट : </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दोनों 1 और 2</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दोनों 1 और 2 गलत हैं</a:t>
            </a: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111. </a:t>
            </a:r>
            <a:r>
              <a:rPr lang="hi-IN" sz="1200" b="1" dirty="0">
                <a:latin typeface="Adobe Devanagari" panose="02040503050201020203"/>
                <a:ea typeface="Nirmala UI" panose="020B0502040204020203" pitchFamily="34" charset="0"/>
                <a:cs typeface="Adobe Devanagari" panose="02040503050201020203" pitchFamily="18" charset="0"/>
              </a:rPr>
              <a:t>बिहार आर्थिक सर्वेक्षण 2024-25 के अनुसार, निम्नलिखित में से कौन से जिले न्यूनतम और सर्वाधिक बिजली खपत में शीर्ष पर हैं?</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न्यूनतम बिजली खपत में तीन शीर्ष जिले: शिवहर, अरवल और शेखपुरा</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सर्वाधिक बिजली खपत में तीन शीर्ष जिले: पटना, गया और मुज़फ़्फ़रपुर</a:t>
            </a:r>
          </a:p>
          <a:p>
            <a:r>
              <a:rPr lang="en-IN" sz="1200" dirty="0">
                <a:latin typeface="Adobe Devanagari" panose="02040503050201020203"/>
                <a:ea typeface="Nirmala UI" panose="020B0502040204020203" pitchFamily="34" charset="0"/>
                <a:cs typeface="Adobe Devanagari" panose="02040503050201020203" pitchFamily="18" charset="0"/>
              </a:rPr>
              <a:t>A) 1 </a:t>
            </a:r>
            <a:r>
              <a:rPr lang="hi-IN" sz="1200" dirty="0">
                <a:latin typeface="Adobe Devanagari" panose="02040503050201020203"/>
                <a:ea typeface="Nirmala UI" panose="020B0502040204020203" pitchFamily="34" charset="0"/>
                <a:cs typeface="Adobe Devanagari" panose="02040503050201020203" pitchFamily="18" charset="0"/>
              </a:rPr>
              <a:t>सही है, 2 गलत है</a:t>
            </a:r>
          </a:p>
          <a:p>
            <a:r>
              <a:rPr lang="en-IN" sz="1200" dirty="0">
                <a:latin typeface="Adobe Devanagari" panose="02040503050201020203"/>
                <a:ea typeface="Nirmala UI" panose="020B0502040204020203" pitchFamily="34" charset="0"/>
                <a:cs typeface="Adobe Devanagari" panose="02040503050201020203" pitchFamily="18" charset="0"/>
              </a:rPr>
              <a:t>B) 2 </a:t>
            </a:r>
            <a:r>
              <a:rPr lang="hi-IN" sz="1200" dirty="0">
                <a:latin typeface="Adobe Devanagari" panose="02040503050201020203"/>
                <a:ea typeface="Nirmala UI" panose="020B0502040204020203" pitchFamily="34" charset="0"/>
                <a:cs typeface="Adobe Devanagari" panose="02040503050201020203" pitchFamily="18" charset="0"/>
              </a:rPr>
              <a:t>सही है, 1 गलत है</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दोनों 1 और 2 सही हैं</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दोनों 1 और 2 गलत हैं</a:t>
            </a:r>
            <a:endParaRPr lang="en-US" sz="1200" dirty="0">
              <a:latin typeface="Adobe Devanagari" panose="02040503050201020203"/>
              <a:ea typeface="Nirmala UI" panose="020B0502040204020203" pitchFamily="34" charset="0"/>
              <a:cs typeface="Adobe Devanagari" panose="02040503050201020203" pitchFamily="18" charset="0"/>
            </a:endParaRPr>
          </a:p>
          <a:p>
            <a:pPr>
              <a:lnSpc>
                <a:spcPct val="150000"/>
              </a:lnSpc>
            </a:pPr>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112. </a:t>
            </a:r>
            <a:r>
              <a:rPr lang="hi-IN" sz="1200" b="1" dirty="0">
                <a:latin typeface="Adobe Devanagari" panose="02040503050201020203"/>
                <a:ea typeface="Nirmala UI" panose="020B0502040204020203" pitchFamily="34" charset="0"/>
                <a:cs typeface="Adobe Devanagari" panose="02040503050201020203" pitchFamily="18" charset="0"/>
              </a:rPr>
              <a:t>बिहार सरकार की महत्वाकांक्षी योजनाओं 7 निश्चय और 7 निश्चय-2 के तहत, नवंबर 2024 की मासिक रैंकिंग में पूरे राज्य में किस जिले ने पहला स्थान प्राप्त किया है?</a:t>
            </a:r>
          </a:p>
          <a:p>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पटना</a:t>
            </a:r>
            <a:r>
              <a:rPr lang="en-US" sz="1200" dirty="0">
                <a:latin typeface="Adobe Devanagari" panose="02040503050201020203"/>
                <a:ea typeface="Nirmala UI" panose="020B0502040204020203" pitchFamily="34" charset="0"/>
                <a:cs typeface="Adobe Devanagari" panose="02040503050201020203" pitchFamily="18" charset="0"/>
              </a:rPr>
              <a:t>			B) </a:t>
            </a:r>
            <a:r>
              <a:rPr lang="hi-IN" sz="1200" dirty="0">
                <a:latin typeface="Adobe Devanagari" panose="02040503050201020203"/>
                <a:ea typeface="Nirmala UI" panose="020B0502040204020203" pitchFamily="34" charset="0"/>
                <a:cs typeface="Adobe Devanagari" panose="02040503050201020203" pitchFamily="18" charset="0"/>
              </a:rPr>
              <a:t>गया</a:t>
            </a:r>
          </a:p>
          <a:p>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बक्सर</a:t>
            </a:r>
            <a:r>
              <a:rPr lang="en-US" sz="1200" dirty="0">
                <a:latin typeface="Adobe Devanagari" panose="02040503050201020203"/>
                <a:ea typeface="Nirmala UI" panose="020B0502040204020203" pitchFamily="34" charset="0"/>
                <a:cs typeface="Adobe Devanagari" panose="02040503050201020203" pitchFamily="18" charset="0"/>
              </a:rPr>
              <a:t>			D) </a:t>
            </a:r>
            <a:r>
              <a:rPr lang="hi-IN" sz="1200" dirty="0">
                <a:latin typeface="Adobe Devanagari" panose="02040503050201020203"/>
                <a:ea typeface="Nirmala UI" panose="020B0502040204020203" pitchFamily="34" charset="0"/>
                <a:cs typeface="Adobe Devanagari" panose="02040503050201020203" pitchFamily="18" charset="0"/>
              </a:rPr>
              <a:t>मुजफ्फरपुर</a:t>
            </a:r>
          </a:p>
        </p:txBody>
      </p:sp>
      <p:sp>
        <p:nvSpPr>
          <p:cNvPr id="3" name="Rectangle 2">
            <a:extLst>
              <a:ext uri="{FF2B5EF4-FFF2-40B4-BE49-F238E27FC236}">
                <a16:creationId xmlns:a16="http://schemas.microsoft.com/office/drawing/2014/main" id="{4EB31A44-CA61-DCF6-7A13-E9F14AA31255}"/>
              </a:ext>
            </a:extLst>
          </p:cNvPr>
          <p:cNvSpPr/>
          <p:nvPr/>
        </p:nvSpPr>
        <p:spPr>
          <a:xfrm>
            <a:off x="332851" y="411136"/>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28998" y="544750"/>
            <a:ext cx="3125821" cy="8725466"/>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107. Where has India’s first wooden Gurudwara been established?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Andhra Pradesh</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B) Bihar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Punjab</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D) Uttar Pradesh</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108. How much percentage increase has occurred in the Bihar Budget estimate for the financial year 2025-26 compared to the Budget estimate for the financial year 2024-25?</a:t>
            </a:r>
          </a:p>
          <a:p>
            <a:pPr marL="228600" indent="-228600">
              <a:buAutoNum type="alphaUcParenR"/>
            </a:pPr>
            <a:r>
              <a:rPr lang="en-US" sz="1100" dirty="0">
                <a:latin typeface="Adobe Devanagari" panose="02040503050201020203" pitchFamily="18" charset="0"/>
                <a:ea typeface="Nirmala UI" panose="020B0502040204020203" pitchFamily="34" charset="0"/>
                <a:cs typeface="Adobe Devanagari" panose="02040503050201020203" pitchFamily="18" charset="0"/>
              </a:rPr>
              <a:t>10.25%</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p>
          <a:p>
            <a:pPr marL="228600" indent="-228600">
              <a:buAutoNum type="alphaUcParenR"/>
            </a:pPr>
            <a:r>
              <a:rPr lang="en-US" sz="1100" dirty="0">
                <a:latin typeface="Adobe Devanagari" panose="02040503050201020203" pitchFamily="18" charset="0"/>
                <a:ea typeface="Nirmala UI" panose="020B0502040204020203" pitchFamily="34" charset="0"/>
                <a:cs typeface="Adobe Devanagari" panose="02040503050201020203" pitchFamily="18" charset="0"/>
              </a:rPr>
              <a:t>12.50%</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13.69%</a:t>
            </a:r>
            <a:r>
              <a:rPr lang="hi-IN"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a:t>
            </a:r>
            <a:r>
              <a:rPr lang="en-US" sz="1100">
                <a:latin typeface="Adobe Devanagari" panose="02040503050201020203" pitchFamily="18" charset="0"/>
                <a:ea typeface="Nirmala UI" panose="020B0502040204020203" pitchFamily="34" charset="0"/>
                <a:cs typeface="Adobe Devanagari" panose="02040503050201020203" pitchFamily="18" charset="0"/>
              </a:rPr>
              <a:t>)   15.00</a:t>
            </a:r>
            <a:r>
              <a:rPr lang="en-US" sz="1100" dirty="0">
                <a:latin typeface="Adobe Devanagari" panose="02040503050201020203" pitchFamily="18" charset="0"/>
                <a:ea typeface="Nirmala UI" panose="020B0502040204020203" pitchFamily="34" charset="0"/>
                <a:cs typeface="Adobe Devanagari" panose="02040503050201020203" pitchFamily="18" charset="0"/>
              </a:rPr>
              <a: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109. The Baba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Harirhnath</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Temple area located in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Sonpur</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Saran district, will be developed on the lines of which of the following?</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Amritsar Golden Temple Corridor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Kashi Vishwanath Corridor, Varanasi</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Dwarka Temple Corridor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Shirdi Sai Baba Corridor</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110. Which of the following statements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The per capita income for 2023-24 (at current prices) is ₹66,828, reflecting a 12.8% increase.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The per capita income for 2011-12 (at constant prices) is ₹36,333, reflecting a 7.6% increase.</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O</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ption </a:t>
            </a:r>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Both 1 and 2 are incorrect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111. According to the Bihar Economic Survey 2024-25, which districts are the top three in terms of minimum and maximum electricity consumption?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Top three districts with minimum electricity consumption: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Shivhar</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Arwal</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and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Sheikhpura</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Top three districts with maximum electricity consumption: Patna, Gaya, and Muzaffarpur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1 is correct, 2 is incorrect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2 is correct, 1 is incorrect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Both 1 and 2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Both 1 and 2 are incorrect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112. Under Bihar government's ambitious schemes 7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Nischay</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and 7 Nischay-2, which district secured the first position in the state in the monthly ranking for November 2024?</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Patna		B) Gaya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Buxar		D) Muzaffarpur</a:t>
            </a:r>
          </a:p>
        </p:txBody>
      </p:sp>
    </p:spTree>
    <p:extLst>
      <p:ext uri="{BB962C8B-B14F-4D97-AF65-F5344CB8AC3E}">
        <p14:creationId xmlns:p14="http://schemas.microsoft.com/office/powerpoint/2010/main" val="41412445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11136"/>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32850" y="432229"/>
            <a:ext cx="3096147" cy="9140964"/>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113. </a:t>
            </a:r>
            <a:r>
              <a:rPr lang="hi-IN" sz="1200" b="1" dirty="0">
                <a:latin typeface="Adobe Devanagari" panose="02040503050201020203"/>
                <a:ea typeface="Nirmala UI" panose="020B0502040204020203" pitchFamily="34" charset="0"/>
                <a:cs typeface="Adobe Devanagari" panose="02040503050201020203" pitchFamily="18" charset="0"/>
              </a:rPr>
              <a:t>बिहार में 'बिहार खेल प्रतिभा खोज प्रतियोगिता' का शुभारंभ किसने किया?</a:t>
            </a:r>
          </a:p>
          <a:p>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मुख्यमंत्री नीतीश कुमार</a:t>
            </a:r>
          </a:p>
          <a:p>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केंद्रीय खेल मंत्री अनुराग ठाकुर</a:t>
            </a:r>
          </a:p>
          <a:p>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राज्यपाल मोहम्मद आरिफ़ खान</a:t>
            </a:r>
          </a:p>
          <a:p>
            <a:r>
              <a:rPr lang="en-US"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केंद्रीय शिक्षा मंत्री धर्मेन्द्र प्रधान</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114. </a:t>
            </a:r>
            <a:r>
              <a:rPr lang="hi-IN" sz="1200" b="1" dirty="0">
                <a:latin typeface="Adobe Devanagari" panose="02040503050201020203"/>
                <a:ea typeface="Nirmala UI" panose="020B0502040204020203" pitchFamily="34" charset="0"/>
                <a:cs typeface="Adobe Devanagari" panose="02040503050201020203" pitchFamily="18" charset="0"/>
              </a:rPr>
              <a:t>बिहार के किस विश्वविद्यालय को विश्वविद्यालय अनुदान आयोग (</a:t>
            </a:r>
            <a:r>
              <a:rPr lang="en-IN" sz="1200" b="1" dirty="0">
                <a:latin typeface="Adobe Devanagari" panose="02040503050201020203"/>
                <a:ea typeface="Nirmala UI" panose="020B0502040204020203" pitchFamily="34" charset="0"/>
                <a:cs typeface="Adobe Devanagari" panose="02040503050201020203" pitchFamily="18" charset="0"/>
              </a:rPr>
              <a:t>UGC) </a:t>
            </a:r>
            <a:r>
              <a:rPr lang="hi-IN" sz="1200" b="1" dirty="0">
                <a:latin typeface="Adobe Devanagari" panose="02040503050201020203"/>
                <a:ea typeface="Nirmala UI" panose="020B0502040204020203" pitchFamily="34" charset="0"/>
                <a:cs typeface="Adobe Devanagari" panose="02040503050201020203" pitchFamily="18" charset="0"/>
              </a:rPr>
              <a:t>द्वारा मान्यता दी गई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पाटलिपुत्र विश्वविद्यालय, पटना</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मगध विश्वविद्यालय, गया</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खेल विश्वविद्यालय, राजगीर</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भीम राव अंबेडकर विश्वविद्यालय, मुजफ्फरपुर</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115. </a:t>
            </a:r>
            <a:r>
              <a:rPr lang="hi-IN" sz="1200" b="1" dirty="0">
                <a:latin typeface="Adobe Devanagari" panose="02040503050201020203"/>
                <a:ea typeface="Nirmala UI" panose="020B0502040204020203" pitchFamily="34" charset="0"/>
                <a:cs typeface="Adobe Devanagari" panose="02040503050201020203" pitchFamily="18" charset="0"/>
              </a:rPr>
              <a:t>मिशन कर्मयोगी कार्यशाला का आयोजन कब और कहां किया गया था?</a:t>
            </a:r>
          </a:p>
          <a:p>
            <a:r>
              <a:rPr lang="en-IN" sz="1200" dirty="0">
                <a:latin typeface="Adobe Devanagari" panose="02040503050201020203"/>
                <a:ea typeface="Nirmala UI" panose="020B0502040204020203" pitchFamily="34" charset="0"/>
                <a:cs typeface="Adobe Devanagari" panose="02040503050201020203" pitchFamily="18" charset="0"/>
              </a:rPr>
              <a:t>A) 5 </a:t>
            </a:r>
            <a:r>
              <a:rPr lang="hi-IN" sz="1200" dirty="0">
                <a:latin typeface="Adobe Devanagari" panose="02040503050201020203"/>
                <a:ea typeface="Nirmala UI" panose="020B0502040204020203" pitchFamily="34" charset="0"/>
                <a:cs typeface="Adobe Devanagari" panose="02040503050201020203" pitchFamily="18" charset="0"/>
              </a:rPr>
              <a:t>जनवरी, 2025, पटना</a:t>
            </a:r>
          </a:p>
          <a:p>
            <a:r>
              <a:rPr lang="en-IN" sz="1200" dirty="0">
                <a:latin typeface="Adobe Devanagari" panose="02040503050201020203"/>
                <a:ea typeface="Nirmala UI" panose="020B0502040204020203" pitchFamily="34" charset="0"/>
                <a:cs typeface="Adobe Devanagari" panose="02040503050201020203" pitchFamily="18" charset="0"/>
              </a:rPr>
              <a:t>B) 7 </a:t>
            </a:r>
            <a:r>
              <a:rPr lang="hi-IN" sz="1200" dirty="0">
                <a:latin typeface="Adobe Devanagari" panose="02040503050201020203"/>
                <a:ea typeface="Nirmala UI" panose="020B0502040204020203" pitchFamily="34" charset="0"/>
                <a:cs typeface="Adobe Devanagari" panose="02040503050201020203" pitchFamily="18" charset="0"/>
              </a:rPr>
              <a:t>जनवरी, 2025, गया</a:t>
            </a:r>
          </a:p>
          <a:p>
            <a:r>
              <a:rPr lang="en-IN" sz="1200" dirty="0">
                <a:latin typeface="Adobe Devanagari" panose="02040503050201020203"/>
                <a:ea typeface="Nirmala UI" panose="020B0502040204020203" pitchFamily="34" charset="0"/>
                <a:cs typeface="Adobe Devanagari" panose="02040503050201020203" pitchFamily="18" charset="0"/>
              </a:rPr>
              <a:t>C) 10 </a:t>
            </a:r>
            <a:r>
              <a:rPr lang="hi-IN" sz="1200" dirty="0">
                <a:latin typeface="Adobe Devanagari" panose="02040503050201020203"/>
                <a:ea typeface="Nirmala UI" panose="020B0502040204020203" pitchFamily="34" charset="0"/>
                <a:cs typeface="Adobe Devanagari" panose="02040503050201020203" pitchFamily="18" charset="0"/>
              </a:rPr>
              <a:t>जनवरी, 2025, मुजफ्फरपुर</a:t>
            </a:r>
          </a:p>
          <a:p>
            <a:r>
              <a:rPr lang="en-IN" sz="1200" dirty="0">
                <a:latin typeface="Adobe Devanagari" panose="02040503050201020203"/>
                <a:ea typeface="Nirmala UI" panose="020B0502040204020203" pitchFamily="34" charset="0"/>
                <a:cs typeface="Adobe Devanagari" panose="02040503050201020203" pitchFamily="18" charset="0"/>
              </a:rPr>
              <a:t>D) 12 </a:t>
            </a:r>
            <a:r>
              <a:rPr lang="hi-IN" sz="1200" dirty="0">
                <a:latin typeface="Adobe Devanagari" panose="02040503050201020203"/>
                <a:ea typeface="Nirmala UI" panose="020B0502040204020203" pitchFamily="34" charset="0"/>
                <a:cs typeface="Adobe Devanagari" panose="02040503050201020203" pitchFamily="18" charset="0"/>
              </a:rPr>
              <a:t>जनवरी, 2025, दरभंगा</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116.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में से कौन से कथन प्रधानमंत्री किसान सम्मान निधि योजना (</a:t>
            </a:r>
            <a:r>
              <a:rPr lang="en-US" sz="1200" b="1" dirty="0">
                <a:latin typeface="Adobe Devanagari" panose="02040503050201020203"/>
                <a:ea typeface="Nirmala UI" panose="020B0502040204020203" pitchFamily="34" charset="0"/>
                <a:cs typeface="Adobe Devanagari" panose="02040503050201020203" pitchFamily="18" charset="0"/>
              </a:rPr>
              <a:t>PM KISAN) </a:t>
            </a:r>
            <a:r>
              <a:rPr lang="hi-IN" sz="1200" b="1" dirty="0">
                <a:latin typeface="Adobe Devanagari" panose="02040503050201020203"/>
                <a:ea typeface="Nirmala UI" panose="020B0502040204020203" pitchFamily="34" charset="0"/>
                <a:cs typeface="Adobe Devanagari" panose="02040503050201020203" pitchFamily="18" charset="0"/>
              </a:rPr>
              <a:t>के बारे में सही हैं?</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यह योजना फरवरी 2019 में लॉन्च की गई थी।</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इस योजना को कृषि और किसान कल्याण मंत्रालय द्वारा लागू किया जाता है।</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योजना के तहत सभी भूमि धारक किसानों को प्रत्येक वर्ष </a:t>
            </a:r>
            <a:r>
              <a:rPr lang="en-US" sz="1200" dirty="0">
                <a:latin typeface="Adobe Devanagari" panose="02040503050201020203"/>
                <a:ea typeface="Nirmala UI" panose="020B0502040204020203" pitchFamily="34" charset="0"/>
                <a:cs typeface="Adobe Devanagari" panose="02040503050201020203" pitchFamily="18" charset="0"/>
              </a:rPr>
              <a:t>₹6,000 </a:t>
            </a:r>
            <a:r>
              <a:rPr lang="hi-IN" sz="1200" dirty="0">
                <a:latin typeface="Adobe Devanagari" panose="02040503050201020203"/>
                <a:ea typeface="Nirmala UI" panose="020B0502040204020203" pitchFamily="34" charset="0"/>
                <a:cs typeface="Adobe Devanagari" panose="02040503050201020203" pitchFamily="18" charset="0"/>
              </a:rPr>
              <a:t>की राशि तीन समान किस्तों में दी जाती है, चाहे उनकी भूमि का आकार कोई भी हो।</a:t>
            </a:r>
          </a:p>
          <a:p>
            <a:r>
              <a:rPr lang="hi-IN" sz="1200" dirty="0">
                <a:latin typeface="Adobe Devanagari" panose="02040503050201020203"/>
                <a:ea typeface="Nirmala UI" panose="020B0502040204020203" pitchFamily="34" charset="0"/>
                <a:cs typeface="Adobe Devanagari" panose="02040503050201020203" pitchFamily="18" charset="0"/>
              </a:rPr>
              <a:t>4.</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लाभार्थी किसानों की पहचान की जिम्मेदारी केंद्रीय सरकार की है।</a:t>
            </a:r>
          </a:p>
          <a:p>
            <a:r>
              <a:rPr lang="en-US" sz="1200" dirty="0">
                <a:latin typeface="Adobe Devanagari" panose="02040503050201020203"/>
                <a:ea typeface="Nirmala UI" panose="020B0502040204020203" pitchFamily="34" charset="0"/>
                <a:cs typeface="Adobe Devanagari" panose="02040503050201020203" pitchFamily="18" charset="0"/>
              </a:rPr>
              <a:t>A) 1, 2 </a:t>
            </a:r>
            <a:r>
              <a:rPr lang="hi-IN" sz="1200" dirty="0">
                <a:latin typeface="Adobe Devanagari" panose="02040503050201020203"/>
                <a:ea typeface="Nirmala UI" panose="020B0502040204020203" pitchFamily="34" charset="0"/>
                <a:cs typeface="Adobe Devanagari" panose="02040503050201020203" pitchFamily="18" charset="0"/>
              </a:rPr>
              <a:t>और 3 सही हैं</a:t>
            </a:r>
            <a:r>
              <a:rPr lang="en-US" sz="1200" dirty="0">
                <a:latin typeface="Adobe Devanagari" panose="02040503050201020203"/>
                <a:ea typeface="Nirmala UI" panose="020B0502040204020203" pitchFamily="34" charset="0"/>
                <a:cs typeface="Adobe Devanagari" panose="02040503050201020203" pitchFamily="18" charset="0"/>
              </a:rPr>
              <a:t>	B) 1, 3 </a:t>
            </a:r>
            <a:r>
              <a:rPr lang="hi-IN" sz="1200" dirty="0">
                <a:latin typeface="Adobe Devanagari" panose="02040503050201020203"/>
                <a:ea typeface="Nirmala UI" panose="020B0502040204020203" pitchFamily="34" charset="0"/>
                <a:cs typeface="Adobe Devanagari" panose="02040503050201020203" pitchFamily="18" charset="0"/>
              </a:rPr>
              <a:t>और 4 सही हैं</a:t>
            </a:r>
          </a:p>
          <a:p>
            <a:r>
              <a:rPr lang="en-US" sz="1200" dirty="0">
                <a:latin typeface="Adobe Devanagari" panose="02040503050201020203"/>
                <a:ea typeface="Nirmala UI" panose="020B0502040204020203" pitchFamily="34" charset="0"/>
                <a:cs typeface="Adobe Devanagari" panose="02040503050201020203" pitchFamily="18" charset="0"/>
              </a:rPr>
              <a:t>C) 2, 3 </a:t>
            </a:r>
            <a:r>
              <a:rPr lang="hi-IN" sz="1200" dirty="0">
                <a:latin typeface="Adobe Devanagari" panose="02040503050201020203"/>
                <a:ea typeface="Nirmala UI" panose="020B0502040204020203" pitchFamily="34" charset="0"/>
                <a:cs typeface="Adobe Devanagari" panose="02040503050201020203" pitchFamily="18" charset="0"/>
              </a:rPr>
              <a:t>और 4 सही हैं</a:t>
            </a:r>
            <a:r>
              <a:rPr lang="en-US" sz="1200" dirty="0">
                <a:latin typeface="Adobe Devanagari" panose="02040503050201020203"/>
                <a:ea typeface="Nirmala UI" panose="020B0502040204020203" pitchFamily="34" charset="0"/>
                <a:cs typeface="Adobe Devanagari" panose="02040503050201020203" pitchFamily="18" charset="0"/>
              </a:rPr>
              <a:t>	D) 1, 2 </a:t>
            </a:r>
            <a:r>
              <a:rPr lang="hi-IN" sz="1200" dirty="0">
                <a:latin typeface="Adobe Devanagari" panose="02040503050201020203"/>
                <a:ea typeface="Nirmala UI" panose="020B0502040204020203" pitchFamily="34" charset="0"/>
                <a:cs typeface="Adobe Devanagari" panose="02040503050201020203" pitchFamily="18" charset="0"/>
              </a:rPr>
              <a:t>और 4 सही हैं</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117. </a:t>
            </a:r>
            <a:r>
              <a:rPr lang="hi-IN" sz="1200" b="1" dirty="0">
                <a:latin typeface="Adobe Devanagari" panose="02040503050201020203"/>
                <a:ea typeface="Nirmala UI" panose="020B0502040204020203" pitchFamily="34" charset="0"/>
                <a:cs typeface="Adobe Devanagari" panose="02040503050201020203" pitchFamily="18" charset="0"/>
              </a:rPr>
              <a:t>भारत की पहली पंचवर्षीय योजना (1951-56) किस मॉडल पर आधारित थी और इसका मुख्य ध्यान किस क्षेत्र के विकास पर था?</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सोलोव वृद्धि मॉडल, औद्योगिक विकास</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हैरड-डोमर मॉडल, कृषि विकास</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कीनसियाई मॉडल, बुनियादी ढांचा विकास</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नवसामाजिक विकास मॉडल, सेवा क्षेत्र</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118.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में से कौन से कथन </a:t>
            </a:r>
            <a:r>
              <a:rPr lang="en-IN" sz="1200" b="1" dirty="0">
                <a:latin typeface="Adobe Devanagari" panose="02040503050201020203"/>
                <a:ea typeface="Nirmala UI" panose="020B0502040204020203" pitchFamily="34" charset="0"/>
                <a:cs typeface="Adobe Devanagari" panose="02040503050201020203" pitchFamily="18" charset="0"/>
              </a:rPr>
              <a:t>Gross Domestic Product at Market Prices (GDPMP) </a:t>
            </a:r>
            <a:r>
              <a:rPr lang="hi-IN" sz="1200" b="1" dirty="0">
                <a:latin typeface="Adobe Devanagari" panose="02040503050201020203"/>
                <a:ea typeface="Nirmala UI" panose="020B0502040204020203" pitchFamily="34" charset="0"/>
                <a:cs typeface="Adobe Devanagari" panose="02040503050201020203" pitchFamily="18" charset="0"/>
              </a:rPr>
              <a:t>को सही तरीके से परिभाषित करते हैं?</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GDP </a:t>
            </a:r>
            <a:r>
              <a:rPr lang="hi-IN" sz="1200" dirty="0">
                <a:latin typeface="Adobe Devanagari" panose="02040503050201020203"/>
                <a:ea typeface="Nirmala UI" panose="020B0502040204020203" pitchFamily="34" charset="0"/>
                <a:cs typeface="Adobe Devanagari" panose="02040503050201020203" pitchFamily="18" charset="0"/>
              </a:rPr>
              <a:t>वह बाजार मूल्य है जो किसी देश की घरेलू सीमा के भीतर एक वर्ष में निर्मित सभी अंतिम वस्तुओं और सेवाओं का है।</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US"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सभी वस्तुओं और सेवाओं को बाजार मूल्य पर मूल्यांकित किया जाता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 सही है</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 सही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दोनों 1 और 2 सही हैं</a:t>
            </a:r>
            <a:r>
              <a:rPr lang="en-US"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दोनों 1 और 2 गलत हैं</a:t>
            </a:r>
          </a:p>
        </p:txBody>
      </p:sp>
      <p:sp>
        <p:nvSpPr>
          <p:cNvPr id="3" name="Rectangle 2">
            <a:extLst>
              <a:ext uri="{FF2B5EF4-FFF2-40B4-BE49-F238E27FC236}">
                <a16:creationId xmlns:a16="http://schemas.microsoft.com/office/drawing/2014/main" id="{4EB31A44-CA61-DCF6-7A13-E9F14AA31255}"/>
              </a:ext>
            </a:extLst>
          </p:cNvPr>
          <p:cNvSpPr/>
          <p:nvPr/>
        </p:nvSpPr>
        <p:spPr>
          <a:xfrm>
            <a:off x="332851" y="411136"/>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12293" y="474671"/>
            <a:ext cx="3125821" cy="9083727"/>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113. Who launched the 'Bihar Sports Talent Search Competition' in Bihar?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Chief Minister Nitish Kumar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Union Sports Minister Anurag Thakur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Governor Mohammad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Arif</a:t>
            </a:r>
            <a:r>
              <a:rPr lang="en-US" sz="1100" dirty="0">
                <a:latin typeface="Adobe Devanagari" panose="02040503050201020203" pitchFamily="18" charset="0"/>
                <a:ea typeface="Nirmala UI" panose="020B0502040204020203" pitchFamily="34" charset="0"/>
                <a:cs typeface="Adobe Devanagari" panose="02040503050201020203" pitchFamily="18" charset="0"/>
              </a:rPr>
              <a:t> Khan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Union Education Minister Dharmendra Pradhan</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114. which university in Bihar has been recognized by the University Grants Commission (UGC)?</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Patliputra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University, Patna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Magadh University, Gaya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Sports University,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Rajgir</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Bhim</a:t>
            </a:r>
            <a:r>
              <a:rPr lang="en-US" sz="1100" dirty="0">
                <a:latin typeface="Adobe Devanagari" panose="02040503050201020203" pitchFamily="18" charset="0"/>
                <a:ea typeface="Nirmala UI" panose="020B0502040204020203" pitchFamily="34" charset="0"/>
                <a:cs typeface="Adobe Devanagari" panose="02040503050201020203" pitchFamily="18" charset="0"/>
              </a:rPr>
              <a:t> Rao Ambedkar University, Muzaffarpur</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115. When and where was the Mission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Karmayogi</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Workshop held?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5th January 2025, Patna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7th January 2025, Gaya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10th January 2025, Muzaffarpur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12th January 2025, Darbhanga</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116. Which of the following statements regarding the PM KISAN scheme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The scheme was launched in February 2019.</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The Ministry of Agriculture and Farmers Welfare is responsible for implementing the scheme.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Rs 6,000 per year is transferred in three equal installments to all landholding farmers, irrespective of the size of their land holdings.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4. The responsibility for identifying beneficiary farmers lies with the Central Government.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1, 2, and 3 are correct	     B) 1, 3, and 4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2, 3, and 4 are correct  	     D) 1, 2, and 4 are correct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117. India's First Five Year Plan (1951-56) was based on which model and its main focus was on the development of which sector?</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Solow growth model, industrial development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Harrad-Domar</a:t>
            </a:r>
            <a:r>
              <a:rPr lang="en-US" sz="1100" dirty="0">
                <a:latin typeface="Adobe Devanagari" panose="02040503050201020203" pitchFamily="18" charset="0"/>
                <a:ea typeface="Nirmala UI" panose="020B0502040204020203" pitchFamily="34" charset="0"/>
                <a:cs typeface="Adobe Devanagari" panose="02040503050201020203" pitchFamily="18" charset="0"/>
              </a:rPr>
              <a:t> model, agricultural development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Keynesian model, infrastructure development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Neosocial</a:t>
            </a:r>
            <a:r>
              <a:rPr lang="en-US" sz="1100" dirty="0">
                <a:latin typeface="Adobe Devanagari" panose="02040503050201020203" pitchFamily="18" charset="0"/>
                <a:ea typeface="Nirmala UI" panose="020B0502040204020203" pitchFamily="34" charset="0"/>
                <a:cs typeface="Adobe Devanagari" panose="02040503050201020203" pitchFamily="18" charset="0"/>
              </a:rPr>
              <a:t> development model, service sector</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118. Which of the following statements correctly describe Gross Domestic Product at Market Prices (GDPMP)?</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GDP is the market value of all final goods and services produced within a country's domestic territory in a year.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Everything is valued at market prices.</a:t>
            </a:r>
          </a:p>
          <a:p>
            <a:pPr marL="228600" indent="-228600">
              <a:buAutoNum type="alphaUcParenR"/>
            </a:pPr>
            <a:r>
              <a:rPr lang="en-US" sz="1100" dirty="0">
                <a:latin typeface="Adobe Devanagari" panose="02040503050201020203" pitchFamily="18" charset="0"/>
                <a:ea typeface="Nirmala UI" panose="020B0502040204020203" pitchFamily="34" charset="0"/>
                <a:cs typeface="Adobe Devanagari" panose="02040503050201020203" pitchFamily="18" charset="0"/>
              </a:rPr>
              <a:t>Only 1 is correct	</a:t>
            </a:r>
          </a:p>
          <a:p>
            <a:pPr marL="228600" indent="-228600">
              <a:buAutoNum type="alphaUcParenR"/>
            </a:pPr>
            <a:r>
              <a:rPr lang="en-US" sz="1100" dirty="0">
                <a:latin typeface="Adobe Devanagari" panose="02040503050201020203" pitchFamily="18" charset="0"/>
                <a:ea typeface="Nirmala UI" panose="020B0502040204020203" pitchFamily="34" charset="0"/>
                <a:cs typeface="Adobe Devanagari" panose="02040503050201020203" pitchFamily="18" charset="0"/>
              </a:rPr>
              <a:t>Only 2 is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Both 1 and 2 are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Both 1 and 2 are incorrect</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376866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11136"/>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32851" y="522893"/>
            <a:ext cx="3096147" cy="8956298"/>
          </a:xfrm>
          <a:prstGeom prst="rect">
            <a:avLst/>
          </a:prstGeom>
          <a:noFill/>
        </p:spPr>
        <p:txBody>
          <a:bodyPr wrap="square">
            <a:spAutoFit/>
          </a:bodyPr>
          <a:lstStyle/>
          <a:p>
            <a:r>
              <a:rPr lang="hi-IN" sz="1200" b="1" dirty="0">
                <a:latin typeface="Adobe Devanagari" panose="02040503050201020203"/>
                <a:ea typeface="Nirmala UI" panose="020B0502040204020203" pitchFamily="34" charset="0"/>
                <a:cs typeface="Adobe Devanagari" panose="02040503050201020203" pitchFamily="18" charset="0"/>
              </a:rPr>
              <a:t> </a:t>
            </a:r>
            <a:r>
              <a:rPr lang="en-US" sz="1200" b="1" dirty="0">
                <a:latin typeface="Adobe Devanagari" panose="02040503050201020203"/>
                <a:ea typeface="Nirmala UI" panose="020B0502040204020203" pitchFamily="34" charset="0"/>
                <a:cs typeface="Adobe Devanagari" panose="02040503050201020203" pitchFamily="18" charset="0"/>
              </a:rPr>
              <a:t>119. </a:t>
            </a:r>
            <a:r>
              <a:rPr lang="hi-IN" sz="1200" b="1" dirty="0">
                <a:latin typeface="Adobe Devanagari" panose="02040503050201020203"/>
                <a:ea typeface="Nirmala UI" panose="020B0502040204020203" pitchFamily="34" charset="0"/>
                <a:cs typeface="Adobe Devanagari" panose="02040503050201020203" pitchFamily="18" charset="0"/>
              </a:rPr>
              <a:t>नगद आरक्षित अनुपात (</a:t>
            </a:r>
            <a:r>
              <a:rPr lang="en-IN" sz="1200" b="1" dirty="0">
                <a:latin typeface="Adobe Devanagari" panose="02040503050201020203"/>
                <a:ea typeface="Nirmala UI" panose="020B0502040204020203" pitchFamily="34" charset="0"/>
                <a:cs typeface="Adobe Devanagari" panose="02040503050201020203" pitchFamily="18" charset="0"/>
              </a:rPr>
              <a:t>CRR) </a:t>
            </a:r>
            <a:r>
              <a:rPr lang="hi-IN" sz="1200" b="1" dirty="0">
                <a:latin typeface="Adobe Devanagari" panose="02040503050201020203"/>
                <a:ea typeface="Nirmala UI" panose="020B0502040204020203" pitchFamily="34" charset="0"/>
                <a:cs typeface="Adobe Devanagari" panose="02040503050201020203" pitchFamily="18" charset="0"/>
              </a:rPr>
              <a:t>बढ़ाने का अर्थ अर्थव्यवस्था पर क्या प्रभाव डालता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यह बैंकों को अधिक ऋण देने के लिए धन उपलब्ध कराता है, जिससे मुद्रा आपूर्ति बढ़ती है</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यह बैंकों को ऋण देने के लिए उपलब्ध धन को घटाता है, जिससे मुद्रा आपूर्ति घटती है</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इसका मुद्रा आपूर्ति पर कोई प्रभाव नहीं पड़ता</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यह मुद्रा आपूर्ति बढ़ाकर महंगाई बढ़ाता है</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b="1"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120. </a:t>
            </a:r>
            <a:r>
              <a:rPr lang="hi-IN" sz="1200" b="1" dirty="0">
                <a:latin typeface="Adobe Devanagari" panose="02040503050201020203"/>
                <a:ea typeface="Nirmala UI" panose="020B0502040204020203" pitchFamily="34" charset="0"/>
                <a:cs typeface="Adobe Devanagari" panose="02040503050201020203" pitchFamily="18" charset="0"/>
              </a:rPr>
              <a:t>पूंजी पर्याप्तता अनुपात (</a:t>
            </a:r>
            <a:r>
              <a:rPr lang="en-US" sz="1200" b="1" dirty="0">
                <a:latin typeface="Adobe Devanagari" panose="02040503050201020203"/>
                <a:ea typeface="Nirmala UI" panose="020B0502040204020203" pitchFamily="34" charset="0"/>
                <a:cs typeface="Adobe Devanagari" panose="02040503050201020203" pitchFamily="18" charset="0"/>
              </a:rPr>
              <a:t>CAR) </a:t>
            </a:r>
            <a:r>
              <a:rPr lang="hi-IN" sz="1200" b="1" dirty="0">
                <a:latin typeface="Adobe Devanagari" panose="02040503050201020203"/>
                <a:ea typeface="Nirmala UI" panose="020B0502040204020203" pitchFamily="34" charset="0"/>
                <a:cs typeface="Adobe Devanagari" panose="02040503050201020203" pitchFamily="18" charset="0"/>
              </a:rPr>
              <a:t>क्या मापता है?</a:t>
            </a:r>
          </a:p>
          <a:p>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एक बैंक की पूंजी का उसके कुल संपत्तियों के साथ अनुपात</a:t>
            </a:r>
          </a:p>
          <a:p>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एक बैंक की पूंजी का उसके जोखिम-भारित संपत्तियों के साथ अनुपात</a:t>
            </a:r>
          </a:p>
          <a:p>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बैंक द्वारा प्रदान किए गए ऋणों की कुल राशि</a:t>
            </a:r>
          </a:p>
          <a:p>
            <a:r>
              <a:rPr lang="en-US"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एक बैंक के पास जमा राशि</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121. </a:t>
            </a:r>
            <a:r>
              <a:rPr lang="hi-IN" sz="1200" b="1" dirty="0">
                <a:latin typeface="Adobe Devanagari" panose="02040503050201020203"/>
                <a:ea typeface="Nirmala UI" panose="020B0502040204020203" pitchFamily="34" charset="0"/>
                <a:cs typeface="Adobe Devanagari" panose="02040503050201020203" pitchFamily="18" charset="0"/>
              </a:rPr>
              <a:t>एक सब्सिडी का एक वस्तु के बाजार मूल्य पर क्या प्रभाव पड़ता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यह बाजार मूल्य को बढ़ा देती है</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यह बाजार मूल्य को घटा देती है</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इसका बाजार मूल्य पर कोई प्रभाव नहीं पड़ता</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यह उपभोक्ताओं की लागत बढ़ा देती है</a:t>
            </a: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122. </a:t>
            </a:r>
            <a:r>
              <a:rPr lang="hi-IN" sz="1200" b="1" dirty="0">
                <a:latin typeface="Adobe Devanagari" panose="02040503050201020203"/>
                <a:ea typeface="Nirmala UI" panose="020B0502040204020203" pitchFamily="34" charset="0"/>
                <a:cs typeface="Adobe Devanagari" panose="02040503050201020203" pitchFamily="18" charset="0"/>
              </a:rPr>
              <a:t>स्टैगफ्लेशन से आपातकालीन अर्थव्यवस्था में क्या संदर्भित होता है?</a:t>
            </a:r>
          </a:p>
          <a:p>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बढ़ती महंगाई के साथ घटती बेरोजगारी</a:t>
            </a:r>
          </a:p>
          <a:p>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बढ़ती महंगाई और बढ़ती बेरोजगारी के साथ ठहरी हुई आर्थिक वृद्धि</a:t>
            </a:r>
          </a:p>
          <a:p>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घटती महंगाई और बढ़ती बेरोजगारी</a:t>
            </a:r>
          </a:p>
          <a:p>
            <a:r>
              <a:rPr lang="en-US"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बढ़ती बेरोजगारी और बढ़ती मजदूरी</a:t>
            </a:r>
            <a:endParaRPr lang="en-US" sz="1200" dirty="0">
              <a:latin typeface="Adobe Devanagari" panose="02040503050201020203"/>
              <a:ea typeface="Nirmala UI" panose="020B0502040204020203" pitchFamily="34" charset="0"/>
              <a:cs typeface="Adobe Devanagari" panose="02040503050201020203" pitchFamily="18" charset="0"/>
            </a:endParaRPr>
          </a:p>
          <a:p>
            <a:endParaRPr lang="en-US" sz="1200"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123. </a:t>
            </a:r>
            <a:r>
              <a:rPr lang="hi-IN" sz="1200" b="1" dirty="0">
                <a:latin typeface="Adobe Devanagari" panose="02040503050201020203"/>
                <a:ea typeface="Nirmala UI" panose="020B0502040204020203" pitchFamily="34" charset="0"/>
                <a:cs typeface="Adobe Devanagari" panose="02040503050201020203" pitchFamily="18" charset="0"/>
              </a:rPr>
              <a:t>केंद्रीय बजट 2025-26 के अनुसार निम्नलिखित केंद्र प्रायोजित योजनाओं में से किस योजना के लिए सबसे अधिक आवंटन किया गया है?</a:t>
            </a:r>
          </a:p>
          <a:p>
            <a:r>
              <a:rPr lang="en-US"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समग्र शिक्षा</a:t>
            </a:r>
          </a:p>
          <a:p>
            <a:r>
              <a:rPr lang="en-US"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प्रधानमंत्री आवास योजना-ग्रामीण (</a:t>
            </a:r>
            <a:r>
              <a:rPr lang="en-US" sz="1200" dirty="0">
                <a:latin typeface="Adobe Devanagari" panose="02040503050201020203"/>
                <a:ea typeface="Nirmala UI" panose="020B0502040204020203" pitchFamily="34" charset="0"/>
                <a:cs typeface="Adobe Devanagari" panose="02040503050201020203" pitchFamily="18" charset="0"/>
              </a:rPr>
              <a:t>PMAY-G)</a:t>
            </a:r>
          </a:p>
          <a:p>
            <a:r>
              <a:rPr lang="en-US"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जल जीवन मिशन (</a:t>
            </a:r>
            <a:r>
              <a:rPr lang="en-US" sz="1200" dirty="0">
                <a:latin typeface="Adobe Devanagari" panose="02040503050201020203"/>
                <a:ea typeface="Nirmala UI" panose="020B0502040204020203" pitchFamily="34" charset="0"/>
                <a:cs typeface="Adobe Devanagari" panose="02040503050201020203" pitchFamily="18" charset="0"/>
              </a:rPr>
              <a:t>JJM)</a:t>
            </a:r>
          </a:p>
          <a:p>
            <a:r>
              <a:rPr lang="en-US"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महात्मा गांधी राष्ट्रीय ग्रामीण रोजगार गारंटी कार्यक्रम (</a:t>
            </a:r>
            <a:r>
              <a:rPr lang="en-US" sz="1200" dirty="0">
                <a:latin typeface="Adobe Devanagari" panose="02040503050201020203"/>
                <a:ea typeface="Nirmala UI" panose="020B0502040204020203" pitchFamily="34" charset="0"/>
                <a:cs typeface="Adobe Devanagari" panose="02040503050201020203" pitchFamily="18" charset="0"/>
              </a:rPr>
              <a:t>MGNREGA)</a:t>
            </a:r>
          </a:p>
          <a:p>
            <a:endParaRPr lang="en-US" sz="1200" b="1" dirty="0">
              <a:latin typeface="Adobe Devanagari" panose="02040503050201020203"/>
              <a:ea typeface="Nirmala UI" panose="020B0502040204020203" pitchFamily="34" charset="0"/>
              <a:cs typeface="Adobe Devanagari" panose="02040503050201020203" pitchFamily="18" charset="0"/>
            </a:endParaRPr>
          </a:p>
          <a:p>
            <a:r>
              <a:rPr lang="en-US" sz="1200" b="1" dirty="0">
                <a:latin typeface="Adobe Devanagari" panose="02040503050201020203"/>
                <a:ea typeface="Nirmala UI" panose="020B0502040204020203" pitchFamily="34" charset="0"/>
                <a:cs typeface="Adobe Devanagari" panose="02040503050201020203" pitchFamily="18" charset="0"/>
              </a:rPr>
              <a:t>124. </a:t>
            </a:r>
            <a:r>
              <a:rPr lang="hi-IN" sz="1200" b="1" dirty="0">
                <a:latin typeface="Adobe Devanagari" panose="02040503050201020203"/>
                <a:ea typeface="Nirmala UI" panose="020B0502040204020203" pitchFamily="34" charset="0"/>
                <a:cs typeface="Adobe Devanagari" panose="02040503050201020203" pitchFamily="18" charset="0"/>
              </a:rPr>
              <a:t>हिंदुस्तान उर्वरक और रसायन लिमिटेड (</a:t>
            </a:r>
            <a:r>
              <a:rPr lang="en-IN" sz="1200" b="1" dirty="0">
                <a:latin typeface="Adobe Devanagari" panose="02040503050201020203"/>
                <a:ea typeface="Nirmala UI" panose="020B0502040204020203" pitchFamily="34" charset="0"/>
                <a:cs typeface="Adobe Devanagari" panose="02040503050201020203" pitchFamily="18" charset="0"/>
              </a:rPr>
              <a:t>HURL) </a:t>
            </a:r>
            <a:r>
              <a:rPr lang="hi-IN" sz="1200" b="1" dirty="0">
                <a:latin typeface="Adobe Devanagari" panose="02040503050201020203"/>
                <a:ea typeface="Nirmala UI" panose="020B0502040204020203" pitchFamily="34" charset="0"/>
                <a:cs typeface="Adobe Devanagari" panose="02040503050201020203" pitchFamily="18" charset="0"/>
              </a:rPr>
              <a:t>के बरौनी  उर्वरक संयंत्र में मुख्य रूप से किस पदार्थ का उत्पादन किया जाता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अमोनिया</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यूरिया</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फॉस्फोरिक एसिड</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पोटेशियम नाइट्रेट</a:t>
            </a:r>
          </a:p>
          <a:p>
            <a:endParaRPr lang="hi-IN" sz="1200" dirty="0">
              <a:latin typeface="Adobe Devanagari" panose="02040503050201020203"/>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11136"/>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31749" y="522893"/>
            <a:ext cx="3072812" cy="9064020"/>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119. What is the effect of increasing the Cash Reserve Ratio (CRR) on the economy?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It increases the funds banks can lend, boosting the money supply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It reduces the funds banks can lend, decreasing the money supply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It has no impact on the money supply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It increases inflation by increasing the money supply.</a:t>
            </a:r>
          </a:p>
          <a:p>
            <a:pPr>
              <a:lnSpc>
                <a:spcPct val="150000"/>
              </a:lnSpc>
            </a:pP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120. What does the Capital Adequacy Ratio (CAR) measure?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The ratio of a bank’s capital to its total assets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The ratio of a bank’s capital to its risk-weighted assets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The total amount of loans provided by the bank</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The amount of deposits a bank has</a:t>
            </a:r>
          </a:p>
          <a:p>
            <a:pPr>
              <a:lnSpc>
                <a:spcPct val="150000"/>
              </a:lnSpc>
            </a:pP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121. What is the effect of a subsidy on the market price of a commodity?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It increases the market price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It decreases the market price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It has no effect on the market price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It increases the cost to consumers</a:t>
            </a:r>
          </a:p>
          <a:p>
            <a:pPr>
              <a:lnSpc>
                <a:spcPct val="150000"/>
              </a:lnSpc>
            </a:pP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122. What does stagflation refer to in an economy?</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Rising inflation with falling unemployment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Rising inflation and rising unemployment with stagnant economic growth</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Falling inflation and rising unemployment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Rising unemployment and increasing wages</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123. According to the Union Budget 2025-26, which of the following centrally sponsored schemes has been allocated the highest amount?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Samagra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Shiksha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Pradhan Mantri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Awas</a:t>
            </a:r>
            <a:r>
              <a:rPr lang="en-US" sz="1100" dirty="0">
                <a:latin typeface="Adobe Devanagari" panose="02040503050201020203" pitchFamily="18" charset="0"/>
                <a:ea typeface="Nirmala UI" panose="020B0502040204020203" pitchFamily="34" charset="0"/>
                <a:cs typeface="Adobe Devanagari" panose="02040503050201020203" pitchFamily="18" charset="0"/>
              </a:rPr>
              <a:t> Yojana-</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Gramin</a:t>
            </a:r>
            <a:r>
              <a:rPr lang="en-US" sz="1100" dirty="0">
                <a:latin typeface="Adobe Devanagari" panose="02040503050201020203" pitchFamily="18" charset="0"/>
                <a:ea typeface="Nirmala UI" panose="020B0502040204020203" pitchFamily="34" charset="0"/>
                <a:cs typeface="Adobe Devanagari" panose="02040503050201020203" pitchFamily="18" charset="0"/>
              </a:rPr>
              <a:t> (PMAY-G)</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Jal Jeevan Mission (JJM)</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Mahatma Gandhi National Rural Employment Guarantee Act (MGNREGA)</a:t>
            </a:r>
          </a:p>
          <a:p>
            <a:pPr>
              <a:lnSpc>
                <a:spcPct val="150000"/>
              </a:lnSpc>
            </a:pP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124. What is the main production at the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Barauni</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Fertilizer Plant of Hindustan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Urvarak</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&amp;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Rasayan</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Limited (HURL)?</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Ammonia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Urea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Phosphoric acid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Potassium nitrate</a:t>
            </a:r>
          </a:p>
        </p:txBody>
      </p:sp>
    </p:spTree>
    <p:extLst>
      <p:ext uri="{BB962C8B-B14F-4D97-AF65-F5344CB8AC3E}">
        <p14:creationId xmlns:p14="http://schemas.microsoft.com/office/powerpoint/2010/main" val="32881802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11136"/>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32850" y="559229"/>
            <a:ext cx="3096147" cy="8956298"/>
          </a:xfrm>
          <a:prstGeom prst="rect">
            <a:avLst/>
          </a:prstGeom>
          <a:noFill/>
        </p:spPr>
        <p:txBody>
          <a:bodyPr wrap="square">
            <a:spAutoFit/>
          </a:bodyPr>
          <a:lstStyle/>
          <a:p>
            <a:r>
              <a:rPr lang="en-US" sz="1200" b="1" dirty="0">
                <a:latin typeface="Adobe Devanagari" panose="02040503050201020203"/>
                <a:ea typeface="Nirmala UI" panose="020B0502040204020203" pitchFamily="34" charset="0"/>
                <a:cs typeface="Adobe Devanagari" panose="02040503050201020203" pitchFamily="18" charset="0"/>
              </a:rPr>
              <a:t>125. </a:t>
            </a:r>
            <a:r>
              <a:rPr lang="hi-IN" sz="1200" b="1" dirty="0">
                <a:latin typeface="Adobe Devanagari" panose="02040503050201020203"/>
                <a:ea typeface="Nirmala UI" panose="020B0502040204020203" pitchFamily="34" charset="0"/>
                <a:cs typeface="Adobe Devanagari" panose="02040503050201020203" pitchFamily="18" charset="0"/>
              </a:rPr>
              <a:t> भारत ने किस वर्ष तक नेट-ज़ीरो कार्बन उत्सर्जन प्राप्त करने का लक्ष्य तय किया है?</a:t>
            </a:r>
          </a:p>
          <a:p>
            <a:r>
              <a:rPr lang="en-IN" sz="1200" dirty="0">
                <a:latin typeface="Adobe Devanagari" panose="02040503050201020203"/>
                <a:ea typeface="Nirmala UI" panose="020B0502040204020203" pitchFamily="34" charset="0"/>
                <a:cs typeface="Adobe Devanagari" panose="02040503050201020203" pitchFamily="18" charset="0"/>
              </a:rPr>
              <a:t>A) 2050</a:t>
            </a:r>
          </a:p>
          <a:p>
            <a:r>
              <a:rPr lang="en-IN" sz="1200" dirty="0">
                <a:latin typeface="Adobe Devanagari" panose="02040503050201020203"/>
                <a:ea typeface="Nirmala UI" panose="020B0502040204020203" pitchFamily="34" charset="0"/>
                <a:cs typeface="Adobe Devanagari" panose="02040503050201020203" pitchFamily="18" charset="0"/>
              </a:rPr>
              <a:t>B) 2060</a:t>
            </a:r>
          </a:p>
          <a:p>
            <a:r>
              <a:rPr lang="en-IN" sz="1200" dirty="0">
                <a:latin typeface="Adobe Devanagari" panose="02040503050201020203"/>
                <a:ea typeface="Nirmala UI" panose="020B0502040204020203" pitchFamily="34" charset="0"/>
                <a:cs typeface="Adobe Devanagari" panose="02040503050201020203" pitchFamily="18" charset="0"/>
              </a:rPr>
              <a:t>C) 2070</a:t>
            </a:r>
          </a:p>
          <a:p>
            <a:r>
              <a:rPr lang="en-IN" sz="1200" dirty="0">
                <a:latin typeface="Adobe Devanagari" panose="02040503050201020203"/>
                <a:ea typeface="Nirmala UI" panose="020B0502040204020203" pitchFamily="34" charset="0"/>
                <a:cs typeface="Adobe Devanagari" panose="02040503050201020203" pitchFamily="18" charset="0"/>
              </a:rPr>
              <a:t>D) 2080</a:t>
            </a: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IN" sz="1200" b="1" dirty="0">
                <a:latin typeface="Adobe Devanagari" panose="02040503050201020203"/>
                <a:ea typeface="Nirmala UI" panose="020B0502040204020203" pitchFamily="34" charset="0"/>
                <a:cs typeface="Adobe Devanagari" panose="02040503050201020203" pitchFamily="18" charset="0"/>
              </a:rPr>
              <a:t>126. </a:t>
            </a:r>
            <a:r>
              <a:rPr lang="hi-IN" sz="1200" b="1" dirty="0">
                <a:latin typeface="Adobe Devanagari" panose="02040503050201020203"/>
                <a:ea typeface="Nirmala UI" panose="020B0502040204020203" pitchFamily="34" charset="0"/>
                <a:cs typeface="Adobe Devanagari" panose="02040503050201020203" pitchFamily="18" charset="0"/>
              </a:rPr>
              <a:t>बिहार में सविनय अवज्ञा आंदोलन के दौरान  श्री इंद्र नाथ नंदी और कुछ अन्य क्रांतिकारियों ने क्रांतिवाद का प्रचार किसकी सहायता से किया?</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मैजिक पत्र</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मैजिक लालटेन</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लाल पत्र</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लाल लालटेन</a:t>
            </a:r>
            <a:endParaRPr lang="en-IN" sz="1200" dirty="0">
              <a:latin typeface="Adobe Devanagari" panose="02040503050201020203"/>
              <a:ea typeface="Nirmala UI" panose="020B0502040204020203" pitchFamily="34" charset="0"/>
              <a:cs typeface="Adobe Devanagari" panose="02040503050201020203" pitchFamily="18" charset="0"/>
            </a:endParaRP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IN" sz="1200" b="1" dirty="0">
                <a:latin typeface="Adobe Devanagari" panose="02040503050201020203"/>
                <a:ea typeface="Nirmala UI" panose="020B0502040204020203" pitchFamily="34" charset="0"/>
                <a:cs typeface="Adobe Devanagari" panose="02040503050201020203" pitchFamily="18" charset="0"/>
              </a:rPr>
              <a:t>127. </a:t>
            </a:r>
            <a:r>
              <a:rPr lang="hi-IN" sz="1200" b="1" dirty="0">
                <a:latin typeface="Adobe Devanagari" panose="02040503050201020203"/>
                <a:ea typeface="Nirmala UI" panose="020B0502040204020203" pitchFamily="34" charset="0"/>
                <a:cs typeface="Adobe Devanagari" panose="02040503050201020203" pitchFamily="18" charset="0"/>
              </a:rPr>
              <a:t>बिहार के किस नदी का किनारा 1857 के विद्रोहियों का गवाह बना?</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फल्गु नदी</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महानंदा</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बागमती</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सोन नदी</a:t>
            </a: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IN" sz="1200" b="1" dirty="0">
                <a:latin typeface="Adobe Devanagari" panose="02040503050201020203"/>
                <a:ea typeface="Nirmala UI" panose="020B0502040204020203" pitchFamily="34" charset="0"/>
                <a:cs typeface="Adobe Devanagari" panose="02040503050201020203" pitchFamily="18" charset="0"/>
              </a:rPr>
              <a:t>128. </a:t>
            </a:r>
            <a:r>
              <a:rPr lang="hi-IN" sz="1200" b="1" dirty="0">
                <a:latin typeface="Adobe Devanagari" panose="02040503050201020203"/>
                <a:ea typeface="Nirmala UI" panose="020B0502040204020203" pitchFamily="34" charset="0"/>
                <a:cs typeface="Adobe Devanagari" panose="02040503050201020203" pitchFamily="18" charset="0"/>
              </a:rPr>
              <a:t>भारत छोड़ो आंदोलन के दौरान जयप्रकाश नारायण द्वारा गठित आजाद दस्ते का रेडियो और प्रचार विभाग के अध्यक्ष किसे बनाया गया?</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सूरज नारायण</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नित्यानंद सिंह</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राम मनोहर लोहिया</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जगत लाल चौधरी</a:t>
            </a:r>
            <a:endParaRPr lang="en-IN" sz="1200" dirty="0">
              <a:latin typeface="Adobe Devanagari" panose="02040503050201020203"/>
              <a:ea typeface="Nirmala UI" panose="020B0502040204020203" pitchFamily="34" charset="0"/>
              <a:cs typeface="Adobe Devanagari" panose="02040503050201020203" pitchFamily="18" charset="0"/>
            </a:endParaRP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IN" sz="1200" b="1" dirty="0">
                <a:latin typeface="Adobe Devanagari" panose="02040503050201020203"/>
                <a:ea typeface="Nirmala UI" panose="020B0502040204020203" pitchFamily="34" charset="0"/>
                <a:cs typeface="Adobe Devanagari" panose="02040503050201020203" pitchFamily="18" charset="0"/>
              </a:rPr>
              <a:t>129. </a:t>
            </a:r>
            <a:r>
              <a:rPr lang="hi-IN" sz="1200" b="1" dirty="0">
                <a:latin typeface="Adobe Devanagari" panose="02040503050201020203"/>
                <a:ea typeface="Nirmala UI" panose="020B0502040204020203" pitchFamily="34" charset="0"/>
                <a:cs typeface="Adobe Devanagari" panose="02040503050201020203" pitchFamily="18" charset="0"/>
              </a:rPr>
              <a:t>बिहार विद्यापीठ के संदर्भ में कौन सा कथन सही है?</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IN"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इसका उद्घाटन 6 फरवरी 1921 को हुआ।</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IN"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बिहार विद्यापीठ के पहले कुलपति राजेंद्र प्रसाद बने थे।</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IN"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बिहार विद्यापीठ के उपकुलपति बज्र किशोर प्रसाद थे।</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उपरोक्त सभी</a:t>
            </a:r>
            <a:endParaRPr lang="en-IN" sz="1200" dirty="0">
              <a:latin typeface="Adobe Devanagari" panose="02040503050201020203"/>
              <a:ea typeface="Nirmala UI" panose="020B0502040204020203" pitchFamily="34" charset="0"/>
              <a:cs typeface="Adobe Devanagari" panose="02040503050201020203" pitchFamily="18" charset="0"/>
            </a:endParaRP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IN" sz="1200" b="1" dirty="0">
                <a:latin typeface="Adobe Devanagari" panose="02040503050201020203"/>
                <a:ea typeface="Nirmala UI" panose="020B0502040204020203" pitchFamily="34" charset="0"/>
                <a:cs typeface="Adobe Devanagari" panose="02040503050201020203" pitchFamily="18" charset="0"/>
              </a:rPr>
              <a:t>130. </a:t>
            </a:r>
            <a:r>
              <a:rPr lang="hi-IN" sz="1200" b="1" dirty="0">
                <a:latin typeface="Adobe Devanagari" panose="02040503050201020203"/>
                <a:ea typeface="Nirmala UI" panose="020B0502040204020203" pitchFamily="34" charset="0"/>
                <a:cs typeface="Adobe Devanagari" panose="02040503050201020203" pitchFamily="18" charset="0"/>
              </a:rPr>
              <a:t>गंगा नदी के संदर्भ में निम्नलिखित में से कौन सा कथन सत्य है?</a:t>
            </a:r>
          </a:p>
          <a:p>
            <a:r>
              <a:rPr lang="hi-IN" sz="1200" dirty="0">
                <a:latin typeface="Adobe Devanagari" panose="02040503050201020203"/>
                <a:ea typeface="Nirmala UI" panose="020B0502040204020203" pitchFamily="34" charset="0"/>
                <a:cs typeface="Adobe Devanagari" panose="02040503050201020203" pitchFamily="18" charset="0"/>
              </a:rPr>
              <a:t>1.</a:t>
            </a:r>
            <a:r>
              <a:rPr lang="en-IN"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गंगा नदी बिहार में चौसा के पास प्रवेश करती है।</a:t>
            </a:r>
          </a:p>
          <a:p>
            <a:r>
              <a:rPr lang="hi-IN" sz="1200" dirty="0">
                <a:latin typeface="Adobe Devanagari" panose="02040503050201020203"/>
                <a:ea typeface="Nirmala UI" panose="020B0502040204020203" pitchFamily="34" charset="0"/>
                <a:cs typeface="Adobe Devanagari" panose="02040503050201020203" pitchFamily="18" charset="0"/>
              </a:rPr>
              <a:t>2.</a:t>
            </a:r>
            <a:r>
              <a:rPr lang="en-IN"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गंगा नदी की सर्वाधिक लंबाई भागलपुर में है।</a:t>
            </a:r>
          </a:p>
          <a:p>
            <a:r>
              <a:rPr lang="hi-IN" sz="1200" dirty="0">
                <a:latin typeface="Adobe Devanagari" panose="02040503050201020203"/>
                <a:ea typeface="Nirmala UI" panose="020B0502040204020203" pitchFamily="34" charset="0"/>
                <a:cs typeface="Adobe Devanagari" panose="02040503050201020203" pitchFamily="18" charset="0"/>
              </a:rPr>
              <a:t>3.</a:t>
            </a:r>
            <a:r>
              <a:rPr lang="en-IN"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गंगा नदी की सर्वाधिक लंबाई पटना में है।</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a:t>
            </a:r>
            <a:r>
              <a:rPr lang="en-IN" sz="1200" dirty="0">
                <a:latin typeface="Adobe Devanagari" panose="02040503050201020203"/>
                <a:ea typeface="Nirmala UI" panose="020B0502040204020203" pitchFamily="34" charset="0"/>
                <a:cs typeface="Adobe Devanagari" panose="02040503050201020203" pitchFamily="18" charset="0"/>
              </a:rPr>
              <a:t>		B) </a:t>
            </a:r>
            <a:r>
              <a:rPr lang="hi-IN" sz="1200" dirty="0">
                <a:latin typeface="Adobe Devanagari" panose="02040503050201020203"/>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2 और 3</a:t>
            </a:r>
            <a:r>
              <a:rPr lang="en-IN"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उपरोक्त सभी</a:t>
            </a:r>
          </a:p>
          <a:p>
            <a:endParaRPr lang="hi-IN" sz="1200" dirty="0">
              <a:latin typeface="Adobe Devanagari" panose="02040503050201020203"/>
              <a:ea typeface="Nirmala UI" panose="020B0502040204020203" pitchFamily="34" charset="0"/>
              <a:cs typeface="Adobe Devanagari" panose="02040503050201020203" pitchFamily="18" charset="0"/>
            </a:endParaRPr>
          </a:p>
          <a:p>
            <a:endParaRPr lang="hi-IN" sz="1200" dirty="0">
              <a:latin typeface="Adobe Devanagari" panose="02040503050201020203"/>
              <a:ea typeface="Nirmala UI" panose="020B0502040204020203" pitchFamily="34" charset="0"/>
              <a:cs typeface="Adobe Devanagari" panose="02040503050201020203" pitchFamily="18" charset="0"/>
            </a:endParaRPr>
          </a:p>
          <a:p>
            <a:endParaRPr lang="hi-IN" sz="1200" dirty="0">
              <a:latin typeface="Adobe Devanagari" panose="02040503050201020203"/>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11136"/>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25263" y="599682"/>
            <a:ext cx="3138791" cy="8725466"/>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125. By which year does India aim to achieve net-zero carbon emissions?</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2050</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2060</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2070</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2080</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126</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With whose help did Shri Indra Nath Nandi and some other revolutionaries propagate revolutionism during the Civil Disobedience Movement in Bihar?</a:t>
            </a:r>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Magic letter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Magic lantern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Red letter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Red lantern</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127. Which river in Bihar witnessed the rebels of the 1857 revolt?</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A)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Falgu</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River</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B) Mahananda</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C) Bagmati</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D) Son River</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128. Who was made the chairman of the radio and publicity department of the Azad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Dasta</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formed by Jayaprakash Narayan during the Quit India Movement?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Suraj Narayan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Nityanand</a:t>
            </a:r>
            <a:r>
              <a:rPr lang="en-US" sz="1100" dirty="0">
                <a:latin typeface="Adobe Devanagari" panose="02040503050201020203" pitchFamily="18" charset="0"/>
                <a:ea typeface="Nirmala UI" panose="020B0502040204020203" pitchFamily="34" charset="0"/>
                <a:cs typeface="Adobe Devanagari" panose="02040503050201020203" pitchFamily="18" charset="0"/>
              </a:rPr>
              <a:t> Singh</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Ram Manohar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Lohia</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Jagat Lal Chaudhary</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129. Which of the following statements about Bihar Vidyapeeth is correct?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It was inaugurated on 6th February 1921.</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Dr. Rajendra Prasad was the first Vice-Chancellor of Bihar Vidyapeeth.</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Vajra Kishore Prasad was the Pro-Vice-Chancellor of Bihar Vidyapeeth.</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Only 1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Only 2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130. Which of the following statements is true with reference to the Ganga river?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1. The Ganga river enters Bihar near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Chausa</a:t>
            </a:r>
            <a:r>
              <a:rPr lang="en-US"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2. The maximum length of the Ganga river is in Bhagalpur.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3. The maximum length of the Ganga river is in Patna.</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Only 1		B) Only 1 and 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Only 2 and 3		D) All of the above</a:t>
            </a:r>
          </a:p>
        </p:txBody>
      </p:sp>
    </p:spTree>
    <p:extLst>
      <p:ext uri="{BB962C8B-B14F-4D97-AF65-F5344CB8AC3E}">
        <p14:creationId xmlns:p14="http://schemas.microsoft.com/office/powerpoint/2010/main" val="16412860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11136"/>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32850" y="559229"/>
            <a:ext cx="3096147" cy="8956298"/>
          </a:xfrm>
          <a:prstGeom prst="rect">
            <a:avLst/>
          </a:prstGeom>
          <a:noFill/>
        </p:spPr>
        <p:txBody>
          <a:bodyPr wrap="square">
            <a:spAutoFit/>
          </a:bodyPr>
          <a:lstStyle/>
          <a:p>
            <a:r>
              <a:rPr lang="en-IN" sz="1200" b="1" dirty="0">
                <a:latin typeface="Adobe Devanagari" panose="02040503050201020203"/>
                <a:ea typeface="Nirmala UI" panose="020B0502040204020203" pitchFamily="34" charset="0"/>
                <a:cs typeface="Adobe Devanagari" panose="02040503050201020203" pitchFamily="18" charset="0"/>
              </a:rPr>
              <a:t>131. </a:t>
            </a:r>
            <a:r>
              <a:rPr lang="hi-IN" sz="1200" b="1" dirty="0">
                <a:latin typeface="Adobe Devanagari" panose="02040503050201020203"/>
                <a:ea typeface="Nirmala UI" panose="020B0502040204020203" pitchFamily="34" charset="0"/>
                <a:cs typeface="Adobe Devanagari" panose="02040503050201020203" pitchFamily="18" charset="0"/>
              </a:rPr>
              <a:t>बिहार के उत्तरी पश्चिमी भाग में स्थित पहाड़ी जिसे शिवालिक श्रेणी की पहाड़ी कहा जाता है, उसका निर्माण किस काल में हुआ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मायोसीन काल</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इयोसीन काल</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प्लीस्टोसीन काल</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उपरोक्त में से कोई नहीं</a:t>
            </a:r>
            <a:endParaRPr lang="en-IN" sz="1200" dirty="0">
              <a:latin typeface="Adobe Devanagari" panose="02040503050201020203"/>
              <a:ea typeface="Nirmala UI" panose="020B0502040204020203" pitchFamily="34" charset="0"/>
              <a:cs typeface="Adobe Devanagari" panose="02040503050201020203" pitchFamily="18" charset="0"/>
            </a:endParaRPr>
          </a:p>
          <a:p>
            <a:endParaRPr lang="en-IN" sz="1200" dirty="0">
              <a:latin typeface="Adobe Devanagari" panose="02040503050201020203"/>
              <a:ea typeface="Nirmala UI" panose="020B0502040204020203" pitchFamily="34" charset="0"/>
              <a:cs typeface="Adobe Devanagari" panose="02040503050201020203" pitchFamily="18" charset="0"/>
            </a:endParaRP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IN" sz="1200" b="1" dirty="0">
                <a:latin typeface="Adobe Devanagari" panose="02040503050201020203"/>
                <a:ea typeface="Nirmala UI" panose="020B0502040204020203" pitchFamily="34" charset="0"/>
                <a:cs typeface="Adobe Devanagari" panose="02040503050201020203" pitchFamily="18" charset="0"/>
              </a:rPr>
              <a:t>132. </a:t>
            </a:r>
            <a:r>
              <a:rPr lang="hi-IN" sz="1200" b="1" dirty="0">
                <a:latin typeface="Adobe Devanagari" panose="02040503050201020203"/>
                <a:ea typeface="Nirmala UI" panose="020B0502040204020203" pitchFamily="34" charset="0"/>
                <a:cs typeface="Adobe Devanagari" panose="02040503050201020203" pitchFamily="18" charset="0"/>
              </a:rPr>
              <a:t>जनगणना 2011 के अनुसार, बिहार के जिलों में दशकीय जनसंख्या वृद्धि दर (2001-2011) के घटते क्रम में सर्वाधिक जनसंख्या वृद्धि वाले चार जिलों का सही क्रम क्या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गया &gt; शिवहर &gt; पूर्णिया &gt; नवादा</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शिवहर &gt; पूर्णिया &gt; नवादा &gt; सहरसा</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मधेपुरा &gt; किशनगंज &gt; खगड़िया &gt; अररिया </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गया &gt; शिवहर &gt; नवादा &gt; पूर्णिया</a:t>
            </a:r>
            <a:endParaRPr lang="en-IN" sz="1200" dirty="0">
              <a:latin typeface="Adobe Devanagari" panose="02040503050201020203"/>
              <a:ea typeface="Nirmala UI" panose="020B0502040204020203" pitchFamily="34" charset="0"/>
              <a:cs typeface="Adobe Devanagari" panose="02040503050201020203" pitchFamily="18" charset="0"/>
            </a:endParaRPr>
          </a:p>
          <a:p>
            <a:endParaRPr lang="en-IN" sz="1200" dirty="0">
              <a:latin typeface="Adobe Devanagari" panose="02040503050201020203"/>
              <a:ea typeface="Nirmala UI" panose="020B0502040204020203" pitchFamily="34" charset="0"/>
              <a:cs typeface="Adobe Devanagari" panose="02040503050201020203" pitchFamily="18" charset="0"/>
            </a:endParaRP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IN" sz="1200" b="1" dirty="0">
                <a:latin typeface="Adobe Devanagari" panose="02040503050201020203"/>
                <a:ea typeface="Nirmala UI" panose="020B0502040204020203" pitchFamily="34" charset="0"/>
                <a:cs typeface="Adobe Devanagari" panose="02040503050201020203" pitchFamily="18" charset="0"/>
              </a:rPr>
              <a:t>133. </a:t>
            </a:r>
            <a:r>
              <a:rPr lang="hi-IN" sz="1200" b="1" dirty="0">
                <a:latin typeface="Adobe Devanagari" panose="02040503050201020203"/>
                <a:ea typeface="Nirmala UI" panose="020B0502040204020203" pitchFamily="34" charset="0"/>
                <a:cs typeface="Adobe Devanagari" panose="02040503050201020203" pitchFamily="18" charset="0"/>
              </a:rPr>
              <a:t>जनगणना 2011 के अनुसार बिहार का न्यूनतम लिंगानुपात (</a:t>
            </a:r>
            <a:r>
              <a:rPr lang="en-IN" sz="1200" b="1" dirty="0">
                <a:latin typeface="Adobe Devanagari" panose="02040503050201020203"/>
                <a:ea typeface="Nirmala UI" panose="020B0502040204020203" pitchFamily="34" charset="0"/>
                <a:cs typeface="Adobe Devanagari" panose="02040503050201020203" pitchFamily="18" charset="0"/>
              </a:rPr>
              <a:t>Sex Ratio) </a:t>
            </a:r>
            <a:r>
              <a:rPr lang="hi-IN" sz="1200" b="1" dirty="0">
                <a:latin typeface="Adobe Devanagari" panose="02040503050201020203"/>
                <a:ea typeface="Nirmala UI" panose="020B0502040204020203" pitchFamily="34" charset="0"/>
                <a:cs typeface="Adobe Devanagari" panose="02040503050201020203" pitchFamily="18" charset="0"/>
              </a:rPr>
              <a:t>वाला जिला कौन-सा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शिवहर</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खगड़िया</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मुंगेर</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पटना</a:t>
            </a:r>
            <a:endParaRPr lang="en-IN" sz="1200" dirty="0">
              <a:latin typeface="Adobe Devanagari" panose="02040503050201020203"/>
              <a:ea typeface="Nirmala UI" panose="020B0502040204020203" pitchFamily="34" charset="0"/>
              <a:cs typeface="Adobe Devanagari" panose="02040503050201020203" pitchFamily="18" charset="0"/>
            </a:endParaRPr>
          </a:p>
          <a:p>
            <a:endParaRPr lang="en-IN" sz="1200" dirty="0">
              <a:latin typeface="Adobe Devanagari" panose="02040503050201020203"/>
              <a:ea typeface="Nirmala UI" panose="020B0502040204020203" pitchFamily="34" charset="0"/>
              <a:cs typeface="Adobe Devanagari" panose="02040503050201020203" pitchFamily="18" charset="0"/>
            </a:endParaRP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IN" sz="1200" b="1" dirty="0">
                <a:latin typeface="Adobe Devanagari" panose="02040503050201020203"/>
                <a:ea typeface="Nirmala UI" panose="020B0502040204020203" pitchFamily="34" charset="0"/>
                <a:cs typeface="Adobe Devanagari" panose="02040503050201020203" pitchFamily="18" charset="0"/>
              </a:rPr>
              <a:t>134. </a:t>
            </a:r>
            <a:r>
              <a:rPr lang="hi-IN" sz="1200" b="1" dirty="0">
                <a:latin typeface="Adobe Devanagari" panose="02040503050201020203"/>
                <a:ea typeface="Nirmala UI" panose="020B0502040204020203" pitchFamily="34" charset="0"/>
                <a:cs typeface="Adobe Devanagari" panose="02040503050201020203" pitchFamily="18" charset="0"/>
              </a:rPr>
              <a:t>बिहार में प्रमंडलों के अंतर्गत आने वाले जिलों की संख्या के संदर्भ में निम्नलिखित में से कौन-सा कथन गलत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पटना प्रमंडल में 6 जिला</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भागलपुर प्रमंडल में 3 जिला</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पूर्णिया प्रमंडल में 4 जिला</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दरभंगा प्रमंडल में 3 जिला</a:t>
            </a:r>
            <a:endParaRPr lang="en-IN" sz="1200" dirty="0">
              <a:latin typeface="Adobe Devanagari" panose="02040503050201020203"/>
              <a:ea typeface="Nirmala UI" panose="020B0502040204020203" pitchFamily="34" charset="0"/>
              <a:cs typeface="Adobe Devanagari" panose="02040503050201020203" pitchFamily="18" charset="0"/>
            </a:endParaRP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IN" sz="1200" b="1" dirty="0">
                <a:latin typeface="Adobe Devanagari" panose="02040503050201020203"/>
                <a:ea typeface="Nirmala UI" panose="020B0502040204020203" pitchFamily="34" charset="0"/>
                <a:cs typeface="Adobe Devanagari" panose="02040503050201020203" pitchFamily="18" charset="0"/>
              </a:rPr>
              <a:t>135. </a:t>
            </a:r>
            <a:r>
              <a:rPr lang="hi-IN" sz="1200" b="1" dirty="0">
                <a:latin typeface="Adobe Devanagari" panose="02040503050201020203"/>
                <a:ea typeface="Nirmala UI" panose="020B0502040204020203" pitchFamily="34" charset="0"/>
                <a:cs typeface="Adobe Devanagari" panose="02040503050201020203" pitchFamily="18" charset="0"/>
              </a:rPr>
              <a:t>कर्नाट वंश के किस शासक ने "कर्नाट कुल भूषण" की उपाधि धारण की थी</a:t>
            </a:r>
            <a:r>
              <a:rPr lang="en-IN" sz="1200" b="1" dirty="0">
                <a:latin typeface="Adobe Devanagari" panose="02040503050201020203"/>
                <a:ea typeface="Nirmala UI" panose="020B0502040204020203" pitchFamily="34" charset="0"/>
                <a:cs typeface="Adobe Devanagari" panose="02040503050201020203" pitchFamily="18" charset="0"/>
              </a:rPr>
              <a:t> -</a:t>
            </a:r>
            <a:endParaRPr lang="hi-IN" sz="1200" b="1" dirty="0">
              <a:latin typeface="Adobe Devanagari" panose="02040503050201020203"/>
              <a:ea typeface="Nirmala UI" panose="020B0502040204020203" pitchFamily="34" charset="0"/>
              <a:cs typeface="Adobe Devanagari" panose="02040503050201020203" pitchFamily="18" charset="0"/>
            </a:endParaRP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A</a:t>
            </a:r>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गंगादेव</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B</a:t>
            </a:r>
            <a:r>
              <a:rPr lang="hi-IN" sz="1200" dirty="0">
                <a:latin typeface="Adobe Devanagari" panose="02040503050201020203"/>
                <a:ea typeface="Nirmala UI" panose="020B0502040204020203" pitchFamily="34" charset="0"/>
                <a:cs typeface="Adobe Devanagari" panose="02040503050201020203" pitchFamily="18" charset="0"/>
              </a:rPr>
              <a:t>) नान्यदेव</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C</a:t>
            </a:r>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हरिसिंह देव</a:t>
            </a:r>
          </a:p>
          <a:p>
            <a:r>
              <a:rPr lang="hi-IN" sz="1200" dirty="0">
                <a:latin typeface="Adobe Devanagari" panose="02040503050201020203"/>
                <a:ea typeface="Nirmala UI" panose="020B0502040204020203" pitchFamily="34" charset="0"/>
                <a:cs typeface="Adobe Devanagari" panose="02040503050201020203" pitchFamily="18" charset="0"/>
              </a:rPr>
              <a:t> </a:t>
            </a:r>
            <a:r>
              <a:rPr lang="en-IN" sz="1200" dirty="0">
                <a:latin typeface="Adobe Devanagari" panose="02040503050201020203"/>
                <a:ea typeface="Nirmala UI" panose="020B0502040204020203" pitchFamily="34" charset="0"/>
                <a:cs typeface="Adobe Devanagari" panose="02040503050201020203" pitchFamily="18" charset="0"/>
              </a:rPr>
              <a:t>D</a:t>
            </a:r>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नरसिंह देव</a:t>
            </a:r>
          </a:p>
          <a:p>
            <a:endParaRPr lang="hi-IN" sz="1200" b="1" dirty="0">
              <a:latin typeface="Adobe Devanagari" panose="02040503050201020203"/>
              <a:ea typeface="Nirmala UI" panose="020B0502040204020203" pitchFamily="34" charset="0"/>
              <a:cs typeface="Adobe Devanagari" panose="02040503050201020203" pitchFamily="18" charset="0"/>
            </a:endParaRPr>
          </a:p>
          <a:p>
            <a:r>
              <a:rPr lang="hi-IN" sz="1200" b="1" dirty="0">
                <a:latin typeface="Adobe Devanagari" panose="02040503050201020203"/>
                <a:ea typeface="Nirmala UI" panose="020B0502040204020203" pitchFamily="34" charset="0"/>
                <a:cs typeface="Adobe Devanagari" panose="02040503050201020203" pitchFamily="18" charset="0"/>
              </a:rPr>
              <a:t>136. सविनय अवज्ञा आंदोलन के दौरान महात्मा गांधी के नेतृत्व में प्रसिद्ध दांडी मार्च ने लगभग कितनी दूरी तय की थी?</a:t>
            </a:r>
          </a:p>
          <a:p>
            <a:pPr marL="228600" indent="-228600">
              <a:buAutoNum type="alphaUcParenR"/>
            </a:pPr>
            <a:r>
              <a:rPr lang="en-IN" sz="1200" dirty="0">
                <a:latin typeface="Adobe Devanagari" panose="02040503050201020203"/>
                <a:ea typeface="Nirmala UI" panose="020B0502040204020203" pitchFamily="34" charset="0"/>
                <a:cs typeface="Adobe Devanagari" panose="02040503050201020203" pitchFamily="18" charset="0"/>
              </a:rPr>
              <a:t>400 </a:t>
            </a:r>
            <a:r>
              <a:rPr lang="hi-IN" sz="1200" dirty="0">
                <a:latin typeface="Adobe Devanagari" panose="02040503050201020203"/>
                <a:ea typeface="Nirmala UI" panose="020B0502040204020203" pitchFamily="34" charset="0"/>
                <a:cs typeface="Adobe Devanagari" panose="02040503050201020203" pitchFamily="18" charset="0"/>
              </a:rPr>
              <a:t>किलोमीटर</a:t>
            </a:r>
          </a:p>
          <a:p>
            <a:pPr marL="228600" indent="-228600">
              <a:buAutoNum type="alphaUcParenR"/>
            </a:pPr>
            <a:r>
              <a:rPr lang="en-IN" sz="1200" dirty="0">
                <a:latin typeface="Adobe Devanagari" panose="02040503050201020203"/>
                <a:ea typeface="Nirmala UI" panose="020B0502040204020203" pitchFamily="34" charset="0"/>
                <a:cs typeface="Adobe Devanagari" panose="02040503050201020203" pitchFamily="18" charset="0"/>
              </a:rPr>
              <a:t>200 </a:t>
            </a:r>
            <a:r>
              <a:rPr lang="hi-IN" sz="1200" dirty="0">
                <a:latin typeface="Adobe Devanagari" panose="02040503050201020203"/>
                <a:ea typeface="Nirmala UI" panose="020B0502040204020203" pitchFamily="34" charset="0"/>
                <a:cs typeface="Adobe Devanagari" panose="02040503050201020203" pitchFamily="18" charset="0"/>
              </a:rPr>
              <a:t>किलोमीटर</a:t>
            </a:r>
          </a:p>
          <a:p>
            <a:pPr marL="228600" indent="-228600">
              <a:buAutoNum type="alphaUcParenR"/>
            </a:pPr>
            <a:r>
              <a:rPr lang="en-IN" sz="1200" dirty="0">
                <a:latin typeface="Adobe Devanagari" panose="02040503050201020203"/>
                <a:ea typeface="Nirmala UI" panose="020B0502040204020203" pitchFamily="34" charset="0"/>
                <a:cs typeface="Adobe Devanagari" panose="02040503050201020203" pitchFamily="18" charset="0"/>
              </a:rPr>
              <a:t>241 </a:t>
            </a:r>
            <a:r>
              <a:rPr lang="hi-IN" sz="1200" dirty="0">
                <a:latin typeface="Adobe Devanagari" panose="02040503050201020203"/>
                <a:ea typeface="Nirmala UI" panose="020B0502040204020203" pitchFamily="34" charset="0"/>
                <a:cs typeface="Adobe Devanagari" panose="02040503050201020203" pitchFamily="18" charset="0"/>
              </a:rPr>
              <a:t>मील</a:t>
            </a:r>
          </a:p>
          <a:p>
            <a:pPr marL="228600" indent="-228600">
              <a:buAutoNum type="alphaUcParenR"/>
            </a:pPr>
            <a:r>
              <a:rPr lang="en-IN" sz="1200" dirty="0">
                <a:latin typeface="Adobe Devanagari" panose="02040503050201020203"/>
                <a:ea typeface="Nirmala UI" panose="020B0502040204020203" pitchFamily="34" charset="0"/>
                <a:cs typeface="Adobe Devanagari" panose="02040503050201020203" pitchFamily="18" charset="0"/>
              </a:rPr>
              <a:t>600 </a:t>
            </a:r>
            <a:r>
              <a:rPr lang="hi-IN" sz="1200" dirty="0">
                <a:latin typeface="Adobe Devanagari" panose="02040503050201020203"/>
                <a:ea typeface="Nirmala UI" panose="020B0502040204020203" pitchFamily="34" charset="0"/>
                <a:cs typeface="Adobe Devanagari" panose="02040503050201020203" pitchFamily="18" charset="0"/>
              </a:rPr>
              <a:t>किलोमीटर</a:t>
            </a:r>
            <a:endParaRPr lang="en-IN" sz="1200" dirty="0">
              <a:latin typeface="Adobe Devanagari" panose="02040503050201020203"/>
              <a:ea typeface="Nirmala UI" panose="020B0502040204020203" pitchFamily="34" charset="0"/>
              <a:cs typeface="Adobe Devanagari" panose="02040503050201020203" pitchFamily="18" charset="0"/>
            </a:endParaRPr>
          </a:p>
          <a:p>
            <a:endParaRPr lang="en-IN" sz="1200" dirty="0">
              <a:latin typeface="Adobe Devanagari" panose="02040503050201020203"/>
              <a:ea typeface="Nirmala UI" panose="020B0502040204020203" pitchFamily="34" charset="0"/>
              <a:cs typeface="Adobe Devanagari" panose="02040503050201020203" pitchFamily="18" charset="0"/>
            </a:endParaRPr>
          </a:p>
          <a:p>
            <a:endParaRPr lang="hi-IN" sz="1200" dirty="0">
              <a:latin typeface="Adobe Devanagari" panose="02040503050201020203"/>
              <a:ea typeface="Nirmala UI" panose="020B0502040204020203" pitchFamily="34" charset="0"/>
              <a:cs typeface="Adobe Devanagari" panose="02040503050201020203" pitchFamily="18" charset="0"/>
            </a:endParaRPr>
          </a:p>
          <a:p>
            <a:endParaRPr lang="en-IN" sz="1200" dirty="0">
              <a:latin typeface="Adobe Devanagari" panose="02040503050201020203"/>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11136"/>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28997" y="559229"/>
            <a:ext cx="3096147" cy="8556188"/>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131. The hill range in the north-western part of Bihar, known as the Shivalik range, was formed during which geological period?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a:latin typeface="Adobe Devanagari" panose="02040503050201020203" pitchFamily="18" charset="0"/>
                <a:ea typeface="Nirmala UI" panose="020B0502040204020203" pitchFamily="34" charset="0"/>
                <a:cs typeface="Adobe Devanagari" panose="02040503050201020203" pitchFamily="18" charset="0"/>
              </a:rPr>
              <a:t>Miocene period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Eocene period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Pleistocene period</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None of the above</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132. According to Census 2011, what is the correct order of the four districts with the highest population growth in the decreasing order of decadal population growth rate (2001-2011) in the districts of Bihar?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Gaya &gt;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Shivhar</a:t>
            </a:r>
            <a:r>
              <a:rPr lang="en-US" sz="1100" dirty="0">
                <a:latin typeface="Adobe Devanagari" panose="02040503050201020203" pitchFamily="18" charset="0"/>
                <a:ea typeface="Nirmala UI" panose="020B0502040204020203" pitchFamily="34" charset="0"/>
                <a:cs typeface="Adobe Devanagari" panose="02040503050201020203" pitchFamily="18" charset="0"/>
              </a:rPr>
              <a:t> &gt;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Purnia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&gt;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Nawada</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Shivhar</a:t>
            </a:r>
            <a:r>
              <a:rPr lang="en-US" sz="1100" dirty="0">
                <a:latin typeface="Adobe Devanagari" panose="02040503050201020203" pitchFamily="18" charset="0"/>
                <a:ea typeface="Nirmala UI" panose="020B0502040204020203" pitchFamily="34" charset="0"/>
                <a:cs typeface="Adobe Devanagari" panose="02040503050201020203" pitchFamily="18" charset="0"/>
              </a:rPr>
              <a:t> &gt;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Purnia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&gt;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Nawada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&gt;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Saharsa</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Madhepura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&gt; Kishanganj &gt;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Khagaria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&gt;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Araria</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Gaya &gt;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Shivhar</a:t>
            </a:r>
            <a:r>
              <a:rPr lang="en-US" sz="1100" dirty="0">
                <a:latin typeface="Adobe Devanagari" panose="02040503050201020203" pitchFamily="18" charset="0"/>
                <a:ea typeface="Nirmala UI" panose="020B0502040204020203" pitchFamily="34" charset="0"/>
                <a:cs typeface="Adobe Devanagari" panose="02040503050201020203" pitchFamily="18" charset="0"/>
              </a:rPr>
              <a:t> &gt;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Nawada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&gt;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Purnia</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133. Which district in Bihar has the lowest sex ratio, as per Census 2011?</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A</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Sheohar</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Khagaria</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Munger</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Patna</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134. Which of the following statements is incorrect regarding the number of districts under divisions in Bihar?</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6 districts in Patna division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3 districts in Bhagalpur division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4 districts in Purnia division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3 districts in Darbhanga division</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135. Which ruler of the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Karnat</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dynasty assumed the title "</a:t>
            </a:r>
            <a:r>
              <a:rPr lang="en-US" sz="1100" b="1" dirty="0" err="1">
                <a:latin typeface="Adobe Devanagari" panose="02040503050201020203" pitchFamily="18" charset="0"/>
                <a:ea typeface="Nirmala UI" panose="020B0502040204020203" pitchFamily="34" charset="0"/>
                <a:cs typeface="Adobe Devanagari" panose="02040503050201020203" pitchFamily="18" charset="0"/>
              </a:rPr>
              <a:t>Karnat</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 Kul Bhushan"?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Gangadev</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Nanyadev</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a:t>
            </a:r>
            <a:r>
              <a:rPr lang="en-US" sz="1100" dirty="0" err="1">
                <a:latin typeface="Adobe Devanagari" panose="02040503050201020203" pitchFamily="18" charset="0"/>
                <a:ea typeface="Nirmala UI" panose="020B0502040204020203" pitchFamily="34" charset="0"/>
                <a:cs typeface="Adobe Devanagari" panose="02040503050201020203" pitchFamily="18" charset="0"/>
              </a:rPr>
              <a:t>Harisingh</a:t>
            </a:r>
            <a:r>
              <a:rPr lang="en-US" sz="1100" dirty="0">
                <a:latin typeface="Adobe Devanagari" panose="02040503050201020203" pitchFamily="18" charset="0"/>
                <a:ea typeface="Nirmala UI" panose="020B0502040204020203" pitchFamily="34" charset="0"/>
                <a:cs typeface="Adobe Devanagari" panose="02040503050201020203" pitchFamily="18" charset="0"/>
              </a:rPr>
              <a:t> Dev</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Narsingh Dev</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pPr>
              <a:buNone/>
            </a:pPr>
            <a:r>
              <a:rPr lang="en-US" sz="1100" dirty="0">
                <a:latin typeface="Adobe Devanagari" panose="02040503050201020203" pitchFamily="18" charset="0"/>
                <a:ea typeface="Nirmala UI" panose="020B0502040204020203" pitchFamily="34" charset="0"/>
                <a:cs typeface="Adobe Devanagari" panose="02040503050201020203" pitchFamily="18" charset="0"/>
              </a:rPr>
              <a:t>136. </a:t>
            </a:r>
            <a:r>
              <a:rPr lang="en-GB" sz="1100" b="1" dirty="0"/>
              <a:t>During the Civil Disobedience Movement, how much distance did the famous Dandi March, led by Mahatma Gandhi, cover?</a:t>
            </a:r>
            <a:endParaRPr lang="en-GB" sz="1100" dirty="0"/>
          </a:p>
          <a:p>
            <a:r>
              <a:rPr lang="en-GB" sz="1100" dirty="0"/>
              <a:t>A) 400 </a:t>
            </a:r>
            <a:r>
              <a:rPr lang="en-GB" sz="1100" dirty="0" err="1"/>
              <a:t>kilometers</a:t>
            </a:r>
            <a:br>
              <a:rPr lang="en-GB" sz="1100" dirty="0"/>
            </a:br>
            <a:r>
              <a:rPr lang="en-GB" sz="1100" dirty="0"/>
              <a:t>B) 200 </a:t>
            </a:r>
            <a:r>
              <a:rPr lang="en-GB" sz="1100" dirty="0" err="1"/>
              <a:t>kilometers</a:t>
            </a:r>
            <a:br>
              <a:rPr lang="en-GB" sz="1100" dirty="0"/>
            </a:br>
            <a:r>
              <a:rPr lang="en-GB" sz="1100" dirty="0"/>
              <a:t>C) 241 miles</a:t>
            </a:r>
            <a:br>
              <a:rPr lang="en-GB" sz="1100" dirty="0"/>
            </a:br>
            <a:r>
              <a:rPr lang="en-GB" sz="1100" dirty="0"/>
              <a:t>D) 600 </a:t>
            </a:r>
            <a:r>
              <a:rPr lang="en-GB" sz="1100" dirty="0" err="1"/>
              <a:t>kilometers</a:t>
            </a:r>
            <a:endParaRPr lang="en-GB" sz="1100" dirty="0"/>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8024503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11136"/>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32851" y="559229"/>
            <a:ext cx="3096147" cy="8956298"/>
          </a:xfrm>
          <a:prstGeom prst="rect">
            <a:avLst/>
          </a:prstGeom>
          <a:noFill/>
        </p:spPr>
        <p:txBody>
          <a:bodyPr wrap="square">
            <a:spAutoFit/>
          </a:bodyPr>
          <a:lstStyle/>
          <a:p>
            <a:r>
              <a:rPr lang="hi-IN" sz="1200" b="1" dirty="0">
                <a:latin typeface="Adobe Devanagari" panose="02040503050201020203"/>
                <a:ea typeface="Nirmala UI" panose="020B0502040204020203" pitchFamily="34" charset="0"/>
                <a:cs typeface="Adobe Devanagari" panose="02040503050201020203" pitchFamily="18" charset="0"/>
              </a:rPr>
              <a:t>137. निम्नलिखित कथनों पर विचार कीजिए:</a:t>
            </a:r>
          </a:p>
          <a:p>
            <a:r>
              <a:rPr lang="hi-IN" sz="1200" dirty="0">
                <a:latin typeface="Adobe Devanagari" panose="02040503050201020203"/>
                <a:ea typeface="Nirmala UI" panose="020B0502040204020203" pitchFamily="34" charset="0"/>
                <a:cs typeface="Adobe Devanagari" panose="02040503050201020203" pitchFamily="18" charset="0"/>
              </a:rPr>
              <a:t>1.सर्पी घर्षण(</a:t>
            </a:r>
            <a:r>
              <a:rPr lang="en-IN" sz="1200" dirty="0">
                <a:latin typeface="Adobe Devanagari" panose="02040503050201020203"/>
                <a:ea typeface="Nirmala UI" panose="020B0502040204020203" pitchFamily="34" charset="0"/>
                <a:cs typeface="Adobe Devanagari" panose="02040503050201020203" pitchFamily="18" charset="0"/>
              </a:rPr>
              <a:t>sliding) </a:t>
            </a:r>
            <a:r>
              <a:rPr lang="hi-IN" sz="1200" dirty="0">
                <a:latin typeface="Adobe Devanagari" panose="02040503050201020203"/>
                <a:ea typeface="Nirmala UI" panose="020B0502040204020203" pitchFamily="34" charset="0"/>
                <a:cs typeface="Adobe Devanagari" panose="02040503050201020203" pitchFamily="18" charset="0"/>
              </a:rPr>
              <a:t>स्थिति में लगने वाला घर्षण, लोटनिक घर्षण(</a:t>
            </a:r>
            <a:r>
              <a:rPr lang="en-IN" sz="1200" dirty="0">
                <a:latin typeface="Adobe Devanagari" panose="02040503050201020203"/>
                <a:ea typeface="Nirmala UI" panose="020B0502040204020203" pitchFamily="34" charset="0"/>
                <a:cs typeface="Adobe Devanagari" panose="02040503050201020203" pitchFamily="18" charset="0"/>
              </a:rPr>
              <a:t>rolling) </a:t>
            </a:r>
            <a:r>
              <a:rPr lang="hi-IN" sz="1200" dirty="0">
                <a:latin typeface="Adobe Devanagari" panose="02040503050201020203"/>
                <a:ea typeface="Nirmala UI" panose="020B0502040204020203" pitchFamily="34" charset="0"/>
                <a:cs typeface="Adobe Devanagari" panose="02040503050201020203" pitchFamily="18" charset="0"/>
              </a:rPr>
              <a:t>की स्थिति में लगने वाले घर्षण से कम होता है।</a:t>
            </a:r>
          </a:p>
          <a:p>
            <a:r>
              <a:rPr lang="hi-IN" sz="1200" dirty="0">
                <a:latin typeface="Adobe Devanagari" panose="02040503050201020203"/>
                <a:ea typeface="Nirmala UI" panose="020B0502040204020203" pitchFamily="34" charset="0"/>
                <a:cs typeface="Adobe Devanagari" panose="02040503050201020203" pitchFamily="18" charset="0"/>
              </a:rPr>
              <a:t>2.बेल बियरिंग्स का प्रयोग रोलिंग घर्षण को बढ़ाने के लिए किया जाता है।</a:t>
            </a:r>
          </a:p>
          <a:p>
            <a:r>
              <a:rPr lang="hi-IN" sz="1200" dirty="0">
                <a:latin typeface="Adobe Devanagari" panose="02040503050201020203"/>
                <a:ea typeface="Nirmala UI" panose="020B0502040204020203" pitchFamily="34" charset="0"/>
                <a:cs typeface="Adobe Devanagari" panose="02040503050201020203" pitchFamily="18" charset="0"/>
              </a:rPr>
              <a:t>3.मशीनों और वाहनों में बेल बियरिंग्स का उपयोग गति को अधिक सहज और कुशल बनाने के लिए किया जाता है।</a:t>
            </a:r>
          </a:p>
          <a:p>
            <a:r>
              <a:rPr lang="hi-IN" sz="1200" b="1" dirty="0">
                <a:latin typeface="Adobe Devanagari" panose="02040503050201020203"/>
                <a:ea typeface="Nirmala UI" panose="020B0502040204020203" pitchFamily="34" charset="0"/>
                <a:cs typeface="Adobe Devanagari" panose="02040503050201020203" pitchFamily="18" charset="0"/>
              </a:rPr>
              <a:t>उपरोक्त में से कौन-सा/से कथन गलत है/हैं?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1 और 2</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2 और 3</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1 और 3</a:t>
            </a:r>
          </a:p>
          <a:p>
            <a:r>
              <a:rPr lang="en-IN" sz="1200" dirty="0">
                <a:latin typeface="Adobe Devanagari" panose="02040503050201020203"/>
                <a:ea typeface="Nirmala UI" panose="020B0502040204020203" pitchFamily="34" charset="0"/>
                <a:cs typeface="Adobe Devanagari" panose="02040503050201020203" pitchFamily="18" charset="0"/>
              </a:rPr>
              <a:t>D) 1, 2 </a:t>
            </a:r>
            <a:r>
              <a:rPr lang="hi-IN" sz="1200" dirty="0">
                <a:latin typeface="Adobe Devanagari" panose="02040503050201020203"/>
                <a:ea typeface="Nirmala UI" panose="020B0502040204020203" pitchFamily="34" charset="0"/>
                <a:cs typeface="Adobe Devanagari" panose="02040503050201020203" pitchFamily="18" charset="0"/>
              </a:rPr>
              <a:t>और 3</a:t>
            </a:r>
          </a:p>
          <a:p>
            <a:endParaRPr lang="en-GB" sz="1200" b="1" dirty="0">
              <a:latin typeface="Adobe Devanagari" panose="02040503050201020203"/>
              <a:ea typeface="Nirmala UI" panose="020B0502040204020203" pitchFamily="34" charset="0"/>
              <a:cs typeface="Adobe Devanagari" panose="02040503050201020203" pitchFamily="18" charset="0"/>
            </a:endParaRPr>
          </a:p>
          <a:p>
            <a:r>
              <a:rPr lang="en-GB" sz="1200" b="1" dirty="0">
                <a:latin typeface="Adobe Devanagari" panose="02040503050201020203"/>
                <a:ea typeface="Nirmala UI" panose="020B0502040204020203" pitchFamily="34" charset="0"/>
                <a:cs typeface="Adobe Devanagari" panose="02040503050201020203" pitchFamily="18" charset="0"/>
              </a:rPr>
              <a:t>13</a:t>
            </a:r>
            <a:r>
              <a:rPr lang="hi-IN" sz="1200" b="1" dirty="0">
                <a:latin typeface="Adobe Devanagari" panose="02040503050201020203"/>
                <a:ea typeface="Nirmala UI" panose="020B0502040204020203" pitchFamily="34" charset="0"/>
                <a:cs typeface="Adobe Devanagari" panose="02040503050201020203" pitchFamily="18" charset="0"/>
              </a:rPr>
              <a:t>8</a:t>
            </a:r>
            <a:r>
              <a:rPr lang="en-GB" sz="1200" b="1" dirty="0">
                <a:latin typeface="Adobe Devanagari" panose="02040503050201020203"/>
                <a:ea typeface="Nirmala UI" panose="020B0502040204020203" pitchFamily="34" charset="0"/>
                <a:cs typeface="Adobe Devanagari" panose="02040503050201020203" pitchFamily="18" charset="0"/>
              </a:rPr>
              <a:t>.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में से कौन-से गर्म रक्त वाले जानवर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व्हेल</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ड्रैको</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एलाइट्स </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व्हेल शार्क</a:t>
            </a:r>
          </a:p>
          <a:p>
            <a:endParaRPr lang="en-GB" sz="1200" b="1" dirty="0">
              <a:latin typeface="Adobe Devanagari" panose="02040503050201020203"/>
              <a:ea typeface="Nirmala UI" panose="020B0502040204020203" pitchFamily="34" charset="0"/>
              <a:cs typeface="Adobe Devanagari" panose="02040503050201020203" pitchFamily="18" charset="0"/>
            </a:endParaRPr>
          </a:p>
          <a:p>
            <a:r>
              <a:rPr lang="en-GB" sz="1200" b="1" dirty="0">
                <a:latin typeface="Adobe Devanagari" panose="02040503050201020203"/>
                <a:ea typeface="Nirmala UI" panose="020B0502040204020203" pitchFamily="34" charset="0"/>
                <a:cs typeface="Adobe Devanagari" panose="02040503050201020203" pitchFamily="18" charset="0"/>
              </a:rPr>
              <a:t>139. </a:t>
            </a:r>
            <a:r>
              <a:rPr lang="hi-IN" sz="1200" b="1" dirty="0">
                <a:latin typeface="Adobe Devanagari" panose="02040503050201020203"/>
                <a:ea typeface="Nirmala UI" panose="020B0502040204020203" pitchFamily="34" charset="0"/>
                <a:cs typeface="Adobe Devanagari" panose="02040503050201020203" pitchFamily="18" charset="0"/>
              </a:rPr>
              <a:t>गैर-अपघटनीय (</a:t>
            </a:r>
            <a:r>
              <a:rPr lang="en-IN" sz="1200" b="1" dirty="0">
                <a:latin typeface="Adobe Devanagari" panose="02040503050201020203"/>
                <a:ea typeface="Nirmala UI" panose="020B0502040204020203" pitchFamily="34" charset="0"/>
                <a:cs typeface="Adobe Devanagari" panose="02040503050201020203" pitchFamily="18" charset="0"/>
              </a:rPr>
              <a:t>Non-biodegradable) </a:t>
            </a:r>
            <a:r>
              <a:rPr lang="hi-IN" sz="1200" b="1" dirty="0">
                <a:latin typeface="Adobe Devanagari" panose="02040503050201020203"/>
                <a:ea typeface="Nirmala UI" panose="020B0502040204020203" pitchFamily="34" charset="0"/>
                <a:cs typeface="Adobe Devanagari" panose="02040503050201020203" pitchFamily="18" charset="0"/>
              </a:rPr>
              <a:t>कचरे से छुटकारा पाने के लिए सबसे अच्छा समाधान क्या है?</a:t>
            </a:r>
          </a:p>
          <a:p>
            <a:r>
              <a:rPr lang="en-IN"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जलाना</a:t>
            </a:r>
          </a:p>
          <a:p>
            <a:r>
              <a:rPr lang="en-IN"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फेंक देना</a:t>
            </a:r>
          </a:p>
          <a:p>
            <a:r>
              <a:rPr lang="en-IN"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गाड़ देना</a:t>
            </a:r>
          </a:p>
          <a:p>
            <a:r>
              <a:rPr lang="en-IN"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पुनर्चक्रण </a:t>
            </a:r>
          </a:p>
          <a:p>
            <a:endParaRPr lang="en-GB" sz="1200" b="1" dirty="0">
              <a:latin typeface="Adobe Devanagari" panose="02040503050201020203"/>
              <a:ea typeface="Nirmala UI" panose="020B0502040204020203" pitchFamily="34" charset="0"/>
              <a:cs typeface="Adobe Devanagari" panose="02040503050201020203" pitchFamily="18" charset="0"/>
            </a:endParaRPr>
          </a:p>
          <a:p>
            <a:r>
              <a:rPr lang="en-GB" sz="1200" b="1" dirty="0">
                <a:latin typeface="Adobe Devanagari" panose="02040503050201020203"/>
                <a:ea typeface="Nirmala UI" panose="020B0502040204020203" pitchFamily="34" charset="0"/>
                <a:cs typeface="Adobe Devanagari" panose="02040503050201020203" pitchFamily="18" charset="0"/>
              </a:rPr>
              <a:t>140. </a:t>
            </a:r>
            <a:r>
              <a:rPr lang="hi-IN" sz="1200" b="1" dirty="0">
                <a:latin typeface="Adobe Devanagari" panose="02040503050201020203"/>
                <a:ea typeface="Nirmala UI" panose="020B0502040204020203" pitchFamily="34" charset="0"/>
                <a:cs typeface="Adobe Devanagari" panose="02040503050201020203" pitchFamily="18" charset="0"/>
              </a:rPr>
              <a:t>निम्नलिखित में से कौन-सा/से कथन सही है/हैं?</a:t>
            </a:r>
          </a:p>
          <a:p>
            <a:r>
              <a:rPr lang="en-GB" sz="1200" dirty="0">
                <a:latin typeface="Adobe Devanagari" panose="02040503050201020203"/>
                <a:ea typeface="Nirmala UI" panose="020B0502040204020203" pitchFamily="34" charset="0"/>
                <a:cs typeface="Adobe Devanagari" panose="02040503050201020203" pitchFamily="18" charset="0"/>
              </a:rPr>
              <a:t>I. </a:t>
            </a:r>
            <a:r>
              <a:rPr lang="hi-IN" sz="1200" dirty="0">
                <a:latin typeface="Adobe Devanagari" panose="02040503050201020203"/>
                <a:ea typeface="Nirmala UI" panose="020B0502040204020203" pitchFamily="34" charset="0"/>
                <a:cs typeface="Adobe Devanagari" panose="02040503050201020203" pitchFamily="18" charset="0"/>
              </a:rPr>
              <a:t>खाना बनाने में असंतृप्त वसीय अम्ल वाले तेलों का उपयोग करना चाहिए।</a:t>
            </a:r>
          </a:p>
          <a:p>
            <a:r>
              <a:rPr lang="en-GB" sz="1200" dirty="0">
                <a:latin typeface="Adobe Devanagari" panose="02040503050201020203"/>
                <a:ea typeface="Nirmala UI" panose="020B0502040204020203" pitchFamily="34" charset="0"/>
                <a:cs typeface="Adobe Devanagari" panose="02040503050201020203" pitchFamily="18" charset="0"/>
              </a:rPr>
              <a:t>II. </a:t>
            </a:r>
            <a:r>
              <a:rPr lang="hi-IN" sz="1200" dirty="0">
                <a:latin typeface="Adobe Devanagari" panose="02040503050201020203"/>
                <a:ea typeface="Nirmala UI" panose="020B0502040204020203" pitchFamily="34" charset="0"/>
                <a:cs typeface="Adobe Devanagari" panose="02040503050201020203" pitchFamily="18" charset="0"/>
              </a:rPr>
              <a:t>जंतु वसा में संतृप्त कार्बन श्रृंखलाएं होती हैं।</a:t>
            </a:r>
          </a:p>
          <a:p>
            <a:r>
              <a:rPr lang="en-GB" sz="1200" dirty="0">
                <a:latin typeface="Adobe Devanagari" panose="02040503050201020203"/>
                <a:ea typeface="Nirmala UI" panose="020B0502040204020203" pitchFamily="34" charset="0"/>
                <a:cs typeface="Adobe Devanagari" panose="02040503050201020203" pitchFamily="18" charset="0"/>
              </a:rPr>
              <a:t>III. </a:t>
            </a:r>
            <a:r>
              <a:rPr lang="hi-IN" sz="1200" dirty="0">
                <a:latin typeface="Adobe Devanagari" panose="02040503050201020203"/>
                <a:ea typeface="Nirmala UI" panose="020B0502040204020203" pitchFamily="34" charset="0"/>
                <a:cs typeface="Adobe Devanagari" panose="02040503050201020203" pitchFamily="18" charset="0"/>
              </a:rPr>
              <a:t>संतृप्त वसीय अम्ल सामान्यतः स्वास्थ्य के लिए हानिकारक होते हैं।</a:t>
            </a:r>
            <a:endParaRPr lang="en-GB" sz="1200" dirty="0">
              <a:latin typeface="Adobe Devanagari" panose="02040503050201020203"/>
              <a:ea typeface="Nirmala UI" panose="020B0502040204020203" pitchFamily="34" charset="0"/>
              <a:cs typeface="Adobe Devanagari" panose="02040503050201020203" pitchFamily="18" charset="0"/>
            </a:endParaRPr>
          </a:p>
          <a:p>
            <a:r>
              <a:rPr lang="hi-IN" sz="1200" b="1" dirty="0">
                <a:latin typeface="Adobe Devanagari" panose="02040503050201020203"/>
                <a:ea typeface="Nirmala UI" panose="020B0502040204020203" pitchFamily="34" charset="0"/>
                <a:cs typeface="Adobe Devanagari" panose="02040503050201020203" pitchFamily="18" charset="0"/>
              </a:rPr>
              <a:t>कूट : </a:t>
            </a:r>
          </a:p>
          <a:p>
            <a:r>
              <a:rPr lang="en-GB" sz="1200" dirty="0">
                <a:latin typeface="Adobe Devanagari" panose="02040503050201020203"/>
                <a:ea typeface="Nirmala UI" panose="020B0502040204020203" pitchFamily="34" charset="0"/>
                <a:cs typeface="Adobe Devanagari" panose="02040503050201020203" pitchFamily="18" charset="0"/>
              </a:rPr>
              <a:t>A) </a:t>
            </a:r>
            <a:r>
              <a:rPr lang="hi-IN" sz="1200" dirty="0">
                <a:latin typeface="Adobe Devanagari" panose="02040503050201020203"/>
                <a:ea typeface="Nirmala UI" panose="020B0502040204020203" pitchFamily="34" charset="0"/>
                <a:cs typeface="Adobe Devanagari" panose="02040503050201020203" pitchFamily="18" charset="0"/>
              </a:rPr>
              <a:t>केवल </a:t>
            </a:r>
            <a:r>
              <a:rPr lang="en-GB" sz="1200" dirty="0">
                <a:latin typeface="Adobe Devanagari" panose="02040503050201020203"/>
                <a:ea typeface="Nirmala UI" panose="020B0502040204020203" pitchFamily="34" charset="0"/>
                <a:cs typeface="Adobe Devanagari" panose="02040503050201020203" pitchFamily="18" charset="0"/>
              </a:rPr>
              <a:t>I </a:t>
            </a:r>
            <a:r>
              <a:rPr lang="hi-IN" sz="1200" dirty="0">
                <a:latin typeface="Adobe Devanagari" panose="02040503050201020203"/>
                <a:ea typeface="Nirmala UI" panose="020B0502040204020203" pitchFamily="34" charset="0"/>
                <a:cs typeface="Adobe Devanagari" panose="02040503050201020203" pitchFamily="18" charset="0"/>
              </a:rPr>
              <a:t>और </a:t>
            </a:r>
            <a:r>
              <a:rPr lang="en-GB" sz="1200" dirty="0">
                <a:latin typeface="Adobe Devanagari" panose="02040503050201020203"/>
                <a:ea typeface="Nirmala UI" panose="020B0502040204020203" pitchFamily="34" charset="0"/>
                <a:cs typeface="Adobe Devanagari" panose="02040503050201020203" pitchFamily="18" charset="0"/>
              </a:rPr>
              <a:t>II</a:t>
            </a:r>
          </a:p>
          <a:p>
            <a:r>
              <a:rPr lang="en-GB" sz="1200" dirty="0">
                <a:latin typeface="Adobe Devanagari" panose="02040503050201020203"/>
                <a:ea typeface="Nirmala UI" panose="020B0502040204020203" pitchFamily="34" charset="0"/>
                <a:cs typeface="Adobe Devanagari" panose="02040503050201020203" pitchFamily="18" charset="0"/>
              </a:rPr>
              <a:t>B) </a:t>
            </a:r>
            <a:r>
              <a:rPr lang="hi-IN" sz="1200" dirty="0">
                <a:latin typeface="Adobe Devanagari" panose="02040503050201020203"/>
                <a:ea typeface="Nirmala UI" panose="020B0502040204020203" pitchFamily="34" charset="0"/>
                <a:cs typeface="Adobe Devanagari" panose="02040503050201020203" pitchFamily="18" charset="0"/>
              </a:rPr>
              <a:t>केवल </a:t>
            </a:r>
            <a:r>
              <a:rPr lang="en-GB" sz="1200" dirty="0">
                <a:latin typeface="Adobe Devanagari" panose="02040503050201020203"/>
                <a:ea typeface="Nirmala UI" panose="020B0502040204020203" pitchFamily="34" charset="0"/>
                <a:cs typeface="Adobe Devanagari" panose="02040503050201020203" pitchFamily="18" charset="0"/>
              </a:rPr>
              <a:t>I </a:t>
            </a:r>
            <a:r>
              <a:rPr lang="hi-IN" sz="1200" dirty="0">
                <a:latin typeface="Adobe Devanagari" panose="02040503050201020203"/>
                <a:ea typeface="Nirmala UI" panose="020B0502040204020203" pitchFamily="34" charset="0"/>
                <a:cs typeface="Adobe Devanagari" panose="02040503050201020203" pitchFamily="18" charset="0"/>
              </a:rPr>
              <a:t>और </a:t>
            </a:r>
            <a:r>
              <a:rPr lang="en-GB" sz="1200" dirty="0">
                <a:latin typeface="Adobe Devanagari" panose="02040503050201020203"/>
                <a:ea typeface="Nirmala UI" panose="020B0502040204020203" pitchFamily="34" charset="0"/>
                <a:cs typeface="Adobe Devanagari" panose="02040503050201020203" pitchFamily="18" charset="0"/>
              </a:rPr>
              <a:t>III</a:t>
            </a:r>
          </a:p>
          <a:p>
            <a:r>
              <a:rPr lang="en-GB" sz="1200" dirty="0">
                <a:latin typeface="Adobe Devanagari" panose="02040503050201020203"/>
                <a:ea typeface="Nirmala UI" panose="020B0502040204020203" pitchFamily="34" charset="0"/>
                <a:cs typeface="Adobe Devanagari" panose="02040503050201020203" pitchFamily="18" charset="0"/>
              </a:rPr>
              <a:t>C) </a:t>
            </a:r>
            <a:r>
              <a:rPr lang="hi-IN" sz="1200" dirty="0">
                <a:latin typeface="Adobe Devanagari" panose="02040503050201020203"/>
                <a:ea typeface="Nirmala UI" panose="020B0502040204020203" pitchFamily="34" charset="0"/>
                <a:cs typeface="Adobe Devanagari" panose="02040503050201020203" pitchFamily="18" charset="0"/>
              </a:rPr>
              <a:t>केवल </a:t>
            </a:r>
            <a:r>
              <a:rPr lang="en-GB" sz="1200" dirty="0">
                <a:latin typeface="Adobe Devanagari" panose="02040503050201020203"/>
                <a:ea typeface="Nirmala UI" panose="020B0502040204020203" pitchFamily="34" charset="0"/>
                <a:cs typeface="Adobe Devanagari" panose="02040503050201020203" pitchFamily="18" charset="0"/>
              </a:rPr>
              <a:t>II </a:t>
            </a:r>
            <a:r>
              <a:rPr lang="hi-IN" sz="1200" dirty="0">
                <a:latin typeface="Adobe Devanagari" panose="02040503050201020203"/>
                <a:ea typeface="Nirmala UI" panose="020B0502040204020203" pitchFamily="34" charset="0"/>
                <a:cs typeface="Adobe Devanagari" panose="02040503050201020203" pitchFamily="18" charset="0"/>
              </a:rPr>
              <a:t>और </a:t>
            </a:r>
            <a:r>
              <a:rPr lang="en-GB" sz="1200" dirty="0">
                <a:latin typeface="Adobe Devanagari" panose="02040503050201020203"/>
                <a:ea typeface="Nirmala UI" panose="020B0502040204020203" pitchFamily="34" charset="0"/>
                <a:cs typeface="Adobe Devanagari" panose="02040503050201020203" pitchFamily="18" charset="0"/>
              </a:rPr>
              <a:t>III</a:t>
            </a:r>
          </a:p>
          <a:p>
            <a:r>
              <a:rPr lang="en-GB" sz="1200" dirty="0">
                <a:latin typeface="Adobe Devanagari" panose="02040503050201020203"/>
                <a:ea typeface="Nirmala UI" panose="020B0502040204020203" pitchFamily="34" charset="0"/>
                <a:cs typeface="Adobe Devanagari" panose="02040503050201020203" pitchFamily="18" charset="0"/>
              </a:rPr>
              <a:t>D) </a:t>
            </a:r>
            <a:r>
              <a:rPr lang="hi-IN" sz="1200" dirty="0">
                <a:latin typeface="Adobe Devanagari" panose="02040503050201020203"/>
                <a:ea typeface="Nirmala UI" panose="020B0502040204020203" pitchFamily="34" charset="0"/>
                <a:cs typeface="Adobe Devanagari" panose="02040503050201020203" pitchFamily="18" charset="0"/>
              </a:rPr>
              <a:t>उपरोक्त सभी</a:t>
            </a:r>
          </a:p>
          <a:p>
            <a:endParaRPr lang="hi-IN" sz="1200" b="1" dirty="0">
              <a:latin typeface="Adobe Devanagari" panose="02040503050201020203"/>
              <a:ea typeface="Nirmala UI" panose="020B0502040204020203" pitchFamily="34" charset="0"/>
              <a:cs typeface="Adobe Devanagari" panose="02040503050201020203" pitchFamily="18" charset="0"/>
            </a:endParaRPr>
          </a:p>
          <a:p>
            <a:r>
              <a:rPr lang="en-IN" sz="1200" b="1" dirty="0">
                <a:latin typeface="Adobe Devanagari" panose="02040503050201020203"/>
                <a:ea typeface="Nirmala UI" panose="020B0502040204020203" pitchFamily="34" charset="0"/>
                <a:cs typeface="Adobe Devanagari" panose="02040503050201020203" pitchFamily="18" charset="0"/>
              </a:rPr>
              <a:t>141. </a:t>
            </a:r>
            <a:r>
              <a:rPr lang="hi-IN" sz="1200" b="1" dirty="0">
                <a:latin typeface="Adobe Devanagari" panose="02040503050201020203"/>
                <a:ea typeface="Nirmala UI" panose="020B0502040204020203" pitchFamily="34" charset="0"/>
                <a:cs typeface="Adobe Devanagari" panose="02040503050201020203" pitchFamily="18" charset="0"/>
              </a:rPr>
              <a:t>पहली और दूसरी संख्याएँ तीसरी संख्या से क्रमशः 30% और 37% कम हैं। दूसरी संख्या पहली संख्या से कितनी कम </a:t>
            </a:r>
            <a:r>
              <a:rPr lang="hi-IN" sz="1200" dirty="0">
                <a:latin typeface="Adobe Devanagari" panose="02040503050201020203"/>
                <a:ea typeface="Nirmala UI" panose="020B0502040204020203" pitchFamily="34" charset="0"/>
                <a:cs typeface="Adobe Devanagari" panose="02040503050201020203" pitchFamily="18" charset="0"/>
              </a:rPr>
              <a:t>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7%			(B) 3%</a:t>
            </a:r>
          </a:p>
          <a:p>
            <a:r>
              <a:rPr lang="en-IN" sz="1200" dirty="0">
                <a:latin typeface="Adobe Devanagari" panose="02040503050201020203"/>
                <a:ea typeface="Nirmala UI" panose="020B0502040204020203" pitchFamily="34" charset="0"/>
                <a:cs typeface="Adobe Devanagari" panose="02040503050201020203" pitchFamily="18" charset="0"/>
              </a:rPr>
              <a:t>(C) 4%			(D) 10%</a:t>
            </a:r>
          </a:p>
          <a:p>
            <a:endParaRPr lang="hi-IN" sz="1200" b="1" dirty="0">
              <a:latin typeface="Adobe Devanagari" panose="02040503050201020203"/>
              <a:ea typeface="Nirmala UI" panose="020B0502040204020203" pitchFamily="34" charset="0"/>
              <a:cs typeface="Adobe Devanagari" panose="02040503050201020203" pitchFamily="18" charset="0"/>
            </a:endParaRPr>
          </a:p>
          <a:p>
            <a:r>
              <a:rPr lang="en-IN" sz="1200" b="1" dirty="0">
                <a:latin typeface="Adobe Devanagari" panose="02040503050201020203"/>
                <a:ea typeface="Nirmala UI" panose="020B0502040204020203" pitchFamily="34" charset="0"/>
                <a:cs typeface="Adobe Devanagari" panose="02040503050201020203" pitchFamily="18" charset="0"/>
              </a:rPr>
              <a:t>142.</a:t>
            </a:r>
            <a:r>
              <a:rPr lang="hi-IN" sz="1200" b="1" dirty="0">
                <a:latin typeface="Adobe Devanagari" panose="02040503050201020203"/>
                <a:ea typeface="Nirmala UI" panose="020B0502040204020203" pitchFamily="34" charset="0"/>
                <a:cs typeface="Adobe Devanagari" panose="02040503050201020203" pitchFamily="18" charset="0"/>
              </a:rPr>
              <a:t> एक कस्बे की जनसंख्या 15000 है। यदि पुरुषों की संख्या 8% और महिलाओं की संख्या 10% बढ़ जाती है, तो जनसंख्या बढ़कर 16300 हो जाएगी। कस्बे में महिलाओं की संख्या ज्ञात कीजिए।</a:t>
            </a:r>
          </a:p>
          <a:p>
            <a:r>
              <a:rPr lang="hi-IN" sz="1200" b="1"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4000		(B) 3000</a:t>
            </a:r>
          </a:p>
          <a:p>
            <a:r>
              <a:rPr lang="en-IN" sz="1200" dirty="0">
                <a:latin typeface="Adobe Devanagari" panose="02040503050201020203"/>
                <a:ea typeface="Nirmala UI" panose="020B0502040204020203" pitchFamily="34" charset="0"/>
                <a:cs typeface="Adobe Devanagari" panose="02040503050201020203" pitchFamily="18" charset="0"/>
              </a:rPr>
              <a:t>(C) 7000		(D) 5000 </a:t>
            </a:r>
          </a:p>
          <a:p>
            <a:endParaRPr lang="en-IN" sz="1200" dirty="0">
              <a:latin typeface="Adobe Devanagari" panose="02040503050201020203"/>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11136"/>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18779" y="559229"/>
            <a:ext cx="309614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7</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Consider the following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1.Sliding friction is less than rolling friction.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2.Ball bearings are used to increase rolling friction.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3.Ball bearings are used in machines and vehicles to make motion smoother and more efficient.</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incorrect?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138.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are warm-blooded animals?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Whales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Draco</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Alytes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Whale Sharks</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139. One of the best solutions to get rid of non-biodegradable wastes 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Burning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Dumping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Burying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Recycling</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40</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following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I. Oils containing unsaturated fatty acids should be used for cooking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II. Animal fats have saturated carbon chains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III. Saturated fatty acids are generally harmful for health</a:t>
            </a:r>
            <a:endParaRPr lang="hi-IN"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O</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ption :</a:t>
            </a:r>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I and 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I and III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II and III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141First and second numbers are less than a third number by 30% and 37% respectively. The   second number is less than the first by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7% 			(B) 3%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4% 			(D) 10%</a:t>
            </a:r>
          </a:p>
          <a:p>
            <a:endParaRPr lang="hi-IN"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100" b="1" dirty="0">
                <a:latin typeface="Adobe Devanagari" panose="02040503050201020203" pitchFamily="18" charset="0"/>
                <a:ea typeface="Nirmala UI" panose="020B0502040204020203" pitchFamily="34" charset="0"/>
                <a:cs typeface="Adobe Devanagari" panose="02040503050201020203" pitchFamily="18" charset="0"/>
              </a:rPr>
              <a:t>1</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42</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The population of a town is 15000. If the number of males increases by 8% and that of females by 10%, then the population would increase to 16300. Find the number of females in the town.</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4000 		(B) 3000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7000 		(D) 5000</a:t>
            </a:r>
          </a:p>
        </p:txBody>
      </p:sp>
    </p:spTree>
    <p:extLst>
      <p:ext uri="{BB962C8B-B14F-4D97-AF65-F5344CB8AC3E}">
        <p14:creationId xmlns:p14="http://schemas.microsoft.com/office/powerpoint/2010/main" val="28601601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11136"/>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32850" y="559229"/>
            <a:ext cx="3096147" cy="8771632"/>
          </a:xfrm>
          <a:prstGeom prst="rect">
            <a:avLst/>
          </a:prstGeom>
          <a:noFill/>
        </p:spPr>
        <p:txBody>
          <a:bodyPr wrap="square">
            <a:spAutoFit/>
          </a:bodyPr>
          <a:lstStyle/>
          <a:p>
            <a:r>
              <a:rPr lang="en-IN" sz="1200" b="1" dirty="0">
                <a:latin typeface="Adobe Devanagari" panose="02040503050201020203"/>
                <a:ea typeface="Nirmala UI" panose="020B0502040204020203" pitchFamily="34" charset="0"/>
                <a:cs typeface="Adobe Devanagari" panose="02040503050201020203" pitchFamily="18" charset="0"/>
              </a:rPr>
              <a:t>143. </a:t>
            </a:r>
            <a:r>
              <a:rPr lang="hi-IN" sz="1200" b="1" dirty="0">
                <a:latin typeface="Adobe Devanagari" panose="02040503050201020203"/>
                <a:ea typeface="Nirmala UI" panose="020B0502040204020203" pitchFamily="34" charset="0"/>
                <a:cs typeface="Adobe Devanagari" panose="02040503050201020203" pitchFamily="18" charset="0"/>
              </a:rPr>
              <a:t>अनुक्रम 2, 6, 11, 17,..... का छठा पद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24			(B) 30</a:t>
            </a:r>
          </a:p>
          <a:p>
            <a:r>
              <a:rPr lang="en-IN" sz="1200" dirty="0">
                <a:latin typeface="Adobe Devanagari" panose="02040503050201020203"/>
                <a:ea typeface="Nirmala UI" panose="020B0502040204020203" pitchFamily="34" charset="0"/>
                <a:cs typeface="Adobe Devanagari" panose="02040503050201020203" pitchFamily="18" charset="0"/>
              </a:rPr>
              <a:t>(C) 32			(D) 36</a:t>
            </a:r>
          </a:p>
          <a:p>
            <a:endParaRPr lang="en-IN" sz="1200" b="1" dirty="0">
              <a:latin typeface="Adobe Devanagari" panose="02040503050201020203"/>
              <a:ea typeface="Nirmala UI" panose="020B0502040204020203" pitchFamily="34" charset="0"/>
              <a:cs typeface="Adobe Devanagari" panose="02040503050201020203" pitchFamily="18" charset="0"/>
            </a:endParaRPr>
          </a:p>
          <a:p>
            <a:r>
              <a:rPr lang="en-IN" sz="1200" b="1" dirty="0">
                <a:latin typeface="Adobe Devanagari" panose="02040503050201020203"/>
                <a:ea typeface="Nirmala UI" panose="020B0502040204020203" pitchFamily="34" charset="0"/>
                <a:cs typeface="Adobe Devanagari" panose="02040503050201020203" pitchFamily="18" charset="0"/>
              </a:rPr>
              <a:t>144. </a:t>
            </a:r>
            <a:r>
              <a:rPr lang="hi-IN" sz="1200" b="1" dirty="0">
                <a:latin typeface="Adobe Devanagari" panose="02040503050201020203"/>
                <a:ea typeface="Nirmala UI" panose="020B0502040204020203" pitchFamily="34" charset="0"/>
                <a:cs typeface="Adobe Devanagari" panose="02040503050201020203" pitchFamily="18" charset="0"/>
              </a:rPr>
              <a:t>4 अंकों की संख्या, 2 अंकों की संख्या, जैसे 1515, 3737, आदि को दोहराने से बनती है। इस रूप की कोई भी संख्या इससे पूर्णतः विभाज्य होती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7			(B) 11</a:t>
            </a:r>
          </a:p>
          <a:p>
            <a:r>
              <a:rPr lang="en-IN" sz="1200" dirty="0">
                <a:latin typeface="Adobe Devanagari" panose="02040503050201020203"/>
                <a:ea typeface="Nirmala UI" panose="020B0502040204020203" pitchFamily="34" charset="0"/>
                <a:cs typeface="Adobe Devanagari" panose="02040503050201020203" pitchFamily="18" charset="0"/>
              </a:rPr>
              <a:t>(C) 13			(D) 101</a:t>
            </a:r>
          </a:p>
          <a:p>
            <a:endParaRPr lang="en-IN" sz="1200" b="1" dirty="0">
              <a:latin typeface="Adobe Devanagari" panose="02040503050201020203"/>
              <a:ea typeface="Nirmala UI" panose="020B0502040204020203" pitchFamily="34" charset="0"/>
              <a:cs typeface="Adobe Devanagari" panose="02040503050201020203" pitchFamily="18" charset="0"/>
            </a:endParaRPr>
          </a:p>
          <a:p>
            <a:r>
              <a:rPr lang="en-IN" sz="1200" b="1" dirty="0">
                <a:latin typeface="Adobe Devanagari" panose="02040503050201020203"/>
                <a:ea typeface="Nirmala UI" panose="020B0502040204020203" pitchFamily="34" charset="0"/>
                <a:cs typeface="Adobe Devanagari" panose="02040503050201020203" pitchFamily="18" charset="0"/>
              </a:rPr>
              <a:t>145. </a:t>
            </a:r>
            <a:r>
              <a:rPr lang="hi-IN" sz="1200" b="1" dirty="0">
                <a:latin typeface="Adobe Devanagari" panose="02040503050201020203"/>
                <a:ea typeface="Nirmala UI" panose="020B0502040204020203" pitchFamily="34" charset="0"/>
                <a:cs typeface="Adobe Devanagari" panose="02040503050201020203" pitchFamily="18" charset="0"/>
              </a:rPr>
              <a:t>किसी कक्षा के 72% छात्रों ने जीव विज्ञान और 44% ने गणित लिया। यदि प्रत्येक छात्र ने जीव विज्ञान या गणित लिया और 40 ने दोनों लिए, तो कक्षा में छात्रों की कुल संख्या थी:</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200			(B) 230</a:t>
            </a:r>
          </a:p>
          <a:p>
            <a:r>
              <a:rPr lang="en-IN" sz="1200" dirty="0">
                <a:latin typeface="Adobe Devanagari" panose="02040503050201020203"/>
                <a:ea typeface="Nirmala UI" panose="020B0502040204020203" pitchFamily="34" charset="0"/>
                <a:cs typeface="Adobe Devanagari" panose="02040503050201020203" pitchFamily="18" charset="0"/>
              </a:rPr>
              <a:t>(C) 250			(D) 320</a:t>
            </a:r>
          </a:p>
          <a:p>
            <a:endParaRPr lang="en-IN" sz="1200" b="1" dirty="0">
              <a:latin typeface="Adobe Devanagari" panose="02040503050201020203"/>
              <a:ea typeface="Nirmala UI" panose="020B0502040204020203" pitchFamily="34" charset="0"/>
              <a:cs typeface="Adobe Devanagari" panose="02040503050201020203" pitchFamily="18" charset="0"/>
            </a:endParaRPr>
          </a:p>
          <a:p>
            <a:r>
              <a:rPr lang="en-IN" sz="1200" b="1" dirty="0">
                <a:latin typeface="Adobe Devanagari" panose="02040503050201020203"/>
                <a:ea typeface="Nirmala UI" panose="020B0502040204020203" pitchFamily="34" charset="0"/>
                <a:cs typeface="Adobe Devanagari" panose="02040503050201020203" pitchFamily="18" charset="0"/>
              </a:rPr>
              <a:t>146. </a:t>
            </a:r>
            <a:r>
              <a:rPr lang="hi-IN" sz="1200" b="1" dirty="0">
                <a:latin typeface="Adobe Devanagari" panose="02040503050201020203"/>
                <a:ea typeface="Nirmala UI" panose="020B0502040204020203" pitchFamily="34" charset="0"/>
                <a:cs typeface="Adobe Devanagari" panose="02040503050201020203" pitchFamily="18" charset="0"/>
              </a:rPr>
              <a:t>एक छात्र 5 किमी/घंटा की गति से चलकर अपने घर से स्कूल 15 मिनट पहले पहुँचता है और 3 किमी/घंटा की गति से चलकर वह 9 मिनट देर से पहुँचता है। उसके स्कूल और घर के बीच की दूरी कितनी है?</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A) 5 </a:t>
            </a:r>
            <a:r>
              <a:rPr lang="hi-IN" sz="1200" dirty="0">
                <a:latin typeface="Adobe Devanagari" panose="02040503050201020203"/>
                <a:ea typeface="Nirmala UI" panose="020B0502040204020203" pitchFamily="34" charset="0"/>
                <a:cs typeface="Adobe Devanagari" panose="02040503050201020203" pitchFamily="18" charset="0"/>
              </a:rPr>
              <a:t>किमी</a:t>
            </a:r>
            <a:r>
              <a:rPr lang="en-GB"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B) 8 </a:t>
            </a:r>
            <a:r>
              <a:rPr lang="hi-IN" sz="1200" dirty="0">
                <a:latin typeface="Adobe Devanagari" panose="02040503050201020203"/>
                <a:ea typeface="Nirmala UI" panose="020B0502040204020203" pitchFamily="34" charset="0"/>
                <a:cs typeface="Adobe Devanagari" panose="02040503050201020203" pitchFamily="18" charset="0"/>
              </a:rPr>
              <a:t>किमी</a:t>
            </a:r>
          </a:p>
          <a:p>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C) 3 </a:t>
            </a:r>
            <a:r>
              <a:rPr lang="hi-IN" sz="1200" dirty="0">
                <a:latin typeface="Adobe Devanagari" panose="02040503050201020203"/>
                <a:ea typeface="Nirmala UI" panose="020B0502040204020203" pitchFamily="34" charset="0"/>
                <a:cs typeface="Adobe Devanagari" panose="02040503050201020203" pitchFamily="18" charset="0"/>
              </a:rPr>
              <a:t>किमी</a:t>
            </a:r>
            <a:r>
              <a:rPr lang="en-GB" sz="1200" dirty="0">
                <a:latin typeface="Adobe Devanagari" panose="02040503050201020203"/>
                <a:ea typeface="Nirmala UI" panose="020B0502040204020203" pitchFamily="34" charset="0"/>
                <a:cs typeface="Adobe Devanagari" panose="02040503050201020203" pitchFamily="18" charset="0"/>
              </a:rPr>
              <a:t>		</a:t>
            </a:r>
            <a:r>
              <a:rPr lang="hi-IN" sz="1200" dirty="0">
                <a:latin typeface="Adobe Devanagari" panose="02040503050201020203"/>
                <a:ea typeface="Nirmala UI" panose="020B0502040204020203" pitchFamily="34" charset="0"/>
                <a:cs typeface="Adobe Devanagari" panose="02040503050201020203" pitchFamily="18" charset="0"/>
              </a:rPr>
              <a:t>(</a:t>
            </a:r>
            <a:r>
              <a:rPr lang="en-IN" sz="1200" dirty="0">
                <a:latin typeface="Adobe Devanagari" panose="02040503050201020203"/>
                <a:ea typeface="Nirmala UI" panose="020B0502040204020203" pitchFamily="34" charset="0"/>
                <a:cs typeface="Adobe Devanagari" panose="02040503050201020203" pitchFamily="18" charset="0"/>
              </a:rPr>
              <a:t>D) 2 </a:t>
            </a:r>
            <a:r>
              <a:rPr lang="hi-IN" sz="1200" dirty="0">
                <a:latin typeface="Adobe Devanagari" panose="02040503050201020203"/>
                <a:ea typeface="Nirmala UI" panose="020B0502040204020203" pitchFamily="34" charset="0"/>
                <a:cs typeface="Adobe Devanagari" panose="02040503050201020203" pitchFamily="18" charset="0"/>
              </a:rPr>
              <a:t>किमी</a:t>
            </a:r>
          </a:p>
          <a:p>
            <a:endParaRPr lang="en-IN" sz="1200" b="1" dirty="0">
              <a:latin typeface="Adobe Devanagari" panose="02040503050201020203"/>
              <a:ea typeface="Nirmala UI" panose="020B0502040204020203" pitchFamily="34" charset="0"/>
              <a:cs typeface="Adobe Devanagari" panose="02040503050201020203" pitchFamily="18" charset="0"/>
            </a:endParaRPr>
          </a:p>
          <a:p>
            <a:r>
              <a:rPr lang="en-IN" sz="1200" b="1" dirty="0">
                <a:latin typeface="Adobe Devanagari" panose="02040503050201020203"/>
                <a:ea typeface="Nirmala UI" panose="020B0502040204020203" pitchFamily="34" charset="0"/>
                <a:cs typeface="Adobe Devanagari" panose="02040503050201020203" pitchFamily="18" charset="0"/>
              </a:rPr>
              <a:t>147. </a:t>
            </a:r>
            <a:r>
              <a:rPr lang="hi-IN" sz="1200" b="1" dirty="0">
                <a:latin typeface="Adobe Devanagari" panose="02040503050201020203"/>
                <a:ea typeface="Nirmala UI" panose="020B0502040204020203" pitchFamily="34" charset="0"/>
                <a:cs typeface="Adobe Devanagari" panose="02040503050201020203" pitchFamily="18" charset="0"/>
              </a:rPr>
              <a:t>एक चूहा पूर्व दिशा की ओर 20 कदम दौड़ता है और दाईं ओर मुड़कर 10 कदम दौड़ता है, और</a:t>
            </a:r>
            <a:r>
              <a:rPr lang="en-IN" sz="1200" b="1" dirty="0">
                <a:latin typeface="Adobe Devanagari" panose="02040503050201020203"/>
                <a:ea typeface="Nirmala UI" panose="020B0502040204020203" pitchFamily="34" charset="0"/>
                <a:cs typeface="Adobe Devanagari" panose="02040503050201020203" pitchFamily="18" charset="0"/>
              </a:rPr>
              <a:t> </a:t>
            </a:r>
            <a:r>
              <a:rPr lang="hi-IN" sz="1200" b="1" dirty="0">
                <a:latin typeface="Adobe Devanagari" panose="02040503050201020203"/>
                <a:ea typeface="Nirmala UI" panose="020B0502040204020203" pitchFamily="34" charset="0"/>
                <a:cs typeface="Adobe Devanagari" panose="02040503050201020203" pitchFamily="18" charset="0"/>
              </a:rPr>
              <a:t>दाईं ओर मुड़कर 9 कदम दौड़ता है, और फिर बाईं ओर मुड़कर 5 कदम दौड़ता है और</a:t>
            </a:r>
            <a:r>
              <a:rPr lang="en-IN" sz="1200" b="1" dirty="0">
                <a:latin typeface="Adobe Devanagari" panose="02040503050201020203"/>
                <a:ea typeface="Nirmala UI" panose="020B0502040204020203" pitchFamily="34" charset="0"/>
                <a:cs typeface="Adobe Devanagari" panose="02040503050201020203" pitchFamily="18" charset="0"/>
              </a:rPr>
              <a:t> </a:t>
            </a:r>
            <a:r>
              <a:rPr lang="hi-IN" sz="1200" b="1" dirty="0">
                <a:latin typeface="Adobe Devanagari" panose="02040503050201020203"/>
                <a:ea typeface="Nirmala UI" panose="020B0502040204020203" pitchFamily="34" charset="0"/>
                <a:cs typeface="Adobe Devanagari" panose="02040503050201020203" pitchFamily="18" charset="0"/>
              </a:rPr>
              <a:t>फिर बाईं ओर मुड़कर 12 कदम दौड़ता है और अंत में बाईं ओर मुड़कर 6 कदम दौड़ता है। अब चूहे का मुख किस दिशा में है?</a:t>
            </a:r>
          </a:p>
          <a:p>
            <a:r>
              <a:rPr lang="en-IN" sz="1200" dirty="0">
                <a:latin typeface="Adobe Devanagari" panose="02040503050201020203"/>
                <a:ea typeface="Nirmala UI" panose="020B0502040204020203" pitchFamily="34" charset="0"/>
                <a:cs typeface="Adobe Devanagari" panose="02040503050201020203" pitchFamily="18" charset="0"/>
              </a:rPr>
              <a:t>A.</a:t>
            </a:r>
            <a:r>
              <a:rPr lang="hi-IN" sz="1200" dirty="0">
                <a:latin typeface="Adobe Devanagari" panose="02040503050201020203"/>
                <a:ea typeface="Nirmala UI" panose="020B0502040204020203" pitchFamily="34" charset="0"/>
                <a:cs typeface="Adobe Devanagari" panose="02040503050201020203" pitchFamily="18" charset="0"/>
              </a:rPr>
              <a:t>पश्चिम</a:t>
            </a:r>
            <a:r>
              <a:rPr lang="en-IN" sz="1200" dirty="0">
                <a:latin typeface="Adobe Devanagari" panose="02040503050201020203"/>
                <a:ea typeface="Nirmala UI" panose="020B0502040204020203" pitchFamily="34" charset="0"/>
                <a:cs typeface="Adobe Devanagari" panose="02040503050201020203" pitchFamily="18" charset="0"/>
              </a:rPr>
              <a:t>				</a:t>
            </a:r>
          </a:p>
          <a:p>
            <a:r>
              <a:rPr lang="en-IN" sz="1200" dirty="0">
                <a:latin typeface="Adobe Devanagari" panose="02040503050201020203"/>
                <a:ea typeface="Nirmala UI" panose="020B0502040204020203" pitchFamily="34" charset="0"/>
                <a:cs typeface="Adobe Devanagari" panose="02040503050201020203" pitchFamily="18" charset="0"/>
              </a:rPr>
              <a:t>B.</a:t>
            </a:r>
            <a:r>
              <a:rPr lang="hi-IN" sz="1200" dirty="0">
                <a:latin typeface="Adobe Devanagari" panose="02040503050201020203"/>
                <a:ea typeface="Nirmala UI" panose="020B0502040204020203" pitchFamily="34" charset="0"/>
                <a:cs typeface="Adobe Devanagari" panose="02040503050201020203" pitchFamily="18" charset="0"/>
              </a:rPr>
              <a:t>उत्तर</a:t>
            </a:r>
          </a:p>
          <a:p>
            <a:r>
              <a:rPr lang="en-IN" sz="1200" dirty="0">
                <a:latin typeface="Adobe Devanagari" panose="02040503050201020203"/>
                <a:ea typeface="Nirmala UI" panose="020B0502040204020203" pitchFamily="34" charset="0"/>
                <a:cs typeface="Adobe Devanagari" panose="02040503050201020203" pitchFamily="18" charset="0"/>
              </a:rPr>
              <a:t>C.</a:t>
            </a:r>
            <a:r>
              <a:rPr lang="hi-IN" sz="1200" dirty="0">
                <a:latin typeface="Adobe Devanagari" panose="02040503050201020203"/>
                <a:ea typeface="Nirmala UI" panose="020B0502040204020203" pitchFamily="34" charset="0"/>
                <a:cs typeface="Adobe Devanagari" panose="02040503050201020203" pitchFamily="18" charset="0"/>
              </a:rPr>
              <a:t>पूर्व</a:t>
            </a:r>
            <a:r>
              <a:rPr lang="en-IN" sz="1200" dirty="0">
                <a:latin typeface="Adobe Devanagari" panose="02040503050201020203"/>
                <a:ea typeface="Nirmala UI" panose="020B0502040204020203" pitchFamily="34" charset="0"/>
                <a:cs typeface="Adobe Devanagari" panose="02040503050201020203" pitchFamily="18" charset="0"/>
              </a:rPr>
              <a:t>				</a:t>
            </a:r>
          </a:p>
          <a:p>
            <a:r>
              <a:rPr lang="en-IN" sz="1200" dirty="0">
                <a:latin typeface="Adobe Devanagari" panose="02040503050201020203"/>
                <a:ea typeface="Nirmala UI" panose="020B0502040204020203" pitchFamily="34" charset="0"/>
                <a:cs typeface="Adobe Devanagari" panose="02040503050201020203" pitchFamily="18" charset="0"/>
              </a:rPr>
              <a:t>D.</a:t>
            </a:r>
            <a:r>
              <a:rPr lang="hi-IN" sz="1200" dirty="0">
                <a:latin typeface="Adobe Devanagari" panose="02040503050201020203"/>
                <a:ea typeface="Nirmala UI" panose="020B0502040204020203" pitchFamily="34" charset="0"/>
                <a:cs typeface="Adobe Devanagari" panose="02040503050201020203" pitchFamily="18" charset="0"/>
              </a:rPr>
              <a:t>दक्षिण</a:t>
            </a:r>
          </a:p>
          <a:p>
            <a:endParaRPr lang="en-IN" sz="1200" b="1" dirty="0">
              <a:latin typeface="Adobe Devanagari" panose="02040503050201020203"/>
              <a:ea typeface="Nirmala UI" panose="020B0502040204020203" pitchFamily="34" charset="0"/>
              <a:cs typeface="Adobe Devanagari" panose="02040503050201020203" pitchFamily="18" charset="0"/>
            </a:endParaRPr>
          </a:p>
          <a:p>
            <a:r>
              <a:rPr lang="en-IN" sz="1200" b="1" dirty="0">
                <a:latin typeface="Adobe Devanagari" panose="02040503050201020203"/>
                <a:ea typeface="Nirmala UI" panose="020B0502040204020203" pitchFamily="34" charset="0"/>
                <a:cs typeface="Adobe Devanagari" panose="02040503050201020203" pitchFamily="18" charset="0"/>
              </a:rPr>
              <a:t>148. </a:t>
            </a:r>
            <a:r>
              <a:rPr lang="hi-IN" sz="1200" b="1" dirty="0">
                <a:latin typeface="Adobe Devanagari" panose="02040503050201020203"/>
                <a:ea typeface="Nirmala UI" panose="020B0502040204020203" pitchFamily="34" charset="0"/>
                <a:cs typeface="Adobe Devanagari" panose="02040503050201020203" pitchFamily="18" charset="0"/>
              </a:rPr>
              <a:t>कक्षा के मॉनिटर का परिचय देते हुए, प्रिया कहती है, 'उसके पिता का इकलौता बेटा</a:t>
            </a:r>
            <a:r>
              <a:rPr lang="en-IN" sz="1200" b="1" dirty="0">
                <a:latin typeface="Adobe Devanagari" panose="02040503050201020203"/>
                <a:ea typeface="Nirmala UI" panose="020B0502040204020203" pitchFamily="34" charset="0"/>
                <a:cs typeface="Adobe Devanagari" panose="02040503050201020203" pitchFamily="18" charset="0"/>
              </a:rPr>
              <a:t> </a:t>
            </a:r>
            <a:r>
              <a:rPr lang="hi-IN" sz="1200" b="1" dirty="0">
                <a:latin typeface="Adobe Devanagari" panose="02040503050201020203"/>
                <a:ea typeface="Nirmala UI" panose="020B0502040204020203" pitchFamily="34" charset="0"/>
                <a:cs typeface="Adobe Devanagari" panose="02040503050201020203" pitchFamily="18" charset="0"/>
              </a:rPr>
              <a:t>मेरे भाई की पत्नी का पति है।' प्रिया, मॉनिटर से किस प्रकार संबंधित है?</a:t>
            </a:r>
          </a:p>
          <a:p>
            <a:r>
              <a:rPr lang="en-IN" sz="1200" dirty="0">
                <a:latin typeface="Adobe Devanagari" panose="02040503050201020203"/>
                <a:ea typeface="Nirmala UI" panose="020B0502040204020203" pitchFamily="34" charset="0"/>
                <a:cs typeface="Adobe Devanagari" panose="02040503050201020203" pitchFamily="18" charset="0"/>
              </a:rPr>
              <a:t>A.</a:t>
            </a:r>
            <a:r>
              <a:rPr lang="hi-IN" sz="1200" dirty="0">
                <a:latin typeface="Adobe Devanagari" panose="02040503050201020203"/>
                <a:ea typeface="Nirmala UI" panose="020B0502040204020203" pitchFamily="34" charset="0"/>
                <a:cs typeface="Adobe Devanagari" panose="02040503050201020203" pitchFamily="18" charset="0"/>
              </a:rPr>
              <a:t>बेटी</a:t>
            </a:r>
            <a:r>
              <a:rPr lang="en-GB" sz="1200" dirty="0">
                <a:latin typeface="Adobe Devanagari" panose="02040503050201020203"/>
                <a:ea typeface="Nirmala UI" panose="020B0502040204020203" pitchFamily="34" charset="0"/>
                <a:cs typeface="Adobe Devanagari" panose="02040503050201020203" pitchFamily="18" charset="0"/>
              </a:rPr>
              <a:t>			</a:t>
            </a:r>
          </a:p>
          <a:p>
            <a:r>
              <a:rPr lang="en-IN" sz="1200" dirty="0">
                <a:latin typeface="Adobe Devanagari" panose="02040503050201020203"/>
                <a:ea typeface="Nirmala UI" panose="020B0502040204020203" pitchFamily="34" charset="0"/>
                <a:cs typeface="Adobe Devanagari" panose="02040503050201020203" pitchFamily="18" charset="0"/>
              </a:rPr>
              <a:t>B.</a:t>
            </a:r>
            <a:r>
              <a:rPr lang="hi-IN" sz="1200" dirty="0">
                <a:latin typeface="Adobe Devanagari" panose="02040503050201020203"/>
                <a:ea typeface="Nirmala UI" panose="020B0502040204020203" pitchFamily="34" charset="0"/>
                <a:cs typeface="Adobe Devanagari" panose="02040503050201020203" pitchFamily="18" charset="0"/>
              </a:rPr>
              <a:t>भतीजी</a:t>
            </a:r>
          </a:p>
          <a:p>
            <a:r>
              <a:rPr lang="en-IN" sz="1200" dirty="0">
                <a:latin typeface="Adobe Devanagari" panose="02040503050201020203"/>
                <a:ea typeface="Nirmala UI" panose="020B0502040204020203" pitchFamily="34" charset="0"/>
                <a:cs typeface="Adobe Devanagari" panose="02040503050201020203" pitchFamily="18" charset="0"/>
              </a:rPr>
              <a:t>C.</a:t>
            </a:r>
            <a:r>
              <a:rPr lang="hi-IN" sz="1200" dirty="0">
                <a:latin typeface="Adobe Devanagari" panose="02040503050201020203"/>
                <a:ea typeface="Nirmala UI" panose="020B0502040204020203" pitchFamily="34" charset="0"/>
                <a:cs typeface="Adobe Devanagari" panose="02040503050201020203" pitchFamily="18" charset="0"/>
              </a:rPr>
              <a:t>माँ</a:t>
            </a:r>
            <a:r>
              <a:rPr lang="en-GB" sz="1200" dirty="0">
                <a:latin typeface="Adobe Devanagari" panose="02040503050201020203"/>
                <a:ea typeface="Nirmala UI" panose="020B0502040204020203" pitchFamily="34" charset="0"/>
                <a:cs typeface="Adobe Devanagari" panose="02040503050201020203" pitchFamily="18" charset="0"/>
              </a:rPr>
              <a:t>			</a:t>
            </a:r>
          </a:p>
          <a:p>
            <a:r>
              <a:rPr lang="en-IN" sz="1200" dirty="0">
                <a:latin typeface="Adobe Devanagari" panose="02040503050201020203"/>
                <a:ea typeface="Nirmala UI" panose="020B0502040204020203" pitchFamily="34" charset="0"/>
                <a:cs typeface="Adobe Devanagari" panose="02040503050201020203" pitchFamily="18" charset="0"/>
              </a:rPr>
              <a:t>D.</a:t>
            </a:r>
            <a:r>
              <a:rPr lang="hi-IN" sz="1200" dirty="0">
                <a:latin typeface="Adobe Devanagari" panose="02040503050201020203"/>
                <a:ea typeface="Nirmala UI" panose="020B0502040204020203" pitchFamily="34" charset="0"/>
                <a:cs typeface="Adobe Devanagari" panose="02040503050201020203" pitchFamily="18" charset="0"/>
              </a:rPr>
              <a:t>बहन</a:t>
            </a:r>
            <a:endParaRPr lang="en-IN" sz="1200" dirty="0">
              <a:latin typeface="Adobe Devanagari" panose="02040503050201020203"/>
              <a:ea typeface="Nirmala UI" panose="020B0502040204020203" pitchFamily="34" charset="0"/>
              <a:cs typeface="Adobe Devanagari" panose="02040503050201020203" pitchFamily="18" charset="0"/>
            </a:endParaRPr>
          </a:p>
          <a:p>
            <a:endParaRPr lang="en-IN" sz="1200" dirty="0">
              <a:latin typeface="Adobe Devanagari" panose="02040503050201020203"/>
              <a:ea typeface="Nirmala UI" panose="020B0502040204020203" pitchFamily="34" charset="0"/>
              <a:cs typeface="Adobe Devanagari" panose="02040503050201020203" pitchFamily="18" charset="0"/>
            </a:endParaRPr>
          </a:p>
          <a:p>
            <a:r>
              <a:rPr lang="en-IN" sz="1200" b="1" dirty="0">
                <a:latin typeface="Adobe Devanagari" panose="02040503050201020203"/>
                <a:ea typeface="Nirmala UI" panose="020B0502040204020203" pitchFamily="34" charset="0"/>
                <a:cs typeface="Adobe Devanagari" panose="02040503050201020203" pitchFamily="18" charset="0"/>
              </a:rPr>
              <a:t>149. </a:t>
            </a:r>
            <a:r>
              <a:rPr lang="hi-IN" sz="1200" b="1" dirty="0">
                <a:latin typeface="Adobe Devanagari" panose="02040503050201020203"/>
                <a:ea typeface="Nirmala UI" panose="020B0502040204020203" pitchFamily="34" charset="0"/>
                <a:cs typeface="Adobe Devanagari" panose="02040503050201020203" pitchFamily="18" charset="0"/>
              </a:rPr>
              <a:t>दी गई आकृति में कितने त्रिभुज हैं?</a:t>
            </a:r>
            <a:endParaRPr lang="en-IN" sz="1200" dirty="0">
              <a:latin typeface="Adobe Devanagari" panose="02040503050201020203"/>
              <a:ea typeface="Nirmala UI" panose="020B0502040204020203" pitchFamily="34" charset="0"/>
              <a:cs typeface="Adobe Devanagari" panose="02040503050201020203" pitchFamily="18" charset="0"/>
            </a:endParaRPr>
          </a:p>
          <a:p>
            <a:r>
              <a:rPr lang="en-IN" sz="1200" dirty="0">
                <a:latin typeface="Adobe Devanagari" panose="02040503050201020203"/>
                <a:ea typeface="Nirmala UI" panose="020B0502040204020203" pitchFamily="34" charset="0"/>
                <a:cs typeface="Adobe Devanagari" panose="02040503050201020203" pitchFamily="18" charset="0"/>
              </a:rPr>
              <a:t>A.13</a:t>
            </a:r>
          </a:p>
          <a:p>
            <a:r>
              <a:rPr lang="en-IN" sz="1200" dirty="0">
                <a:latin typeface="Adobe Devanagari" panose="02040503050201020203"/>
                <a:ea typeface="Nirmala UI" panose="020B0502040204020203" pitchFamily="34" charset="0"/>
                <a:cs typeface="Adobe Devanagari" panose="02040503050201020203" pitchFamily="18" charset="0"/>
              </a:rPr>
              <a:t>B.31</a:t>
            </a:r>
          </a:p>
          <a:p>
            <a:r>
              <a:rPr lang="en-IN" sz="1200" dirty="0">
                <a:latin typeface="Adobe Devanagari" panose="02040503050201020203"/>
                <a:ea typeface="Nirmala UI" panose="020B0502040204020203" pitchFamily="34" charset="0"/>
                <a:cs typeface="Adobe Devanagari" panose="02040503050201020203" pitchFamily="18" charset="0"/>
              </a:rPr>
              <a:t>C.26</a:t>
            </a:r>
          </a:p>
          <a:p>
            <a:r>
              <a:rPr lang="en-IN" sz="1200" dirty="0">
                <a:latin typeface="Adobe Devanagari" panose="02040503050201020203"/>
                <a:ea typeface="Nirmala UI" panose="020B0502040204020203" pitchFamily="34" charset="0"/>
                <a:cs typeface="Adobe Devanagari" panose="02040503050201020203" pitchFamily="18" charset="0"/>
              </a:rPr>
              <a:t>D.24</a:t>
            </a:r>
          </a:p>
          <a:p>
            <a:endParaRPr lang="en-IN" sz="1200" dirty="0">
              <a:latin typeface="Adobe Devanagari" panose="02040503050201020203"/>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EB31A44-CA61-DCF6-7A13-E9F14AA31255}"/>
              </a:ext>
            </a:extLst>
          </p:cNvPr>
          <p:cNvSpPr/>
          <p:nvPr/>
        </p:nvSpPr>
        <p:spPr>
          <a:xfrm>
            <a:off x="332851" y="411136"/>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28997" y="499739"/>
            <a:ext cx="3096147" cy="8894743"/>
          </a:xfrm>
          <a:prstGeom prst="rect">
            <a:avLst/>
          </a:prstGeom>
          <a:noFill/>
        </p:spPr>
        <p:txBody>
          <a:bodyPr wrap="square">
            <a:spAutoFit/>
          </a:bodyPr>
          <a:lstStyle/>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143. The sixth term of the sequence 2, 6, 11, 17,..... is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24 			(B) 30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32 			(D) 36</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144. A 4-digit number is formed by repeating a 2-digit number such as 1515, 3737, etc. Any number of this form is exactly divisible by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7 			(B) 11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13 			(D) 101</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145. 72% of the students of a certain class took Biology and 44% took Mathematics. If each student took Biology or Mathematics and 40 took both, the total number of students in the class was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200 			(B) 230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250 			(D) 320 </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146. Walking at 5 km/hr. a student reaches his school from his house 15 minutes early and walking at 3 km/hr. he is late by 9 minutes. What is the distance between his school and his house? </a:t>
            </a:r>
          </a:p>
          <a:p>
            <a:pPr marL="228600" indent="-228600">
              <a:buAutoNum type="alphaUcParenBoth"/>
            </a:pPr>
            <a:r>
              <a:rPr lang="en-US" sz="1100" dirty="0">
                <a:latin typeface="Adobe Devanagari" panose="02040503050201020203" pitchFamily="18" charset="0"/>
                <a:ea typeface="Nirmala UI" panose="020B0502040204020203" pitchFamily="34" charset="0"/>
                <a:cs typeface="Adobe Devanagari" panose="02040503050201020203" pitchFamily="18" charset="0"/>
              </a:rPr>
              <a:t>5 km 		</a:t>
            </a:r>
          </a:p>
          <a:p>
            <a:pPr marL="228600" indent="-228600">
              <a:buAutoNum type="alphaUcParenBoth"/>
            </a:pPr>
            <a:r>
              <a:rPr lang="en-US" sz="1100" dirty="0">
                <a:latin typeface="Adobe Devanagari" panose="02040503050201020203" pitchFamily="18" charset="0"/>
                <a:ea typeface="Nirmala UI" panose="020B0502040204020203" pitchFamily="34" charset="0"/>
                <a:cs typeface="Adobe Devanagari" panose="02040503050201020203" pitchFamily="18" charset="0"/>
              </a:rPr>
              <a:t>8 km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3 km 		</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 2 km</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147. A rat run 20 step towards East and turns to right runs 10 step, and turns to right runs 9 step, and again turns to left runs 5 steps and then turns to left runs 12 step and finally turns to left and runs 6 step. </a:t>
            </a: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Now what direction is the rat facing?</a:t>
            </a:r>
          </a:p>
          <a:p>
            <a:r>
              <a:rPr lang="en-US" sz="1100" dirty="0" err="1">
                <a:latin typeface="Adobe Devanagari" panose="02040503050201020203" pitchFamily="18" charset="0"/>
                <a:ea typeface="Nirmala UI" panose="020B0502040204020203" pitchFamily="34" charset="0"/>
                <a:cs typeface="Adobe Devanagari" panose="02040503050201020203" pitchFamily="18" charset="0"/>
              </a:rPr>
              <a:t>A.West</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US" sz="1100" dirty="0" err="1">
                <a:latin typeface="Adobe Devanagari" panose="02040503050201020203" pitchFamily="18" charset="0"/>
                <a:ea typeface="Nirmala UI" panose="020B0502040204020203" pitchFamily="34" charset="0"/>
                <a:cs typeface="Adobe Devanagari" panose="02040503050201020203" pitchFamily="18" charset="0"/>
              </a:rPr>
              <a:t>B.North</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err="1">
                <a:latin typeface="Adobe Devanagari" panose="02040503050201020203" pitchFamily="18" charset="0"/>
                <a:ea typeface="Nirmala UI" panose="020B0502040204020203" pitchFamily="34" charset="0"/>
                <a:cs typeface="Adobe Devanagari" panose="02040503050201020203" pitchFamily="18" charset="0"/>
              </a:rPr>
              <a:t>C.East</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US" sz="1100" dirty="0" err="1">
                <a:latin typeface="Adobe Devanagari" panose="02040503050201020203" pitchFamily="18" charset="0"/>
                <a:ea typeface="Nirmala UI" panose="020B0502040204020203" pitchFamily="34" charset="0"/>
                <a:cs typeface="Adobe Devanagari" panose="02040503050201020203" pitchFamily="18" charset="0"/>
              </a:rPr>
              <a:t>D.South</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b="1" dirty="0">
                <a:latin typeface="Adobe Devanagari" panose="02040503050201020203" pitchFamily="18" charset="0"/>
                <a:ea typeface="Nirmala UI" panose="020B0502040204020203" pitchFamily="34" charset="0"/>
                <a:cs typeface="Adobe Devanagari" panose="02040503050201020203" pitchFamily="18" charset="0"/>
              </a:rPr>
              <a:t>148. Introducing the class monitor, Priya says, 'His father's only son is the husband of my brother's wife.' How is Priya related to Monitor?</a:t>
            </a:r>
          </a:p>
          <a:p>
            <a:r>
              <a:rPr lang="en-US" sz="1100" dirty="0" err="1">
                <a:latin typeface="Adobe Devanagari" panose="02040503050201020203" pitchFamily="18" charset="0"/>
                <a:ea typeface="Nirmala UI" panose="020B0502040204020203" pitchFamily="34" charset="0"/>
                <a:cs typeface="Adobe Devanagari" panose="02040503050201020203" pitchFamily="18" charset="0"/>
              </a:rPr>
              <a:t>A.Daughter</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US" sz="1100" dirty="0" err="1">
                <a:latin typeface="Adobe Devanagari" panose="02040503050201020203" pitchFamily="18" charset="0"/>
                <a:ea typeface="Nirmala UI" panose="020B0502040204020203" pitchFamily="34" charset="0"/>
                <a:cs typeface="Adobe Devanagari" panose="02040503050201020203" pitchFamily="18" charset="0"/>
              </a:rPr>
              <a:t>B.Niece</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100" dirty="0" err="1">
                <a:latin typeface="Adobe Devanagari" panose="02040503050201020203" pitchFamily="18" charset="0"/>
                <a:ea typeface="Nirmala UI" panose="020B0502040204020203" pitchFamily="34" charset="0"/>
                <a:cs typeface="Adobe Devanagari" panose="02040503050201020203" pitchFamily="18" charset="0"/>
              </a:rPr>
              <a:t>C.Mother</a:t>
            </a:r>
            <a:r>
              <a:rPr lang="en-US"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US" sz="1100" dirty="0" err="1">
                <a:latin typeface="Adobe Devanagari" panose="02040503050201020203" pitchFamily="18" charset="0"/>
                <a:ea typeface="Nirmala UI" panose="020B0502040204020203" pitchFamily="34" charset="0"/>
                <a:cs typeface="Adobe Devanagari" panose="02040503050201020203" pitchFamily="18" charset="0"/>
              </a:rPr>
              <a:t>D.Sister</a:t>
            </a:r>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149. </a:t>
            </a:r>
            <a:r>
              <a:rPr lang="en-US" sz="1100" b="1" dirty="0">
                <a:latin typeface="Adobe Devanagari" panose="02040503050201020203" pitchFamily="18" charset="0"/>
                <a:ea typeface="Nirmala UI" panose="020B0502040204020203" pitchFamily="34" charset="0"/>
                <a:cs typeface="Adobe Devanagari" panose="02040503050201020203" pitchFamily="18" charset="0"/>
              </a:rPr>
              <a:t>How many triangles are there in the given figure?</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A. 13</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B. 31</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C. 26</a:t>
            </a:r>
          </a:p>
          <a:p>
            <a:r>
              <a:rPr lang="en-US" sz="1100" dirty="0">
                <a:latin typeface="Adobe Devanagari" panose="02040503050201020203" pitchFamily="18" charset="0"/>
                <a:ea typeface="Nirmala UI" panose="020B0502040204020203" pitchFamily="34" charset="0"/>
                <a:cs typeface="Adobe Devanagari" panose="02040503050201020203" pitchFamily="18" charset="0"/>
              </a:rPr>
              <a:t>D.24</a:t>
            </a:r>
          </a:p>
          <a:p>
            <a:endParaRPr lang="en-US" sz="1100" b="1"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pic>
        <p:nvPicPr>
          <p:cNvPr id="9" name="image10.png">
            <a:extLst>
              <a:ext uri="{FF2B5EF4-FFF2-40B4-BE49-F238E27FC236}">
                <a16:creationId xmlns:a16="http://schemas.microsoft.com/office/drawing/2014/main" id="{E0F1744B-B6B7-D698-2CDA-BD7D8654F81C}"/>
              </a:ext>
            </a:extLst>
          </p:cNvPr>
          <p:cNvPicPr/>
          <p:nvPr/>
        </p:nvPicPr>
        <p:blipFill>
          <a:blip r:embed="rId2"/>
          <a:srcRect/>
          <a:stretch>
            <a:fillRect/>
          </a:stretch>
        </p:blipFill>
        <p:spPr>
          <a:xfrm>
            <a:off x="1379028" y="8374538"/>
            <a:ext cx="746515" cy="509403"/>
          </a:xfrm>
          <a:prstGeom prst="rect">
            <a:avLst/>
          </a:prstGeom>
          <a:ln/>
        </p:spPr>
      </p:pic>
      <p:pic>
        <p:nvPicPr>
          <p:cNvPr id="10" name="image10.png">
            <a:extLst>
              <a:ext uri="{FF2B5EF4-FFF2-40B4-BE49-F238E27FC236}">
                <a16:creationId xmlns:a16="http://schemas.microsoft.com/office/drawing/2014/main" id="{61AFF168-A441-600C-B30C-8F656EACC13F}"/>
              </a:ext>
            </a:extLst>
          </p:cNvPr>
          <p:cNvPicPr/>
          <p:nvPr/>
        </p:nvPicPr>
        <p:blipFill>
          <a:blip r:embed="rId2"/>
          <a:srcRect/>
          <a:stretch>
            <a:fillRect/>
          </a:stretch>
        </p:blipFill>
        <p:spPr>
          <a:xfrm>
            <a:off x="4840998" y="8220740"/>
            <a:ext cx="695278" cy="535497"/>
          </a:xfrm>
          <a:prstGeom prst="rect">
            <a:avLst/>
          </a:prstGeom>
          <a:ln/>
        </p:spPr>
      </p:pic>
    </p:spTree>
    <p:extLst>
      <p:ext uri="{BB962C8B-B14F-4D97-AF65-F5344CB8AC3E}">
        <p14:creationId xmlns:p14="http://schemas.microsoft.com/office/powerpoint/2010/main" val="1101049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0DFC0-6AB4-BAE2-E63A-55E7CA1DA16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23E7AC4-886B-ED7B-C5CD-C14A19FEDB64}"/>
              </a:ext>
            </a:extLst>
          </p:cNvPr>
          <p:cNvCxnSpPr>
            <a:cxnSpLocks/>
            <a:stCxn id="3" idx="0"/>
            <a:endCxn id="3" idx="2"/>
          </p:cNvCxnSpPr>
          <p:nvPr/>
        </p:nvCxnSpPr>
        <p:spPr>
          <a:xfrm>
            <a:off x="3428998" y="411136"/>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6F6AEDD-8EFA-B8E1-D88E-24F80DE3159C}"/>
              </a:ext>
            </a:extLst>
          </p:cNvPr>
          <p:cNvSpPr txBox="1"/>
          <p:nvPr/>
        </p:nvSpPr>
        <p:spPr>
          <a:xfrm>
            <a:off x="328160" y="611976"/>
            <a:ext cx="3096147" cy="1569660"/>
          </a:xfrm>
          <a:prstGeom prst="rect">
            <a:avLst/>
          </a:prstGeom>
          <a:noFill/>
        </p:spPr>
        <p:txBody>
          <a:bodyPr wrap="square">
            <a:spAutoFit/>
          </a:bodyPr>
          <a:lstStyle/>
          <a:p>
            <a:r>
              <a:rPr lang="en-GB" sz="1200" b="1" dirty="0">
                <a:latin typeface="Adobe Devanagari" panose="02040503050201020203"/>
                <a:ea typeface="Nirmala UI" panose="020B0502040204020203" pitchFamily="34" charset="0"/>
                <a:cs typeface="Adobe Devanagari" panose="02040503050201020203" pitchFamily="18" charset="0"/>
              </a:rPr>
              <a:t>150</a:t>
            </a:r>
            <a:r>
              <a:rPr lang="hi-IN" sz="1200" b="1" dirty="0">
                <a:latin typeface="Adobe Devanagari" panose="02040503050201020203"/>
                <a:ea typeface="Nirmala UI" panose="020B0502040204020203" pitchFamily="34" charset="0"/>
                <a:cs typeface="Adobe Devanagari" panose="02040503050201020203" pitchFamily="18" charset="0"/>
              </a:rPr>
              <a:t>. नीचे एक पासे की दो स्थितियाँ दर्शाई गई हैं। यदि संख्या 6, संख्या 3 के ठीक विपरीत है, तो कौन सी संख्या, संख्या 2 के ठीक विपरीत होगी?</a:t>
            </a:r>
          </a:p>
          <a:p>
            <a:r>
              <a:rPr lang="hi-IN" sz="1200" dirty="0">
                <a:latin typeface="Adobe Devanagari" panose="02040503050201020203"/>
                <a:ea typeface="Nirmala UI" panose="020B0502040204020203" pitchFamily="34" charset="0"/>
                <a:cs typeface="Adobe Devanagari" panose="02040503050201020203" pitchFamily="18" charset="0"/>
              </a:rPr>
              <a:t> </a:t>
            </a:r>
          </a:p>
          <a:p>
            <a:r>
              <a:rPr lang="en-IN" sz="1200" dirty="0">
                <a:latin typeface="Adobe Devanagari" panose="02040503050201020203"/>
                <a:ea typeface="Nirmala UI" panose="020B0502040204020203" pitchFamily="34" charset="0"/>
                <a:cs typeface="Adobe Devanagari" panose="02040503050201020203" pitchFamily="18" charset="0"/>
              </a:rPr>
              <a:t>A. 1</a:t>
            </a:r>
          </a:p>
          <a:p>
            <a:r>
              <a:rPr lang="en-IN" sz="1200" dirty="0">
                <a:latin typeface="Adobe Devanagari" panose="02040503050201020203"/>
                <a:ea typeface="Nirmala UI" panose="020B0502040204020203" pitchFamily="34" charset="0"/>
                <a:cs typeface="Adobe Devanagari" panose="02040503050201020203" pitchFamily="18" charset="0"/>
              </a:rPr>
              <a:t>B. 2</a:t>
            </a:r>
          </a:p>
          <a:p>
            <a:r>
              <a:rPr lang="en-IN" sz="1200" dirty="0">
                <a:latin typeface="Adobe Devanagari" panose="02040503050201020203"/>
                <a:ea typeface="Nirmala UI" panose="020B0502040204020203" pitchFamily="34" charset="0"/>
                <a:cs typeface="Adobe Devanagari" panose="02040503050201020203" pitchFamily="18" charset="0"/>
              </a:rPr>
              <a:t>C. 5</a:t>
            </a:r>
          </a:p>
          <a:p>
            <a:r>
              <a:rPr lang="en-IN" sz="1200" dirty="0">
                <a:latin typeface="Adobe Devanagari" panose="02040503050201020203"/>
                <a:ea typeface="Nirmala UI" panose="020B0502040204020203" pitchFamily="34" charset="0"/>
                <a:cs typeface="Adobe Devanagari" panose="02040503050201020203" pitchFamily="18" charset="0"/>
              </a:rPr>
              <a:t>D. 6</a:t>
            </a:r>
          </a:p>
        </p:txBody>
      </p:sp>
      <p:sp>
        <p:nvSpPr>
          <p:cNvPr id="3" name="Rectangle 2">
            <a:extLst>
              <a:ext uri="{FF2B5EF4-FFF2-40B4-BE49-F238E27FC236}">
                <a16:creationId xmlns:a16="http://schemas.microsoft.com/office/drawing/2014/main" id="{50A88500-5CB0-CABF-6073-B23DE41979DC}"/>
              </a:ext>
            </a:extLst>
          </p:cNvPr>
          <p:cNvSpPr/>
          <p:nvPr/>
        </p:nvSpPr>
        <p:spPr>
          <a:xfrm>
            <a:off x="332851" y="411136"/>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72BBC36A-03C0-561D-8956-E25FA78BED87}"/>
              </a:ext>
            </a:extLst>
          </p:cNvPr>
          <p:cNvSpPr txBox="1"/>
          <p:nvPr/>
        </p:nvSpPr>
        <p:spPr>
          <a:xfrm>
            <a:off x="3428997" y="499739"/>
            <a:ext cx="3096147" cy="1785104"/>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150. Two positions of a die are shown below. If number 6 is exactly opposite to number 3, then which number will be exactly opposite to number 2?</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6</a:t>
            </a: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US" sz="1100" dirty="0">
              <a:latin typeface="Adobe Devanagari" panose="02040503050201020203" pitchFamily="18" charset="0"/>
              <a:ea typeface="Nirmala UI" panose="020B0502040204020203" pitchFamily="34" charset="0"/>
              <a:cs typeface="Adobe Devanagari" panose="02040503050201020203" pitchFamily="18" charset="0"/>
            </a:endParaRPr>
          </a:p>
        </p:txBody>
      </p:sp>
      <p:pic>
        <p:nvPicPr>
          <p:cNvPr id="13" name="image3.png">
            <a:extLst>
              <a:ext uri="{FF2B5EF4-FFF2-40B4-BE49-F238E27FC236}">
                <a16:creationId xmlns:a16="http://schemas.microsoft.com/office/drawing/2014/main" id="{AACDACFF-6EEF-5A9C-709B-28267F858176}"/>
              </a:ext>
            </a:extLst>
          </p:cNvPr>
          <p:cNvPicPr/>
          <p:nvPr/>
        </p:nvPicPr>
        <p:blipFill>
          <a:blip r:embed="rId2"/>
          <a:srcRect l="4274" t="10571" r="7273"/>
          <a:stretch>
            <a:fillRect/>
          </a:stretch>
        </p:blipFill>
        <p:spPr>
          <a:xfrm>
            <a:off x="4937688" y="1167457"/>
            <a:ext cx="1105232" cy="413414"/>
          </a:xfrm>
          <a:prstGeom prst="rect">
            <a:avLst/>
          </a:prstGeom>
          <a:ln/>
        </p:spPr>
      </p:pic>
      <p:pic>
        <p:nvPicPr>
          <p:cNvPr id="14" name="image3.png">
            <a:extLst>
              <a:ext uri="{FF2B5EF4-FFF2-40B4-BE49-F238E27FC236}">
                <a16:creationId xmlns:a16="http://schemas.microsoft.com/office/drawing/2014/main" id="{7AF31DE2-5F03-451D-4B86-7AB217C1EB27}"/>
              </a:ext>
            </a:extLst>
          </p:cNvPr>
          <p:cNvPicPr/>
          <p:nvPr/>
        </p:nvPicPr>
        <p:blipFill>
          <a:blip r:embed="rId2"/>
          <a:srcRect l="4274" t="10571" r="7273"/>
          <a:stretch>
            <a:fillRect/>
          </a:stretch>
        </p:blipFill>
        <p:spPr>
          <a:xfrm>
            <a:off x="1876233" y="1185584"/>
            <a:ext cx="1105232" cy="413414"/>
          </a:xfrm>
          <a:prstGeom prst="rect">
            <a:avLst/>
          </a:prstGeom>
          <a:ln/>
        </p:spPr>
      </p:pic>
    </p:spTree>
    <p:extLst>
      <p:ext uri="{BB962C8B-B14F-4D97-AF65-F5344CB8AC3E}">
        <p14:creationId xmlns:p14="http://schemas.microsoft.com/office/powerpoint/2010/main" val="6031356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63CB6-EC80-65E1-898A-59E743D68F3F}"/>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3475E54B-53C3-0830-BC32-C24838BF6A01}"/>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32</a:t>
            </a:fld>
            <a:endParaRPr lang="en-IN"/>
          </a:p>
        </p:txBody>
      </p:sp>
      <p:sp>
        <p:nvSpPr>
          <p:cNvPr id="43" name="TextBox 53">
            <a:extLst>
              <a:ext uri="{FF2B5EF4-FFF2-40B4-BE49-F238E27FC236}">
                <a16:creationId xmlns:a16="http://schemas.microsoft.com/office/drawing/2014/main" id="{E307FF24-B480-5967-E936-54D3BA7E4495}"/>
              </a:ext>
            </a:extLst>
          </p:cNvPr>
          <p:cNvSpPr txBox="1"/>
          <p:nvPr/>
        </p:nvSpPr>
        <p:spPr>
          <a:xfrm>
            <a:off x="878226" y="8371506"/>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9E6621BF-82B7-5C10-660D-E642006EC45A}"/>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pic>
        <p:nvPicPr>
          <p:cNvPr id="4" name="Picture 3">
            <a:extLst>
              <a:ext uri="{FF2B5EF4-FFF2-40B4-BE49-F238E27FC236}">
                <a16:creationId xmlns:a16="http://schemas.microsoft.com/office/drawing/2014/main" id="{1B70E740-BD7F-62C4-7904-A8129D12A6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14152154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29502</TotalTime>
  <Words>20472</Words>
  <Application>Microsoft Office PowerPoint</Application>
  <PresentationFormat>A4 Paper (210x297 mm)</PresentationFormat>
  <Paragraphs>2147</Paragraphs>
  <Slides>32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Adobe Devanagari</vt:lpstr>
      <vt:lpstr>Aparajita</vt:lpstr>
      <vt:lpstr>Arial</vt:lpstr>
      <vt:lpstr>Arial Black</vt:lpstr>
      <vt:lpstr>Calibri</vt:lpstr>
      <vt:lpstr>Calibri Light</vt:lpstr>
      <vt:lpstr>Merriweather</vt:lpstr>
      <vt:lpstr>Nirmala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Result Mitraad</dc:creator>
  <cp:lastModifiedBy>Arjun kumar</cp:lastModifiedBy>
  <cp:revision>1851</cp:revision>
  <dcterms:created xsi:type="dcterms:W3CDTF">2024-10-24T08:06:48Z</dcterms:created>
  <dcterms:modified xsi:type="dcterms:W3CDTF">2025-08-19T14:23:08Z</dcterms:modified>
</cp:coreProperties>
</file>