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3"/>
  </p:notesMasterIdLst>
  <p:handoutMasterIdLst>
    <p:handoutMasterId r:id="rId34"/>
  </p:handoutMasterIdLst>
  <p:sldIdLst>
    <p:sldId id="643" r:id="rId2"/>
    <p:sldId id="645" r:id="rId3"/>
    <p:sldId id="644" r:id="rId4"/>
    <p:sldId id="470" r:id="rId5"/>
    <p:sldId id="613" r:id="rId6"/>
    <p:sldId id="614" r:id="rId7"/>
    <p:sldId id="615" r:id="rId8"/>
    <p:sldId id="616" r:id="rId9"/>
    <p:sldId id="617" r:id="rId10"/>
    <p:sldId id="618" r:id="rId11"/>
    <p:sldId id="619" r:id="rId12"/>
    <p:sldId id="620" r:id="rId13"/>
    <p:sldId id="621" r:id="rId14"/>
    <p:sldId id="622" r:id="rId15"/>
    <p:sldId id="623" r:id="rId16"/>
    <p:sldId id="624" r:id="rId17"/>
    <p:sldId id="625" r:id="rId18"/>
    <p:sldId id="626" r:id="rId19"/>
    <p:sldId id="627" r:id="rId20"/>
    <p:sldId id="628" r:id="rId21"/>
    <p:sldId id="629" r:id="rId22"/>
    <p:sldId id="630" r:id="rId23"/>
    <p:sldId id="631" r:id="rId24"/>
    <p:sldId id="632" r:id="rId25"/>
    <p:sldId id="633" r:id="rId26"/>
    <p:sldId id="634" r:id="rId27"/>
    <p:sldId id="635" r:id="rId28"/>
    <p:sldId id="636" r:id="rId29"/>
    <p:sldId id="637" r:id="rId30"/>
    <p:sldId id="556" r:id="rId31"/>
    <p:sldId id="646" r:id="rId3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158" autoAdjust="0"/>
    <p:restoredTop sz="94660"/>
  </p:normalViewPr>
  <p:slideViewPr>
    <p:cSldViewPr snapToGrid="0">
      <p:cViewPr varScale="1">
        <p:scale>
          <a:sx n="44" d="100"/>
          <a:sy n="44" d="100"/>
        </p:scale>
        <p:origin x="255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9BF2D5-4BC7-427B-FB25-B2E81346D6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341DC6E-EA07-E406-4B59-3AE275D9B3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88E36B-7606-46DF-B5D8-E51B9D28D71C}" type="datetimeFigureOut">
              <a:rPr lang="en-IN" smtClean="0"/>
              <a:t>19-08-2025</a:t>
            </a:fld>
            <a:endParaRPr lang="en-IN"/>
          </a:p>
        </p:txBody>
      </p:sp>
      <p:sp>
        <p:nvSpPr>
          <p:cNvPr id="4" name="Footer Placeholder 3">
            <a:extLst>
              <a:ext uri="{FF2B5EF4-FFF2-40B4-BE49-F238E27FC236}">
                <a16:creationId xmlns:a16="http://schemas.microsoft.com/office/drawing/2014/main" id="{76951FC7-E4C2-96C5-0A46-6AD0A85418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5" name="Slide Number Placeholder 4">
            <a:extLst>
              <a:ext uri="{FF2B5EF4-FFF2-40B4-BE49-F238E27FC236}">
                <a16:creationId xmlns:a16="http://schemas.microsoft.com/office/drawing/2014/main" id="{CA1E180B-6859-0579-2072-E74A08AE60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1728B0-6C5F-455E-BB89-AC796158E573}" type="slidenum">
              <a:rPr lang="en-IN" smtClean="0"/>
              <a:t>‹#›</a:t>
            </a:fld>
            <a:endParaRPr lang="en-IN"/>
          </a:p>
        </p:txBody>
      </p:sp>
    </p:spTree>
    <p:extLst>
      <p:ext uri="{BB962C8B-B14F-4D97-AF65-F5344CB8AC3E}">
        <p14:creationId xmlns:p14="http://schemas.microsoft.com/office/powerpoint/2010/main" val="37177233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0FBCD3D-31A9-711D-D379-5E5656DE15A3}"/>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44" name="TextBox 57">
            <a:extLst>
              <a:ext uri="{FF2B5EF4-FFF2-40B4-BE49-F238E27FC236}">
                <a16:creationId xmlns:a16="http://schemas.microsoft.com/office/drawing/2014/main" id="{EE8F693F-1236-24EA-0C26-A19FBA2848A9}"/>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4" name="TextBox 24">
            <a:extLst>
              <a:ext uri="{FF2B5EF4-FFF2-40B4-BE49-F238E27FC236}">
                <a16:creationId xmlns:a16="http://schemas.microsoft.com/office/drawing/2014/main" id="{6ECFB4B9-4B78-00F6-9BA6-4423D84F2266}"/>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5" name="Rectangle 4">
            <a:extLst>
              <a:ext uri="{FF2B5EF4-FFF2-40B4-BE49-F238E27FC236}">
                <a16:creationId xmlns:a16="http://schemas.microsoft.com/office/drawing/2014/main" id="{BF9346CB-D7B6-A789-1DE0-761F7A69331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6" name="Picture 5">
            <a:extLst>
              <a:ext uri="{FF2B5EF4-FFF2-40B4-BE49-F238E27FC236}">
                <a16:creationId xmlns:a16="http://schemas.microsoft.com/office/drawing/2014/main" id="{4196A799-5B0C-7871-C492-A331CB6087C4}"/>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8" name="Picture 7">
            <a:extLst>
              <a:ext uri="{FF2B5EF4-FFF2-40B4-BE49-F238E27FC236}">
                <a16:creationId xmlns:a16="http://schemas.microsoft.com/office/drawing/2014/main" id="{972DA1CB-5F18-3DED-36E7-1F523BFC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9" name="TextBox 53">
            <a:extLst>
              <a:ext uri="{FF2B5EF4-FFF2-40B4-BE49-F238E27FC236}">
                <a16:creationId xmlns:a16="http://schemas.microsoft.com/office/drawing/2014/main" id="{FB325D70-9B26-3879-6409-5EE1FF6B3AF6}"/>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Box 9">
            <a:extLst>
              <a:ext uri="{FF2B5EF4-FFF2-40B4-BE49-F238E27FC236}">
                <a16:creationId xmlns:a16="http://schemas.microsoft.com/office/drawing/2014/main" id="{8B09D348-27D5-90EF-59B8-9AA436B392C3}"/>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1" name="TextBox 10">
            <a:extLst>
              <a:ext uri="{FF2B5EF4-FFF2-40B4-BE49-F238E27FC236}">
                <a16:creationId xmlns:a16="http://schemas.microsoft.com/office/drawing/2014/main" id="{79FFF1B6-53F9-3DBD-8088-3C62E4777D73}"/>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FREE TEST-2 (FULL LENGTH)</a:t>
            </a:r>
          </a:p>
        </p:txBody>
      </p:sp>
      <p:sp>
        <p:nvSpPr>
          <p:cNvPr id="12" name="TextBox 11">
            <a:extLst>
              <a:ext uri="{FF2B5EF4-FFF2-40B4-BE49-F238E27FC236}">
                <a16:creationId xmlns:a16="http://schemas.microsoft.com/office/drawing/2014/main" id="{1C5E5750-9D29-261C-B926-ABFC380183B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13" name="Rectangle: Rounded Corners 12">
            <a:extLst>
              <a:ext uri="{FF2B5EF4-FFF2-40B4-BE49-F238E27FC236}">
                <a16:creationId xmlns:a16="http://schemas.microsoft.com/office/drawing/2014/main" id="{FF2F7259-8091-51BF-6567-1ACDC4609395}"/>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14" name="TextBox 53">
            <a:extLst>
              <a:ext uri="{FF2B5EF4-FFF2-40B4-BE49-F238E27FC236}">
                <a16:creationId xmlns:a16="http://schemas.microsoft.com/office/drawing/2014/main" id="{23673EBA-CBDD-9D63-7EDD-83AE9276000D}"/>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15" name="TextBox 57">
            <a:extLst>
              <a:ext uri="{FF2B5EF4-FFF2-40B4-BE49-F238E27FC236}">
                <a16:creationId xmlns:a16="http://schemas.microsoft.com/office/drawing/2014/main" id="{2E3CF279-A5DA-FF2F-B361-01E1CA268C82}"/>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16" name="Star: 12 Points 15">
            <a:extLst>
              <a:ext uri="{FF2B5EF4-FFF2-40B4-BE49-F238E27FC236}">
                <a16:creationId xmlns:a16="http://schemas.microsoft.com/office/drawing/2014/main" id="{05E5EBF7-C83B-16C7-BFBE-DD7C62E9717A}"/>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TextBox 57">
            <a:extLst>
              <a:ext uri="{FF2B5EF4-FFF2-40B4-BE49-F238E27FC236}">
                <a16:creationId xmlns:a16="http://schemas.microsoft.com/office/drawing/2014/main" id="{4838ADF3-859A-5FB1-C947-3A463180764B}"/>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145222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947487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B8BCA-566B-7760-8F8B-81630D04FE4E}"/>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D437907C-1439-F2ED-1024-60AC6970A5D6}"/>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36A60BBD-EE8A-20B1-42F3-9632DAD7586F}"/>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7EB974AB-CE99-9A42-4293-22F28136BB3F}"/>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E7C3A952-4A1B-A37C-E12F-B5E79F95F3B6}"/>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8221F47E-BF45-2EDF-5029-D61097535119}"/>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4C92A9F1-11A7-2833-1856-45852F221318}"/>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557E815C-050F-FCE1-4B26-2A9F6D509323}"/>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FBC4BD2E-48A0-F942-2AC4-54A0CD92591A}"/>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E0770F9C-4F44-0742-7048-C781E336CD11}"/>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8EF2FAD1-F60E-4973-EB05-D7644F2A5D2E}"/>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8BF3115C-9FB5-428B-D4E3-D7B67F907C5C}"/>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067D68ED-F7B4-4BD7-8A28-D66E26F6D8F5}"/>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110C6D26-9D1A-419B-82E3-5994CBBD8A7A}"/>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672E2F9E-B21B-B50F-0985-EA012CD4E3F3}"/>
              </a:ext>
            </a:extLst>
          </p:cNvPr>
          <p:cNvSpPr txBox="1"/>
          <p:nvPr/>
        </p:nvSpPr>
        <p:spPr>
          <a:xfrm>
            <a:off x="5463173" y="1435433"/>
            <a:ext cx="81882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0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10BF4CAE-3C26-B44C-8262-3EE8E5B0DF00}"/>
              </a:ext>
            </a:extLst>
          </p:cNvPr>
          <p:cNvSpPr txBox="1"/>
          <p:nvPr/>
        </p:nvSpPr>
        <p:spPr>
          <a:xfrm>
            <a:off x="2433346" y="1474876"/>
            <a:ext cx="2322818"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Free Test-2</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02CED885-71AB-E094-6530-5D4F15D3D127}"/>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511F8F9B-8181-A29E-FCF8-6DF15F429B10}"/>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367D9B3C-F912-1644-F280-C6C7C9B4B38C}"/>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F58E9B44-DE14-E29D-A7D4-51D59978BC95}"/>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8FF817EF-901A-45BA-14BA-D27B23358B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4E216F96-11AF-D739-BC42-474A9915D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F36A8C4F-A2CB-1F04-F989-D594E7AA52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93DFA11B-9227-9D73-4D12-C20C69487B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4CB024C-A064-960C-CE58-AED4ED2950EF}"/>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BB8D32E2-265A-96BA-D80D-47FF85D43B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
        <p:nvSpPr>
          <p:cNvPr id="7" name="TextBox 24">
            <a:extLst>
              <a:ext uri="{FF2B5EF4-FFF2-40B4-BE49-F238E27FC236}">
                <a16:creationId xmlns:a16="http://schemas.microsoft.com/office/drawing/2014/main" id="{4EE03086-DDF2-4185-C0F8-F0AAEB00E09F}"/>
              </a:ext>
            </a:extLst>
          </p:cNvPr>
          <p:cNvSpPr txBox="1"/>
          <p:nvPr/>
        </p:nvSpPr>
        <p:spPr>
          <a:xfrm>
            <a:off x="2985037" y="1899866"/>
            <a:ext cx="1219435" cy="21544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00" b="1" dirty="0">
                <a:latin typeface="Nirmala UI" panose="020B0502040204020203" pitchFamily="34" charset="0"/>
                <a:ea typeface="Nirmala UI" panose="020B0502040204020203" pitchFamily="34" charset="0"/>
                <a:cs typeface="Nirmala UI" panose="020B0502040204020203" pitchFamily="34" charset="0"/>
              </a:rPr>
              <a:t>14 Aug 2025</a:t>
            </a:r>
            <a:endParaRPr lang="en-GB" sz="80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859636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लघु-तरंग सौर विकिरण और दीर्घ-तरंग पार्थिव विकिरण के बारे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लघु-तरंग सौर विकिरण, पृथ्वी की सतह पर पहुँचने पर, अवशोषित होकर दीर्घ-तरंग विकिरण के रूप में पुनः विकीर्णित होता है, जो वायुमंडल को गर्म करने में मदद करता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दीर्घ-तरंग पार्थिव विकिरण पृथ्वी की सतह को सीधे गर्म करता है और वायुमंडल द्वारा अवशोषित नहीं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सारगैसो सागर के बारे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उत्तरी अटलांटिक महासागर के मध्य में स्थित है, और यह पृथ्वी का एकमात्र सागर है, जिसका कोई किनारा नहीं है।</a:t>
            </a:r>
          </a:p>
          <a:p>
            <a:pPr marL="228600" indent="-228600">
              <a:buFont typeface="+mj-lt"/>
              <a:buAutoNum type="arabicPeriod"/>
            </a:pP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सारगैसो</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सागर अपनी समुद्री घास की कमी के लिए जाना जाता है और यहाँ कोई विशिष्ट पारिस्थितिकी तंत्र नहीं पाया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 सा/से सही हैं</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"सुंडा" ट्रेंच, जिसे जावा ट्रेंच भी कहा जाता है, किस महासागर में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 महासागर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प्रशांत महासागर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अटलांटिक महासागर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महासागर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मेघालय पठार से निकलने वाली और असम से होकर बहने वाली कौन सी नदी असम में ब्रह्मपुत्र की सबसे बड़ी दक्षिणी सहायक नदी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धनश्री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कोपिली नदी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बराक नदी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मानस नदी</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पालनी पहाड़ियाँ, जो दक्षिण-पश्चिमी तमिलनाडु में स्थित हैं, किस पर्वत श्रृंखला का पूर्वी विस्तार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 घाट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पश्चिमी घाट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नीलगिरी पहाड़ियाँ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अरावली श्रेणी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."रेटिंग" प्रक्रिया का मुख्य उद्देश्य जूट उद्योग में क्या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जूट रेशों को स्पिन करना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जूट रेशों को पौधे के तने से मुलायम करना और अलग करना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जूट रेशों को रंगना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जूट को कपड़े में बुनना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 राज्य भारत में सबसे बड़ा "अभ्रक"  उत्पादक राज्य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कर्नाटक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आंध्र प्रदेश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तमिलनाडू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 Consider the following statements about short-wave solar radiation and long-wave terrestrial radiation: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Short-wave solar radiation, upon reaching the Earth's surface, is absorbed and re-radiated as long-wave radiation, which helps heat the atmosphere.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Long-wave terrestrial radiation heats the Earth's surface directly and is not absorbed by the atmosphere.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 Consider the following statements about the Sargasso Sea: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Located in the central North Atlantic Ocean, the Sargasso Sea is the only sea on Earth without a coastline.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Sargasso Sea is known for its lack of seaweed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and does not support a distinctive ecosystem.</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 In which ocean is the Sunda Trench, also known as the Java Trench, located?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Indian Ocean	B.   Pacific Ocean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Atlantic Ocean	D.   Southern Ocean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 Which river, originating from the Meghalaya Plateau and flowing through Assam, is the largest south bank tributary of the Brahmaputra in Assam?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Dhanshree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Kopili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River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Barak River		D.   Manas River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 The Palani Hills, located in southwestern Tamil Nadu, are an eastward extension of which mountain range?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Eastern Ghats	B.   Western Ghats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Nilgiri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Hills		D.   Aravalli Range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 What is the primary purpose of the process known as "Retting" in the jute industry?</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Spinning the jute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fibers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Softening and separating jute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fibers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from the plant stalk</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Dyeing the jute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fibers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Weaving jute into fabric</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 Which state is the largest mica-producing state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Rajasthan		B.   Karnataka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Andhra Pradesh	D.  Tamil Nadu</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51B12-938D-8681-72B0-E166B9D39DB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9DFFD88-DFCB-FB3E-8995-D03BD783386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9406EB8-2874-021A-9DD4-2BEBF52FE8E2}"/>
              </a:ext>
            </a:extLst>
          </p:cNvPr>
          <p:cNvSpPr txBox="1"/>
          <p:nvPr/>
        </p:nvSpPr>
        <p:spPr>
          <a:xfrm>
            <a:off x="375499"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वलित पर्वत मुख्यतः किस प्रकार की प्लेट सीमा पर विवर्तनिक गतिविधि के कारण बनते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अपसारी प्लेट सीमाएँ</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अभिसारी प्लेट सीमाएँ</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रूपांतरित प्लेट सीमाएँ</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हॉटस्पॉट क्षेत्र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Font typeface="+mj-lt"/>
              <a:buAutoNum type="alphaUcPeriod"/>
            </a:pP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और कारण पर विचार करें: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कथन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सवाना एक जैवमंडल है जिसमें वन और घासभूमि दोनों का सम्मिलन होता है, जहाँ पेड़ पर्याप्त रूप से एक-दूसरे से दूर होते हैं, जिससे सूर्य की रोशनी जमीन तक पहुँचती है और घास की एक निरंतर परत का समर्थन करती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कारण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सवाना को चार प्रकारों में वर्गीकृत किया जा सकता है: सवाना वुडलैंड, ट्री सवाना, श्रब सवाना, और घास सवाना, जिनमें पेड़ों और झाड़ियों की घनता और व्यवस्था में भिन्नताएँ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 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सही ढंग से स्पष्ट करता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 लेकिन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सही ढंग से नहीं स्पष्ट करता है।</a:t>
            </a:r>
          </a:p>
          <a:p>
            <a:pPr marL="228600" indent="-228600">
              <a:buFont typeface="+mj-lt"/>
              <a:buAutoNum type="alphaUcPeriod"/>
            </a:pP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 लेकिन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गलत है।</a:t>
            </a:r>
          </a:p>
          <a:p>
            <a:pPr marL="228600" indent="-228600">
              <a:buFont typeface="+mj-lt"/>
              <a:buAutoNum type="alphaUcPeriod"/>
            </a:pP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गलत है, लेकिन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रेलवे नेटवर्क दुनिया में किस स्थान पर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पहला सबसे बड़ा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दूसरा सबसे बड़ा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तीसरा सबसे बड़ा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चौथा सबसे बड़ा</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प्रधानमंत्री मोदी की अर्जेंटीना यात्रा के दौरान, जो लगभग छह दशकों में भारतीय प्रधानमंत्री की पहली स्वतंत्र द्विपक्षीय यात्रा थी, निम्नलिखित में से कौन सा देश अर्जेंटीना के साथ भूमि सीमा साझा नहीं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ब्राजील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बोलीविया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प्रकार की परिस्थितियों में लैटेराइट मिट्टी बनती है, और इसकी विशेषताएँ क्या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 तापमान और उच्च वर्षा</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 तापमान और भारी वर्षा, जिसमें गीले और सूखे मौसम के बीच बदलाव होता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 ऊंचाई और मध्यम वर्षा</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 ऊंचाई और स्थिर गीली परिस्थितियाँ</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."अंतर फसल" को कृषि प्रथाओं में कैसे परिभाषित किया जाता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ही भूमि पर दो या अधिक फसलों को एक साथ पंक्तियों में उगाना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ही भूमि पर विभिन्न मौसमों में एक के बाद एक विभिन्न फसलों को लगाना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नियंत्रित ग्रीनहाउस वातावरण में फसलों की खेती करना</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 पर एक ही प्रकार की फसल उगाना</a:t>
            </a:r>
          </a:p>
        </p:txBody>
      </p:sp>
      <p:sp>
        <p:nvSpPr>
          <p:cNvPr id="3" name="Rectangle 2">
            <a:extLst>
              <a:ext uri="{FF2B5EF4-FFF2-40B4-BE49-F238E27FC236}">
                <a16:creationId xmlns:a16="http://schemas.microsoft.com/office/drawing/2014/main" id="{1985C261-6A88-CCD3-FAF3-76342C7283F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E934D14-EB1E-B18C-8115-C34ED50F0EA4}"/>
              </a:ext>
            </a:extLst>
          </p:cNvPr>
          <p:cNvSpPr txBox="1"/>
          <p:nvPr/>
        </p:nvSpPr>
        <p:spPr>
          <a:xfrm>
            <a:off x="3471643" y="559229"/>
            <a:ext cx="3010858" cy="9033242"/>
          </a:xfrm>
          <a:prstGeom prst="rect">
            <a:avLst/>
          </a:prstGeom>
          <a:noFill/>
        </p:spPr>
        <p:txBody>
          <a:bodyPr wrap="square">
            <a:spAutoFit/>
          </a:bodyPr>
          <a:lstStyle/>
          <a:p>
            <a:r>
              <a:rPr lang="hi-IN" sz="11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Fold mountains are primarily formed due to tectonic activity at which type of plate boundary?</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Divergent plate boundaries</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Convergent plate boundaries</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Transform plate boundaries</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Hotspot regions</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 Consider the assertion and reason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Assertion (A):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savanna is a biome that combines both woodland and grassland, where trees are spaced sufficiently far apart, allowing sunlight to reach the ground and support a continuous layer of grasses.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Reason (R): </a:t>
            </a:r>
            <a:r>
              <a:rPr lang="en-GB" sz="1100" dirty="0">
                <a:latin typeface="Adobe Devanagari" panose="02040503050201020203" pitchFamily="18" charset="0"/>
                <a:ea typeface="Nirmala UI" panose="020B0502040204020203" pitchFamily="34" charset="0"/>
                <a:cs typeface="Adobe Devanagari" panose="02040503050201020203" pitchFamily="18" charset="0"/>
              </a:rPr>
              <a:t>Savannas can be classified into four types: savanna woodland, tree savanna, shrub savanna, and grass savanna, each differing in the density and arrangement of trees and shrubs.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Both A and R are correct, and R correctly explains A</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Both A and R are correct, but R does not explain A.</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A is correct, but R is incorrect.</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A is incorrect, but R is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 India’s railway network is ranked among the largest railway networks in the world?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1st largest		B.   2nd largest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3rd largest		D.   4th largest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 During PM Modi's visit to Argentina, which marked the first standalone bilateral visit by an Indian Prime Minister in nearly six decades, which of the following countries does not share a land border with Argentina?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Brazil		B.   Chile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Bolivia		D.   Peru</a:t>
            </a: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 Under which conditions is laterite soil typically formed, and what are its characteristics?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Low temperature and high rainfall</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High temperature and heavy rainfall with alternating wet and dry periods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High altitude and moderate rainfall</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Low altitude and constant wet conditions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 How is "Intercropping" defined in agricultural practices?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Growing two or more crops together on the same land in rows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Planting different crops one after another on the same land in different seasons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Cultivating crops in a controlled greenhouse environment</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Growing a single type of crop on the land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164222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2FAB7-F15E-9F9C-DA58-C9DE1D86DDB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C53FE4D-FBEB-7E09-AFDE-0490F3358CE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361E1B8-D8F4-C9C8-6A35-893E965480E0}"/>
              </a:ext>
            </a:extLst>
          </p:cNvPr>
          <p:cNvSpPr txBox="1"/>
          <p:nvPr/>
        </p:nvSpPr>
        <p:spPr>
          <a:xfrm>
            <a:off x="375499" y="559229"/>
            <a:ext cx="3010858" cy="8586966"/>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महासागर धारा गर्म है, जो विषुवत रेखा से उच्च अक्षांशों की ओर बहती है और पास के तटीय क्षेत्रों के मौसम को प्रभावित करती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गल्फ स्ट्रीम</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हम्बोल्ट धारा</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लैब्राडोर धारा</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अंटार्कटिक सर्कम्पोलर धारा</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शीतोष्ण चक्रवातों के बारे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शीतोष्ण चक्रवात निम्न-दाब प्रणालियाँ हैं जो उष्णकटिबंधीय क्षेत्रों में बनती हैं और तेज़ हवाएँ और भारी वर्षा लाती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चक्रवात आमतौर पर मध्य अक्षांशों में बनते हैं, जो पश्चिमी हवाओं से प्रभावित होते हैं, और संयुक्त राज्य अमेरिका, यूरोप और ऑस्ट्रेलिया के कुछ हिस्सों जैसे क्षेत्रों को प्रभावित करते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सा/से सही है/हैं?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चलती रेलगाड़ी में यात्री एक सिक्का उछालता है जो उसके पीछे गिरता है। इस कथन का अवलोकन करने पर आप रेलगाड़ी की गति के बारे में क्या कह सकते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रेलगाड़ी की गति समय के साथ बढ़ती जा रही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रेलगाड़ी की गति समय के साथ घटती जा रही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गति वृत्तीय पथ के साथ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गति एकरूप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सुमेलित करें और नीचे दिए गए कूट का प्रयोग करके सही उत्तर का चयन करें: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कोशिकांग)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कार्य)</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माइटोकॉण्ड्रिया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प्रकाश संश्लेषण</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क्लोरोप्लास्ट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प्रोटीन संश्लेषण</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राइबोसोम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अंतरकोशिकीय पाचन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लाइसोसोम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ATP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गठन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A-4, B-1, C-2, D-3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A-2, B-1, C-3, D-4</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A-4, B-2, C-3, D-1</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A-1, B-4, C-2, D-3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बंदूक से दागी गई गोली किस कारण से खिड़की के कांच में एक छोटा सा छिद्र बनाती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जड़त्व</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आवेग</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क्रिया-प्रतिक्रिया बल</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p:txBody>
      </p:sp>
      <p:sp>
        <p:nvSpPr>
          <p:cNvPr id="3" name="Rectangle 2">
            <a:extLst>
              <a:ext uri="{FF2B5EF4-FFF2-40B4-BE49-F238E27FC236}">
                <a16:creationId xmlns:a16="http://schemas.microsoft.com/office/drawing/2014/main" id="{AA5D4F52-AE34-8DBC-23CA-DBA4CC4E90B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6D582DB-A190-94D5-0540-DC8EE1C67B3C}"/>
              </a:ext>
            </a:extLst>
          </p:cNvPr>
          <p:cNvSpPr txBox="1"/>
          <p:nvPr/>
        </p:nvSpPr>
        <p:spPr>
          <a:xfrm>
            <a:off x="3471643" y="559229"/>
            <a:ext cx="3010858" cy="8952451"/>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 Which of the following ocean currents is warm, flowing from the equator towards higher latitudes, and influences the climate of nearby coastal areas?</a:t>
            </a:r>
          </a:p>
          <a:p>
            <a:pPr marL="228600" indent="-228600">
              <a:buFont typeface="+mj-lt"/>
              <a:buAutoNum type="alphaUcPeriod"/>
            </a:pPr>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Gulf Stream</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Humboldt Current</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Labrador Current</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Antarctic Circumpolar Current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15. Consider the following statements about temperate cyclones: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Temperate cyclones are low-pressure systems that form in tropical regions and bring high winds and heavy rainfall.</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These cyclones typically form in the mid-latitudes, influenced by the westerlies, and impact regions such as the United States, Europe, and parts of Australia.</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16. A passenger in a moving train throws a coin, which falls behind him. Based on this observation, what can you conclude about the speed of the train?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speed of the train is increasing with time.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speed of the train is decreasing with time.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motion is along a circular path.</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speed is uniform.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17. Match List-I with List-II and choose the correct answer from the given code:</a:t>
            </a:r>
          </a:p>
          <a:p>
            <a:pPr>
              <a:lnSpc>
                <a:spcPct val="150000"/>
              </a:lnSpc>
            </a:pPr>
            <a:r>
              <a:rPr lang="en-GB" sz="1050" b="1" dirty="0">
                <a:latin typeface="Adobe Devanagari" panose="02040503050201020203" pitchFamily="18" charset="0"/>
                <a:ea typeface="Nirmala UI" panose="020B0502040204020203" pitchFamily="34" charset="0"/>
                <a:cs typeface="Adobe Devanagari" panose="02040503050201020203" pitchFamily="18" charset="0"/>
              </a:rPr>
              <a:t>List-I (Organelle)		List-II (Function)</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  A. Mitochondria		1. Photosynthesis</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  B. Chloroplast		2. Protein synthesis</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  C. Ribosome		3. Intracellular digestion</a:t>
            </a:r>
          </a:p>
          <a:p>
            <a:pPr>
              <a:lnSpc>
                <a:spcPct val="150000"/>
              </a:lnSpc>
            </a:pPr>
            <a:r>
              <a:rPr lang="en-GB" sz="1050" dirty="0">
                <a:latin typeface="Adobe Devanagari" panose="02040503050201020203" pitchFamily="18" charset="0"/>
                <a:ea typeface="Nirmala UI" panose="020B0502040204020203" pitchFamily="34" charset="0"/>
                <a:cs typeface="Adobe Devanagari" panose="02040503050201020203" pitchFamily="18" charset="0"/>
              </a:rPr>
              <a:t>  D. Lysosome		4. ATP production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A-4, B-1, C-2, D-3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A-2, B-1, C-3, D-4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A-4, B-2, C-3, D-1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A-1, B-4, C-2, D-3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18. Why does a bullet fired from a gun create a small hole in the window glass?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Inertia</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Momentum</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Action-reaction force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None of these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037674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2438C-884A-543D-E538-D0F05B1AC87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C762C4F-20DD-083E-7FB7-8CE4DB51ACD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54C6F75-AC50-72F5-EF4B-57718F9341FB}"/>
              </a:ext>
            </a:extLst>
          </p:cNvPr>
          <p:cNvSpPr txBox="1"/>
          <p:nvPr/>
        </p:nvSpPr>
        <p:spPr>
          <a:xfrm>
            <a:off x="375499" y="559229"/>
            <a:ext cx="3010858" cy="8586966"/>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प्रकृति की ज्ञात शक्तियों को चार वर्गों में विभाजित किया जा सकता है: गुरुत्वाकर्षण, विद्युत चुंबकत्व, दुर्बल नाभिकीय बल और प्रबल नाभिकीय बल। इन संदर्भ में, निम्नलिखित में से कौन सा कथन सही नहीं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गुरुत्वाकर्षण चारों में सबसे मजबूत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विद्युत चुंबकत्व केवल विद्युत आवेश वाले कणों पर ही कार्य करता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दुर्बल नाभिकीय बल रेडियोधर्मिता का कारण बनता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प्रबल नाभिकीय बल प्रोटॉन और न्यूट्रॉन को परमाणु के नाभिक के अंदर रखता है</a:t>
            </a:r>
          </a:p>
          <a:p>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प्रोटीन की पहचान निम्नलिखित में से किस परीक्षण द्वारा की जाती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डीएनपी परीक्षण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बेनेडिक्ट परीक्षण</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मॉलिश परीक्षण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बायूरेट परीक्षण</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भौतिकी के विद्युत, चुम्बकत्व एवं प्रकाशिकी क्षेत्रों के एकीकरण के लिए कार्य का श्रेय निम्न में से किस वैज्ञानिक को दिया गया?</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हारिस क्रिश्चियन अयेरस्टेड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माइकल फैराडे</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आइजैक न्यूटन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जेम्स क्लर्क मैक्सवेल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पादक ऊतक में,----------- की कोशिका भित्ति 'सूबेरिन' द्वारा स्कंदित होती है जो उन्हें गैस और जल के अणुओं के लिये अभेद बनाती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रध्र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कॉर्क</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फ्लोयम तंतु</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बाह्य, त्वचा</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भी ग्रह पर गुरुत्वाकर्षण के कारण त्वरण, निम्न में से किससे प्रभावित नहीं होता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ग्रह का घनत्व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ग्रह का द्रव्यमान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का द्रव्यमान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ग्रह की त्रिज्या</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क्षारीय धातु अच्छे अपचायक होते हैं। इसका अर्थ है कि:</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आसानी से इलेक्ट्रॉन खो देते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कमरे के तापमान पर स्थिर नहीं रहते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तनु अम्लों के साथ क्रिया नहीं करते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आसानी से इलेक्ट्रॉन ग्रहण करते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 में से किस गैस का उपयोग तेल के ताजे नमूनों के लंबे समय तक भंडारण में किया जाता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हीलियम अथवा नाइट्रोजन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नाइट्रोजन अथवा ऑक्सीजन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 डाईऑक्साइड अथवा ऑक्सीजन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 डाइऑक्साइड अथवा हीलियम</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C04F4D98-AA74-A39E-BC62-C54F59F47EF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F9723D3-5331-01F1-108A-109C39593D5E}"/>
              </a:ext>
            </a:extLst>
          </p:cNvPr>
          <p:cNvSpPr txBox="1"/>
          <p:nvPr/>
        </p:nvSpPr>
        <p:spPr>
          <a:xfrm>
            <a:off x="3471643" y="559229"/>
            <a:ext cx="3010858" cy="8417689"/>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19. The known forces of nature can be divided into four categories: gravitational, electromagnetic, weak nuclear force, and strong nuclear force. In this context, which of the following statements is incorrect?</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Gravitational force is the strongest of all.</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Electromagnetic force acts only on electrically charged particles.</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Weak nuclear force causes radioactivity.</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Strong nuclear force holds protons and neutrons together inside the nucleus of an atom.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20. The identification of proteins is done by which of the following tests?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DNP test		B.   Benedict's test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Molisch's test		D.   Biuret test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21. Who is credited with the work of unifying the fields of electricity, magnetism, and optics in physics?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Hans Christian Ørsted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Michael Faraday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Isaac Newton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J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ames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Clerk Maxwell</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22. In plant tissue, the cell walls of---------- are coagulated by 'suberin' which makes them impermeable to gas and water molecules.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Stomata 		B.   Cork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Phloem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fibers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Outer skin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23. The acceleration due to gravity on any planet is not affected by which of the following?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Density of the planet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Mass of the planet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Mass of the object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Radius of the planet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24. Alkali metals are good reducing agents. This means that: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They easily lose electrons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They are not stable at room temperature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They do not react with dilute acids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They easily gain electrons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25. Which gas is used for the long-term storage of fresh oil samples?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Helium or Nitrogen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Nitrogen or Oxygen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Carbon Dioxide or Oxygen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Carbon Dioxide or Helium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375666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6DAE6-A7C6-E6C8-F123-B214FE644DC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C272662-41D9-E87D-4CC2-E76F9849B4E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FCA134F-D66C-48F6-50EE-053C6DF169B4}"/>
              </a:ext>
            </a:extLst>
          </p:cNvPr>
          <p:cNvSpPr txBox="1"/>
          <p:nvPr/>
        </p:nvSpPr>
        <p:spPr>
          <a:xfrm>
            <a:off x="375499" y="559229"/>
            <a:ext cx="3010858" cy="8771632"/>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विंडमिल से उत्पन्न विद्युत्-शक्ति (पावर) किस पर निर्भर करती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निम्न ऊँचाई</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पवन का वेग</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पवन के वेग पर निर्भर नहीं करती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विंडमिल के आसपास</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चुम्बकीय बल रेखाएँ निम्नलिखित में से किससे निकलती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ध्रुव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ध्रुव</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चुम्बक के केन्द्र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कोई नहीं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रासायनिक भाषा में मोरचा (जंग लगना) क्या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हाइड्रेटेड फेरस ऑक्साइड</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फेरिक ऑक्साइड</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हाइड्रेटेड फेरिक ऑक्साइड</a:t>
            </a:r>
          </a:p>
          <a:p>
            <a:pPr marL="228600" indent="-228600">
              <a:buAutoNum type="alphaUcPeriod" startAt="4"/>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कोई नहीं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29. CO₂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H₂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दोनों गैसें होती हैं</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हवा से भारी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रंगहीन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स्वभाव में अम्लीय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 में घुलनशील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साथ सुमेलित कीजिये तथा सूची के नीचे दिये गए कूट का प्रयोग करके सही उत्तर चुनिये।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रेयॉन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नाइलॉन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टेरीलीन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ऐक्रिलिक</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निर्माण कोयले, जल और वायु से किया गया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कृत्रिम रेशम कहलाता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एक पॉलिएस्टर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उपयोग ऊन, शाल, स्वेटर और कंबल बनाने में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  B   C   D</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 2  1    3    4</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 1   2   4    3</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3   4    1    2</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4   3    2    1</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गर्मी के दिनों में दूध से दही जल्दी बनता है। इसका कारण क्या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ताप में वृद्धि के साथ बैक्टीरिया का विकास बढ़ जाता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ताप में कमी के कारण बैक्टीरिया का विकास बढ़ जाता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सामान्य ताप पर बैक्टीरिया का विकास घटता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ताप का बैक्टीरिया के विकास पर असर नहीं पड़ता</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8AAA583C-E06D-C5D6-6BEF-AD3558B9976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F623C35-C16F-CD03-11D6-D819DE645CEB}"/>
              </a:ext>
            </a:extLst>
          </p:cNvPr>
          <p:cNvSpPr txBox="1"/>
          <p:nvPr/>
        </p:nvSpPr>
        <p:spPr>
          <a:xfrm>
            <a:off x="3471643" y="559229"/>
            <a:ext cx="3010858" cy="881010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26.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The power generated by the windmill depends on which of the following?</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Low height</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Wind speed</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Does not depend on wind speed</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Surroundings of the windmill</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27. From which of the following does the magnetic field lines originate?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South Pole		B.   North Pole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of the magnet	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28. What is rust (corrosion) in chemical terms?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Hydrated ferrous oxide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ferric oxide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Hydrated ferric oxide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29. Both CO₂ and H₂ are gases?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Heavier than air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Colorless</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Acidic in nature	D.   Soluble in water</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30. Match List-I with List-II and choose the correct answer using the code given below.</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Rayon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Nylon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Terylene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Acrylic</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List-II</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made from coal, water, and air.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called artificial silk.</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a polyester.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used for making wool, shawls, sweaters, and blankets.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Code: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A B C D</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2, 1, 3, 4</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1, 2, 4, 3</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3, 4, 1, 2</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4, 3, 2, 1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31. Why does curd form quickly from milk in the summer?</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With an increase in temperature, bacterial growth increases</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With a decrease in temperature, bacterial growth increases</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Bacterial growth decreases at normal temperature</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Temperature does not affect bacterial growth</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79827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240C7-AF33-B028-10A7-8E62A5FAA38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C12D58B-F2F1-E70C-3166-84A57CCBB5F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F46DCC2-E84F-BD28-5424-23B488144F7F}"/>
              </a:ext>
            </a:extLst>
          </p:cNvPr>
          <p:cNvSpPr txBox="1"/>
          <p:nvPr/>
        </p:nvSpPr>
        <p:spPr>
          <a:xfrm>
            <a:off x="375499" y="559229"/>
            <a:ext cx="3010858" cy="9140964"/>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पदार्थों के दहन  और ज्वलन-ताप  के संदर्भ में निम्नलिखित कथनों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पदार्थ के दहन के लिये ऑक्सीजन आवश्यक है। इस प्रक्रम में ऊष्मा और प्रकाश उत्पन्न होते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ज्वलन-ताप वह निम्नतम ताप है जिस पर दाह्य पदार्थ (ईंधन) आग पकड़ता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फॉस्फोरस का दहन वायु की उपस्थिति में कमरे के तापमान पर ही हो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एक तत्त्व नहीं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गैस</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अधातु</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उपधातु</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से अधिक</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बॉयल के नियम के अनुसार, यदि आप किसी गैस का तापमान स्थिर रखते हैं और उसका आयतन कम करते हैं, तो दाब पर क्या प्रभाव पड़ेगा?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घटता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समान रहता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बढ़ता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पहले बढ़ता है और फिर घटता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जल की कठोरता के लिये निम्नलिखित में से कौन-सा/से तत्त्व उत्तरदायी है/हैं?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हाइड्रोजन और ऑक्सीजन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कैल्शियम और मैग्नीशियम</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कर्बोक्सिलिक अम्ल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सोडियम हाइड्रॉक्साइड</a:t>
            </a:r>
          </a:p>
          <a:p>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कोशिका की आंतरोष्मि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Endothermic)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क्रियाओं के परिचालन के लिये ईंधन की तरह प्रयुक्त होता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ए.टी.पी.</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 डाइऑक्साइड</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ऑक्सीजन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एड्रीनलीन</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टेस्टोस्टेरोन</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एस्ट्रोजन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हार्मोनों में से कौन-सा/से जंतुओं में लड़ने अथवा भागने की परिस्थिति में शरीर को स्थिति से निपटने के लिये तैयार करने का कार्य करता/करते है/हैं?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AFE8835B-B21F-E954-E0D6-10770E54F10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3A73D43-8215-CB23-239A-4C64A52BD506}"/>
              </a:ext>
            </a:extLst>
          </p:cNvPr>
          <p:cNvSpPr txBox="1"/>
          <p:nvPr/>
        </p:nvSpPr>
        <p:spPr>
          <a:xfrm>
            <a:off x="3471643" y="559229"/>
            <a:ext cx="3010858" cy="9117881"/>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32.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combustion and ignition temperature:</a:t>
            </a:r>
          </a:p>
          <a:p>
            <a:pPr marL="228600" indent="-228600">
              <a:buFont typeface="+mj-lt"/>
              <a:buAutoNum type="arabi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Oxygen is necessary for the combustion of a substance. This process produces heat and light.</a:t>
            </a:r>
          </a:p>
          <a:p>
            <a:pPr marL="228600" indent="-228600">
              <a:buFont typeface="+mj-lt"/>
              <a:buAutoNum type="arabi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Ignition temperature is the minimum temperature at which a substance (fuel) catches fire.</a:t>
            </a:r>
          </a:p>
          <a:p>
            <a:pPr marL="228600" indent="-228600">
              <a:buFont typeface="+mj-lt"/>
              <a:buAutoNum type="arabi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Phosphorus ignites at room temperature in the presence of air.</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Only 1 and 2</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Only 2 and 3</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Only 3</a:t>
            </a: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33. Which one of the following is not an element?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Gas			B.   Non-metal</a:t>
            </a:r>
          </a:p>
          <a:p>
            <a:pPr marL="228600" indent="-228600">
              <a:buAutoNum type="alphaUcPeriod" startAt="3"/>
            </a:pPr>
            <a:r>
              <a:rPr lang="en-GB" sz="1100" dirty="0">
                <a:latin typeface="Adobe Devanagari" panose="02040503050201020203" pitchFamily="18" charset="0"/>
                <a:ea typeface="Nirmala UI" panose="020B0502040204020203" pitchFamily="34" charset="0"/>
                <a:cs typeface="Adobe Devanagari" panose="02040503050201020203" pitchFamily="18" charset="0"/>
              </a:rPr>
              <a:t>Metalloid		D.   More than one</a:t>
            </a:r>
          </a:p>
          <a:p>
            <a:pPr marL="228600" indent="-228600">
              <a:buAutoNum type="alphaUcPeriod" startAt="3"/>
            </a:pP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34. According to Boyle's law, if you keep the temperature of a gas constant and decrease its volume, what will happen to the pressure?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It decreases.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It remains the same.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It increases.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It first increases and then decreases.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35. Which of the following elements are responsible for water hardness?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Hydrogen and Oxygen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Calcium and Magnesium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Carboxylic Acid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Sodium Hydroxide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36. Which of the following is used as fuel for the operation of endothermic reactions in the cell?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ATP			B.  Carbon Dioxide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Oxygen		D.  Water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37. Consider the following hormones: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Adrenaline</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Testosterone</a:t>
            </a:r>
          </a:p>
          <a:p>
            <a:pPr marL="228600" indent="-228600">
              <a:buFont typeface="+mj-lt"/>
              <a:buAutoNum type="arabicPeriod"/>
            </a:pPr>
            <a:r>
              <a:rPr lang="en-GB" sz="1100" dirty="0" err="1">
                <a:latin typeface="Adobe Devanagari" panose="02040503050201020203" pitchFamily="18" charset="0"/>
                <a:ea typeface="Nirmala UI" panose="020B0502040204020203" pitchFamily="34" charset="0"/>
                <a:cs typeface="Adobe Devanagari" panose="02040503050201020203" pitchFamily="18" charset="0"/>
              </a:rPr>
              <a:t>Estrogen</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hormones help prepare the body to deal with the situation in case of a fight or flight scenario in animals?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56273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5CFF-7477-CA34-27DF-D918FEE72BC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F69C0B6-1BCE-8B6C-FFF8-438564CCDD3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1D7D078-EE79-C4B9-F28F-D87ADC039A22}"/>
              </a:ext>
            </a:extLst>
          </p:cNvPr>
          <p:cNvSpPr txBox="1"/>
          <p:nvPr/>
        </p:nvSpPr>
        <p:spPr>
          <a:xfrm>
            <a:off x="375499" y="559229"/>
            <a:ext cx="3010858" cy="895629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पुष्पी पौधों में लैंगिक जनन के संदर्भ में निम्नलिखित कथनों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आवृतबीजी (एंजिओस्पर्म) के जननांग पुष्प में अवस्थित होते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पुंकेसर और स्त्रीकेसर पुष्प के जनन भाग हैं जिनमें जनन-कोशिकाएँ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दर्पण वाहनों में पश्च-दृश्य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Wing)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देखने के लिये वाहनों के पार्श्व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Side)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लगा होता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उत्तल दर्पण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अवतल दर्पण</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समतल दर्पण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प्रदीप्त दर्पण</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मानव नेत्र के किस भाग में किसी वस्तु का प्रतिबिंब बनता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पुतली पर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रेटिना (दृष्टिपटल) पर</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कॉर्निया पर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परितारिका पर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41.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जेनेटिक इंजीनियरिंग में निम्न में से किसका प्रयोग होता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प्लास्टिड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प्लाज्मिड</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माइटोकॉण्ड्रिया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राइबोसोम</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जीव का कोई एक ऐसा गुण (आकारिकीय, कार्यिकीय, व्यावहारिक) जो उसे अपने आवास में जीवित बने रहने और जनन करने के योग्य बनाता है, कहलाता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निलंबन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अनुकूलन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संरूपण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उत्प्रवासन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लाइकेन, जो पारिस्थितिक अनुक्रम को प्रारंभ करने में सक्षम हैं, वास्तव में यह सहजीवी साहचर्य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शैवाल और जीवाणु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शैवाल और कवक</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जीवाणु और कवक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कवक और फंजाई</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कौन-से प्रकाश संश्लेषण की क्रिया के लिये आवश्यक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क्लोरोफिल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कार्बन डाइऑक्साइड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3.ऑक्सीजन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5.</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4 और 5</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3, 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5</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BCB9C146-B0D5-D86C-18C0-7936F33328B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C64D434-239E-229D-01FB-09BAE3346AEA}"/>
              </a:ext>
            </a:extLst>
          </p:cNvPr>
          <p:cNvSpPr txBox="1"/>
          <p:nvPr/>
        </p:nvSpPr>
        <p:spPr>
          <a:xfrm>
            <a:off x="3471643" y="559229"/>
            <a:ext cx="3010858" cy="8748549"/>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38. Consider the following statements regarding sexual reproduction in flowering plants: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reproductive organs in angiosperms (flowering plants) are located in the flower.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stamen and pistil are the reproductive parts of the flower, which contain the reproductive cells.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39. Which of the following mirrors is used in vehicles for viewing the rearview (Wing) on the side of the vehicle?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Concave mirror	B.   Convex mirror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Plane mirror		D.   Reflecting mirror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40. In which part of the human eye does the image of an object form?</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Pupil		B.   Retina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Cornea		D.   Sclera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41. Which of the following is used in genetic engineering?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Plastid		B.   Plasmid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Mitochondria		D.  Ribosome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42. The characteristic of an organism (morphological, functional, or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behavioral</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that enables it to survive and reproduce in its habitat is called: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Suspension		B.  Adaptation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Morphology		D.  Migration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43. Lichens, which are capable of initiating ecological succession, are actually a symbiotic association between: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Algae and Bacteria	B.    Algae and Fungi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Bacteria and Fungi	D.   Fungi and Fungi</a:t>
            </a: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44. Which of the following are required for the process of photosynthesis?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Chlorophyll  2. Carbon Dioxide   3. Oxygen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 Water   5. Light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2, 4 and 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3, 4 and 5</a:t>
            </a: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25481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15F26-7BF5-2D29-54C9-AFF30ED11F2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4870370-09EB-B6EA-5C33-0EF99442555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62A3C21-32B9-14EF-0B58-8C608E0E4E9E}"/>
              </a:ext>
            </a:extLst>
          </p:cNvPr>
          <p:cNvSpPr txBox="1"/>
          <p:nvPr/>
        </p:nvSpPr>
        <p:spPr>
          <a:xfrm>
            <a:off x="375499" y="604302"/>
            <a:ext cx="3010858" cy="803296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कथन असत्य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विटामिन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त्वचा और आँखों को स्वस्थ रखता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विटामिन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घाव भरने में सहायक होता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विटामिन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रोगों से लड़ने में सहायक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विटामिन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हमारी अस्थियों और दाँतों के लिये कैल्शियम का उपयोग करने में हमारे शरीर की सहायता करता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संविधान में केंद्र और राज्य के बीच विधायी शक्तियों का बंटवारा किस भाग में किया गया है?</a:t>
            </a:r>
          </a:p>
          <a:p>
            <a:pPr marL="228600" indent="-228600">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a:t>
            </a:r>
            <a:r>
              <a:rPr lang="en-GB" sz="1200" dirty="0">
                <a:latin typeface="Adobe Devanagari" panose="02040503050201020203" pitchFamily="18" charset="0"/>
                <a:ea typeface="Nirmala UI" panose="020B0502040204020203" pitchFamily="34" charset="0"/>
                <a:cs typeface="Adobe Devanagari" panose="02040503050201020203" pitchFamily="18" charset="0"/>
              </a:rPr>
              <a:t>XI		</a:t>
            </a:r>
          </a:p>
          <a:p>
            <a:pPr marL="228600" indent="-228600">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III</a:t>
            </a:r>
          </a:p>
          <a:p>
            <a:pPr marL="228600" indent="-228600">
              <a:buAutoNum type="alphaUcPeriod" startAt="3"/>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a:t>
            </a:r>
            <a:r>
              <a:rPr lang="en-GB" sz="1200" dirty="0">
                <a:latin typeface="Adobe Devanagari" panose="02040503050201020203" pitchFamily="18" charset="0"/>
                <a:ea typeface="Nirmala UI" panose="020B0502040204020203" pitchFamily="34" charset="0"/>
                <a:cs typeface="Adobe Devanagari" panose="02040503050201020203" pitchFamily="18" charset="0"/>
              </a:rPr>
              <a:t>V	</a:t>
            </a:r>
          </a:p>
          <a:p>
            <a:pPr marL="228600" indent="-228600">
              <a:buAutoNum type="alphaUcPeriod" startAt="3"/>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a:t>
            </a:r>
            <a:r>
              <a:rPr lang="en-GB" sz="1200" dirty="0">
                <a:latin typeface="Adobe Devanagari" panose="02040503050201020203" pitchFamily="18" charset="0"/>
                <a:ea typeface="Nirmala UI" panose="020B0502040204020203" pitchFamily="34" charset="0"/>
                <a:cs typeface="Adobe Devanagari" panose="02040503050201020203" pitchFamily="18" charset="0"/>
              </a:rPr>
              <a:t>VII</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में से कौन सा/कौन से कथन भारतीय संविधान के संदर्भ में सही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240 के अनुसार, राष्ट्रपति को कुछ संघ राज्यक्षेत्रों के लिए विनियम बनाने की शक्ति प्राप्त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पाँचवीं अनुसूची में केवल असम, मेघालय, त्रिपुरा और मिज़ोरम के लिए विशेष उपबंध दिए गए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छठी अनुसूची में चार उत्तर-पूर्वी राज्यों-असम, मेघालय, त्रिपुरा और मिज़ोरम में जनजातीय क्षेत्रों के प्रशासन से संबंधित उपबंध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3</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3</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2</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 </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सरकारिया समिति के बारे में कौन-सा कथन सही है?</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स्थापना 1983 में हुई थी और इसने 1988 में रिपोर्ट प्रस्तुत की</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एक सदस्यीय आयोग था</a:t>
            </a:r>
          </a:p>
          <a:p>
            <a:pPr marL="228600" indent="-228600">
              <a:buAutoNum type="alphaUcParenBoth"/>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73वां संविधान संशोधन अधिनियम, 1992 कब लागू हुआ था?</a:t>
            </a:r>
          </a:p>
          <a:p>
            <a:pPr marL="228600" indent="-228600">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20 अप्रैल, 1992</a:t>
            </a:r>
          </a:p>
          <a:p>
            <a:pPr marL="228600" indent="-228600">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24 अप्रैल, 1993</a:t>
            </a:r>
          </a:p>
          <a:p>
            <a:pPr marL="228600" indent="-228600">
              <a:buAutoNum type="alphaUcPeriod" startAt="3"/>
            </a:pPr>
            <a:r>
              <a:rPr lang="hi-IN" sz="1200" dirty="0">
                <a:latin typeface="Adobe Devanagari" panose="02040503050201020203" pitchFamily="18" charset="0"/>
                <a:ea typeface="Nirmala UI" panose="020B0502040204020203" pitchFamily="34" charset="0"/>
                <a:cs typeface="Adobe Devanagari" panose="02040503050201020203" pitchFamily="18" charset="0"/>
              </a:rPr>
              <a:t>20 अप्रैल, 1993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eriod" startAt="3"/>
            </a:pPr>
            <a:r>
              <a:rPr lang="hi-IN" sz="1200" dirty="0">
                <a:latin typeface="Adobe Devanagari" panose="02040503050201020203" pitchFamily="18" charset="0"/>
                <a:ea typeface="Nirmala UI" panose="020B0502040204020203" pitchFamily="34" charset="0"/>
                <a:cs typeface="Adobe Devanagari" panose="02040503050201020203" pitchFamily="18" charset="0"/>
              </a:rPr>
              <a:t>24 अप्रैल, 1992</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13EEBAB-0CBA-05FC-4A0D-F57B43ED81F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7D9898F-B0FF-515A-B04B-F5281F939DD3}"/>
              </a:ext>
            </a:extLst>
          </p:cNvPr>
          <p:cNvSpPr txBox="1"/>
          <p:nvPr/>
        </p:nvSpPr>
        <p:spPr>
          <a:xfrm>
            <a:off x="3471643" y="591424"/>
            <a:ext cx="3010858" cy="7525137"/>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45. Which of the following statements is false?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Vitamin A keeps the skin and eyes healthy.</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Vitamin B</a:t>
            </a:r>
            <a:r>
              <a:rPr lang="hi-IN" sz="1050" dirty="0">
                <a:latin typeface="Adobe Devanagari" panose="02040503050201020203" pitchFamily="18" charset="0"/>
                <a:ea typeface="Nirmala UI" panose="020B0502040204020203" pitchFamily="34" charset="0"/>
                <a:cs typeface="Adobe Devanagari" panose="02040503050201020203" pitchFamily="18" charset="0"/>
              </a:rPr>
              <a:t>1</a:t>
            </a:r>
            <a:r>
              <a:rPr lang="en-GB" sz="1050" dirty="0">
                <a:latin typeface="Adobe Devanagari" panose="02040503050201020203" pitchFamily="18" charset="0"/>
                <a:ea typeface="Nirmala UI" panose="020B0502040204020203" pitchFamily="34" charset="0"/>
                <a:cs typeface="Adobe Devanagari" panose="02040503050201020203" pitchFamily="18" charset="0"/>
              </a:rPr>
              <a:t> helps in wound healing.</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Vitamin C helps in fighting diseases.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Vitamin D helps our body use calcium for bones and teeth.</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Font typeface="+mj-lt"/>
              <a:buAutoNum type="alphaUcPeriod"/>
            </a:pPr>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46. In which part of the Indian Constitution is the division of legislative powers between the Centre and the States defined?</a:t>
            </a:r>
          </a:p>
          <a:p>
            <a:pPr marL="228600" indent="-228600">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Part-XI		</a:t>
            </a:r>
          </a:p>
          <a:p>
            <a:pPr marL="228600" indent="-228600">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Part-III</a:t>
            </a:r>
          </a:p>
          <a:p>
            <a:pPr marL="228600" indent="-228600">
              <a:buAutoNum type="alphaUcPeriod" startAt="3"/>
            </a:pPr>
            <a:r>
              <a:rPr lang="en-GB" sz="1050" dirty="0">
                <a:latin typeface="Adobe Devanagari" panose="02040503050201020203" pitchFamily="18" charset="0"/>
                <a:ea typeface="Nirmala UI" panose="020B0502040204020203" pitchFamily="34" charset="0"/>
                <a:cs typeface="Adobe Devanagari" panose="02040503050201020203" pitchFamily="18" charset="0"/>
              </a:rPr>
              <a:t>Part-V		</a:t>
            </a:r>
          </a:p>
          <a:p>
            <a:pPr marL="228600" indent="-228600">
              <a:buAutoNum type="alphaUcPeriod" startAt="3"/>
            </a:pPr>
            <a:r>
              <a:rPr lang="en-GB" sz="1050" dirty="0">
                <a:latin typeface="Adobe Devanagari" panose="02040503050201020203" pitchFamily="18" charset="0"/>
                <a:ea typeface="Nirmala UI" panose="020B0502040204020203" pitchFamily="34" charset="0"/>
                <a:cs typeface="Adobe Devanagari" panose="02040503050201020203" pitchFamily="18" charset="0"/>
              </a:rPr>
              <a:t>Part-VII</a:t>
            </a: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47. Which of the following statements is/are correct with reference to the Indian Constitution?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As per Article 240, the President has the power to make regulations for certain Union Territories.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Fifth Schedule contains special provisions only for Assam, Meghalaya, Tripura, and Mizoram.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Sixth Schedule contains provisions regarding the administration of tribal areas in the four northeastern states—Assam, Meghalaya, Tripura, and Mizoram.</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of these </a:t>
            </a: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48. Which of the following statements about the Sarkaria Commission is correct?</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was set up in 1983 and submitted its report in 1988</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It was a one-member commission</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Only A</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Both A and B</a:t>
            </a:r>
          </a:p>
          <a:p>
            <a:pPr marL="228600" indent="-228600">
              <a:buAutoNum type="alphaUcParenBoth"/>
            </a:pP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49. When was the 73rd Constitutional Amendment Act, 1992 enforced?</a:t>
            </a:r>
          </a:p>
          <a:p>
            <a:pPr marL="228600" indent="-228600">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20th April, 1992	</a:t>
            </a:r>
          </a:p>
          <a:p>
            <a:pPr marL="228600" indent="-228600">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24th April, 1993</a:t>
            </a:r>
          </a:p>
          <a:p>
            <a:pPr marL="228600" indent="-228600">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20th April, 1993	</a:t>
            </a:r>
          </a:p>
          <a:p>
            <a:pPr marL="228600" indent="-228600">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24th April, 1992</a:t>
            </a:r>
          </a:p>
        </p:txBody>
      </p:sp>
    </p:spTree>
    <p:extLst>
      <p:ext uri="{BB962C8B-B14F-4D97-AF65-F5344CB8AC3E}">
        <p14:creationId xmlns:p14="http://schemas.microsoft.com/office/powerpoint/2010/main" val="1336180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9C73B-634F-8C17-8676-999F193C85B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65CF630-3E40-BBF9-664F-57F9AB5ADA9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C6295E9-48BC-50E2-CD0D-91D07A2434F6}"/>
              </a:ext>
            </a:extLst>
          </p:cNvPr>
          <p:cNvSpPr txBox="1"/>
          <p:nvPr/>
        </p:nvSpPr>
        <p:spPr>
          <a:xfrm>
            <a:off x="375499" y="559229"/>
            <a:ext cx="3010858" cy="8586966"/>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क्षेत्रीय परिषदों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Zonal Councils)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गठन किस अधिनियम के तहत किया गया था?</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संशोधन अधिनियम, 1950</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पुनर्गठन अधिनियम, 1956</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संसद अधिनियम, 1950</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केंद्रीय सरकार अधिनियम, 1955</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11वीं अनुसूची में सूचीबद्ध 29 विषयों में से कौन सा/कौन से विषय ग्रामीण विकास और स्थानीय शासन से संबंधित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(कृषि विस्तार शामिल)</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लघु सिंचाई, जल प्रबंधन और जल-विभाजक क्षेत्र का विकास</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लघु उद्योग, जिसमें खाद्य प्रसंस्करण उद्योग भी शामिल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संविधान के अनुच्छेद 1 से 4 के तहत भारतीय संघ और उसके राज्यक्षेत्र के बारे में निम्नलिखित में से कौन सा कथन सही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संघ का नाम "भारत" होगा और इसमें केवल राज्यों के राज्यक्षेत्र होंगे।</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संविधान के अनुच्छेद 1 के तहत भारत का संघ राज्यों का संघ होगा, जिसमें राज्यों के राज्यक्षेत्र, संघ राज्यक्षेत्र और अर्जित राज्यक्षेत्र शामिल होंगे।</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संघ के राज्यक्षेत्र केवल संघ राज्यक्षेत्रों तक सीमित होंगे, राज्य इसमें शामिल नहीं होंगे।</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 में यह निर्धारित किया गया है कि भारतीय संघ में केवल राज्यों के राज्यक्षेत्र और संघ राज्यक्षेत्र शामिल होंगे, अर्जित राज्यक्षेत्र का कोई उल्लेख नहीं 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जनहित याचिका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PIL)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न्यायिक सक्रियता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Judicial Activism)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संबंधित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जनहित याचिका (</a:t>
            </a:r>
            <a:r>
              <a:rPr lang="en-GB" sz="1200" dirty="0">
                <a:latin typeface="Adobe Devanagari" panose="02040503050201020203" pitchFamily="18" charset="0"/>
                <a:ea typeface="Nirmala UI" panose="020B0502040204020203" pitchFamily="34" charset="0"/>
                <a:cs typeface="Adobe Devanagari" panose="02040503050201020203" pitchFamily="18" charset="0"/>
              </a:rPr>
              <a:t>PIL)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उद्देश्य केवल व्यक्तिगत न्याय दिलाना है, न कि सामाजिक या सार्वजनिक हितों की रक्षा करना।</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न्यायपालिका अपने अधिकार क्षेत्र में रहते हुए केवल विधायिका और कार्यपालिका के मामलों में हस्तक्षेप करती है, न कि सामाजिक मुद्दों पर।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न्यायिक सक्रियता का अर्थ न्यायपालिका द्वारा केवल विधायिका और कार्यपालिका के कार्यों में दखल देना नहीं है, बल्कि यह सामाजिक मुद्दों पर भी सक्रिय रूप से प्रतिक्रिया करना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पी.एन. भगवती को जनहित याचिका का जनक माना जाता है, जिन्होंने इस प्रणाली को भारत में स्थापित किया।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और 4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4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और 4 सही हैं।</a:t>
            </a:r>
          </a:p>
        </p:txBody>
      </p:sp>
      <p:sp>
        <p:nvSpPr>
          <p:cNvPr id="3" name="Rectangle 2">
            <a:extLst>
              <a:ext uri="{FF2B5EF4-FFF2-40B4-BE49-F238E27FC236}">
                <a16:creationId xmlns:a16="http://schemas.microsoft.com/office/drawing/2014/main" id="{007DFDAE-3DC8-271E-C447-A541A530B5EA}"/>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319A5E9-41EE-5A7B-77EA-C032005E3555}"/>
              </a:ext>
            </a:extLst>
          </p:cNvPr>
          <p:cNvSpPr txBox="1"/>
          <p:nvPr/>
        </p:nvSpPr>
        <p:spPr>
          <a:xfrm>
            <a:off x="3471643" y="559229"/>
            <a:ext cx="3010858" cy="8333050"/>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50. Under which Act were the Zonal Councils formed?</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Constitution Amendment Act, 1950</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States Reorganization Act, 1956</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Indian Parliament Act, 1950</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Central Government Act, 1955</a:t>
            </a:r>
          </a:p>
          <a:p>
            <a:pPr marL="228600" indent="-228600">
              <a:buFont typeface="+mj-lt"/>
              <a:buAutoNum type="alphaUcPeriod"/>
            </a:pP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51. Which of the following subjects listed in the 11th Schedule, related to rural development and local governance, are included?</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Agriculture (including agricultural extension)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Small irrigation, water management, and watershed development</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Small industries, including food processing industries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All of the above</a:t>
            </a:r>
          </a:p>
          <a:p>
            <a:pPr marL="228600" indent="-228600">
              <a:buFont typeface="+mj-lt"/>
              <a:buAutoNum type="alphaUcPeriod"/>
            </a:pP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52. Which of the following statements about the Indian Union and its territory under Articles 1 to 4 of the Indian Constitution are correct?</a:t>
            </a:r>
            <a:endParaRPr lang="hi-IN" sz="105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name of the Indian Union will be "Bharat" and it will include only the territories of the states.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Under Article 1 of the Indian Constitution, the Indian Union will be a union of states, including the territories of the states, Union territories, and acquired territories.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The territories of the Indian Union will be limited only to Union territories, and states will not be included.</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Article 1 specifies that the Indian Union will include only the territories of the states and Union territories, with no mention of acquired territories.</a:t>
            </a:r>
          </a:p>
          <a:p>
            <a:pPr marL="228600" indent="-228600">
              <a:buFont typeface="+mj-lt"/>
              <a:buAutoNum type="alphaUcPeriod"/>
            </a:pP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53. Which of the following statements are related to Public Interest Litigation (PIL) and Judicial Activism?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purpose of Public Interest Litigation (PIL) is to provide individual justice, not to protect social or public interests.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judiciary, while remaining within its jurisdiction, only intervenes in the matters of the legislature and executive, and not in social issues.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Judicial activism means that the judiciary not only intervenes in the actions of the legislature and executive but also actively responds to social issues.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P.N. Bhagwati is considered the pioneer of Public Interest Litigation, who established this system in India.</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and 2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1 and 4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2 and 4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Only 3 and 4 are correct.</a:t>
            </a:r>
          </a:p>
        </p:txBody>
      </p:sp>
    </p:spTree>
    <p:extLst>
      <p:ext uri="{BB962C8B-B14F-4D97-AF65-F5344CB8AC3E}">
        <p14:creationId xmlns:p14="http://schemas.microsoft.com/office/powerpoint/2010/main" val="3980073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0512E-54C4-11F7-0E64-1A46C2CF991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28B28A4-9A1A-49A2-2C5F-8B55E7CF766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003AE2F-3014-0AEE-3BBC-FB2D57B06520}"/>
              </a:ext>
            </a:extLst>
          </p:cNvPr>
          <p:cNvSpPr txBox="1"/>
          <p:nvPr/>
        </p:nvSpPr>
        <p:spPr>
          <a:xfrm>
            <a:off x="375499" y="559229"/>
            <a:ext cx="3010858" cy="895629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नीति आयोग के संदर्भ में निम्नलिखित कथनों पर विचार कीजिये: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नीति आयोग के सात स्तम्भ उद्देश्य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इसके तीन विशेष विंग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कौन सा सत्य है/हैं?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एवं (2) दोनों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कोई नहीं</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स्थानीय शासन से संबंधित निम्नलिखित समितियों को कालानुक्रमिक क्रम में व्यवस्थित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बलवंत मेहता समिति</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जी.वी.के. राव समिति</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 मेहता समिति</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थुंगन समिति</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a:t>
            </a:r>
          </a:p>
          <a:p>
            <a:pPr marL="228600" indent="-228600">
              <a:buFont typeface="+mj-lt"/>
              <a:buAutoNum type="alphaUcPeriod"/>
            </a:pPr>
            <a:r>
              <a:rPr lang="en-GB" sz="1200" b="1" dirty="0">
                <a:latin typeface="Adobe Devanagari" panose="02040503050201020203" pitchFamily="18" charset="0"/>
                <a:ea typeface="Nirmala UI" panose="020B0502040204020203" pitchFamily="34" charset="0"/>
                <a:cs typeface="Adobe Devanagari" panose="02040503050201020203" pitchFamily="18" charset="0"/>
              </a:rPr>
              <a:t>(1), (3), (2), (4)</a:t>
            </a:r>
          </a:p>
          <a:p>
            <a:pPr marL="228600" indent="-228600">
              <a:buFont typeface="+mj-lt"/>
              <a:buAutoNum type="alphaUcPeriod"/>
            </a:pPr>
            <a:r>
              <a:rPr lang="en-GB" sz="1200" b="1" dirty="0">
                <a:latin typeface="Adobe Devanagari" panose="02040503050201020203" pitchFamily="18" charset="0"/>
                <a:ea typeface="Nirmala UI" panose="020B0502040204020203" pitchFamily="34" charset="0"/>
                <a:cs typeface="Adobe Devanagari" panose="02040503050201020203" pitchFamily="18" charset="0"/>
              </a:rPr>
              <a:t>(2), (4), (1), (3)</a:t>
            </a:r>
          </a:p>
          <a:p>
            <a:pPr marL="228600" indent="-228600">
              <a:buFont typeface="+mj-lt"/>
              <a:buAutoNum type="alphaUcPeriod"/>
            </a:pPr>
            <a:r>
              <a:rPr lang="en-GB" sz="1200" b="1" dirty="0">
                <a:latin typeface="Adobe Devanagari" panose="02040503050201020203" pitchFamily="18" charset="0"/>
                <a:ea typeface="Nirmala UI" panose="020B0502040204020203" pitchFamily="34" charset="0"/>
                <a:cs typeface="Adobe Devanagari" panose="02040503050201020203" pitchFamily="18" charset="0"/>
              </a:rPr>
              <a:t>(3), (1), (4), (2)</a:t>
            </a:r>
          </a:p>
          <a:p>
            <a:pPr marL="228600" indent="-228600">
              <a:buFont typeface="+mj-lt"/>
              <a:buAutoNum type="alphaUcPeriod"/>
            </a:pPr>
            <a:r>
              <a:rPr lang="en-GB" sz="1200" b="1" dirty="0">
                <a:latin typeface="Adobe Devanagari" panose="02040503050201020203" pitchFamily="18" charset="0"/>
                <a:ea typeface="Nirmala UI" panose="020B0502040204020203" pitchFamily="34" charset="0"/>
                <a:cs typeface="Adobe Devanagari" panose="02040503050201020203" pitchFamily="18" charset="0"/>
              </a:rPr>
              <a:t>(4), (2), (3), (1)</a:t>
            </a:r>
          </a:p>
          <a:p>
            <a:br>
              <a:rPr lang="en-GB" sz="1200" b="1" dirty="0">
                <a:latin typeface="Adobe Devanagari" panose="02040503050201020203" pitchFamily="18" charset="0"/>
                <a:ea typeface="Nirmala UI" panose="020B0502040204020203" pitchFamily="34" charset="0"/>
                <a:cs typeface="Adobe Devanagari" panose="02040503050201020203" pitchFamily="18" charset="0"/>
              </a:rPr>
            </a:br>
            <a:r>
              <a:rPr lang="en-GB" sz="1200" b="1" dirty="0">
                <a:latin typeface="Adobe Devanagari" panose="02040503050201020203" pitchFamily="18" charset="0"/>
                <a:ea typeface="Nirmala UI" panose="020B0502040204020203" pitchFamily="34" charset="0"/>
                <a:cs typeface="Adobe Devanagari" panose="02040503050201020203" pitchFamily="18" charset="0"/>
              </a:rPr>
              <a:t>56.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वरीयता क्रम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Order of Precedence)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सबसे नीचे कौन आता है?</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 प्रधानमंत्री</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भारत के मुख्य न्यायाधीश</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किसी राज्य के राज्यपाल (उसके अपने राज्य में)</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पूर्व राष्ट्रपति</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संविधान मणिपुर के लिए विशेष प्रावधान किस अनुच्छेद में करता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371</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371</a:t>
            </a:r>
            <a:r>
              <a:rPr lang="en-GB" sz="1200" dirty="0">
                <a:latin typeface="Adobe Devanagari" panose="02040503050201020203" pitchFamily="18" charset="0"/>
                <a:ea typeface="Nirmala UI" panose="020B0502040204020203" pitchFamily="34" charset="0"/>
                <a:cs typeface="Adobe Devanagari" panose="02040503050201020203" pitchFamily="18" charset="0"/>
              </a:rPr>
              <a:t>A</a:t>
            </a:r>
          </a:p>
          <a:p>
            <a:pPr marL="228600" indent="-228600">
              <a:buAutoNum type="alphaUcPeriod" startAt="3"/>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371</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371</a:t>
            </a:r>
            <a:r>
              <a:rPr lang="en-GB" sz="1200" dirty="0">
                <a:latin typeface="Adobe Devanagari" panose="02040503050201020203" pitchFamily="18" charset="0"/>
                <a:ea typeface="Nirmala UI" panose="020B0502040204020203" pitchFamily="34" charset="0"/>
                <a:cs typeface="Adobe Devanagari" panose="02040503050201020203" pitchFamily="18" charset="0"/>
              </a:rPr>
              <a:t>C</a:t>
            </a:r>
          </a:p>
          <a:p>
            <a:pPr marL="228600" indent="-228600">
              <a:buAutoNum type="alphaUcPeriod" startAt="3"/>
            </a:pP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भारत के उपराष्ट्रपति पद के लिए निर्विरोध चुना गया था?</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हमीद अंसारी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वराहगिरि वेंकट गिरि</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कोचरिल रमन नारायणन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हिदायतुल्ला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निवास कर रहे एक अमेरिकी नागरिक को निम्नलिखित में से किस अधिकार का दावा नहीं है?</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गिरफ्तारी और हिरासत के खिलाफ संरक्षण</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कानून के समक्ष समानता</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अभिव्यक्ति की स्वतंत्रता</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धर्म की स्वतंत्रता</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संविधान के किस अनुच्छेद में मौलिक कर्तव्यों का वर्णन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51</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20</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32</a:t>
            </a:r>
          </a:p>
        </p:txBody>
      </p:sp>
      <p:sp>
        <p:nvSpPr>
          <p:cNvPr id="3" name="Rectangle 2">
            <a:extLst>
              <a:ext uri="{FF2B5EF4-FFF2-40B4-BE49-F238E27FC236}">
                <a16:creationId xmlns:a16="http://schemas.microsoft.com/office/drawing/2014/main" id="{CADC0B3C-9E52-295D-9333-738877AAC0B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8096712-FF23-2F10-2C15-1510E7812431}"/>
              </a:ext>
            </a:extLst>
          </p:cNvPr>
          <p:cNvSpPr txBox="1"/>
          <p:nvPr/>
        </p:nvSpPr>
        <p:spPr>
          <a:xfrm>
            <a:off x="3471643" y="559229"/>
            <a:ext cx="3010858" cy="897938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54. Consider the following statements regarding the NITI Aayog:</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NITI Aayog has seven pillars of objectives.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It has three special wings</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55. Arrange the following committees related to local governance in chronological order: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Balwant Mehta Committee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G.V.K. Rao Committee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Ashok Mehta Committee</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Thungan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Committee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(1), (3), (2), (4)</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(2), (4), (1), (3)</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(3), (1), (4), (2)</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 (4), (2), (3), (1)</a:t>
            </a:r>
          </a:p>
          <a:p>
            <a:pPr marL="228600" indent="-228600">
              <a:buFont typeface="+mj-lt"/>
              <a:buAutoNum type="alphaUcPeriod"/>
            </a:pP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56. Which of the following comes at the bottom in the Order of Precedence in India?</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Deputy Prime Minister</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Chief Justice of India</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Governor of a state (in their own state)</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Former President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57. Under which Article of the Indian Constitution are special provisions made for Manipur?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Article 371D		B.  Article 371A</a:t>
            </a:r>
          </a:p>
          <a:p>
            <a:pPr marL="228600" indent="-228600">
              <a:buAutoNum type="alphaUcPeriod" startAt="3"/>
            </a:pPr>
            <a:r>
              <a:rPr lang="en-GB" sz="1050" dirty="0">
                <a:latin typeface="Adobe Devanagari" panose="02040503050201020203" pitchFamily="18" charset="0"/>
                <a:ea typeface="Nirmala UI" panose="020B0502040204020203" pitchFamily="34" charset="0"/>
                <a:cs typeface="Adobe Devanagari" panose="02040503050201020203" pitchFamily="18" charset="0"/>
              </a:rPr>
              <a:t>Article 371B		D.  Article 371C</a:t>
            </a:r>
          </a:p>
          <a:p>
            <a:pPr marL="228600" indent="-228600">
              <a:buAutoNum type="alphaUcPeriod" startAt="3"/>
            </a:pP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58. Which of the following was elected unopposed as the Vice President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Mohammad Hamid Ansari	B.  V. V. Giri</a:t>
            </a:r>
          </a:p>
          <a:p>
            <a:pPr marL="228600" indent="-228600">
              <a:buAutoNum type="alphaUcPeriod" startAt="3"/>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Kocheril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Raman Narayanan	D.  Mohammad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Hidayatullah</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59. Which of the following rights cannot be claimed by an American citizen residing in India?</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Protection against arrest and detention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Equality before the law</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Freedom of speech</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Freedom of religion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60. Under which article of the Indian Constitution are the Fundamental Duties mentioned?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Article 51A		B.  Article 20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Article 21		D.  Article 32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19106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8D119-A83B-418A-EEBD-B5DF27F8375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6C1A440-7FCF-9772-CCA3-A15F7AE5AF4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3B1402B-0E73-9342-D5E0-D21F862F0668}"/>
              </a:ext>
            </a:extLst>
          </p:cNvPr>
          <p:cNvSpPr txBox="1"/>
          <p:nvPr/>
        </p:nvSpPr>
        <p:spPr>
          <a:xfrm>
            <a:off x="375499" y="559229"/>
            <a:ext cx="3010858" cy="895629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पहला ऑफ-ग्रिड ग्रीन हाइड्रोजन प्लांट कहाँ शुरू किया गया था?</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कच्छ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लद्दाख</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चेन्नई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श्रीनगर</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और इंग्लैंड के बीच प्रतिवर्ष होने वाले ऐतिहासिक टेस्ट सीरीज को अब किस नाम से जाना जाएगा?</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एंडरसन तेंदुलकर ट्रॉफी</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बॉर्डर-गावस्कर ट्रॉफी</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पटौदी-लार्किन ट्रॉफी</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द्रविड़-हसी ट्रॉफी</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दिसंबर 2024 में किसे हराकर डी. गुकेश सबसे कम उम्र के विश्व शतरंज चैंपियन बने?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फैबियानो कारुआना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हिकारू नाकामुरा</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मैग्नस कार्लसन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डिंग लिरेन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शुभांशु शुक्ला के साथ-साथ किन अन्य देशों के अंतरिक्ष यात्री 2025 में अंतर्राष्ट्रीय अंतरिक्ष स्टेशन जाने वाले एक्सिओम-4 मिशन का हिस्सा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संयुक्त राज्य अमेरिका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(2) नॉर्वे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(3) पोलैंड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(4) हंगरी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कूट का उपयोग करके सही उत्तर चुनें।</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सभी</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(1), (3), (4)</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विश्व खुशी रिपोर्ट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WHR) 2025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बारे में निम्नलिखित में से कौन से कथन सही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फिनलैंड को 2025 में सबसे खुशहाल देश का स्थान प्राप्त हुआ है, जो लगातार 8वें वर्ष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रैंकिंग 118वीं है, जबकि 2024 में भारत की रैंकिंग 126वीं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खुशी रिपोर्ट 2025 को ऑक्सफोर्ड विश्वविद्यालय के वेलबीइंग रिसर्च सेंटर ने गैलप और यूएनएसडीएसएन के साथ साझेदारी में प्रकाशित किया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किस देश ने भारत के साथ असैन्य परमाणु क्षेत्र में सहयोग बढ़ाने हेतु भारत में छोटे मॉड्यूलर रिएक्टर बनाने की घोषणा 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राज्य अमेरिका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इजरायल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जर्मनी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जापान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C3819836-BC47-EE34-19E5-E6C4D6735F5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B350A49-B294-9967-0F1C-30324782EEFF}"/>
              </a:ext>
            </a:extLst>
          </p:cNvPr>
          <p:cNvSpPr txBox="1"/>
          <p:nvPr/>
        </p:nvSpPr>
        <p:spPr>
          <a:xfrm>
            <a:off x="3471643" y="559229"/>
            <a:ext cx="3010858" cy="8894743"/>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61.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Where was India’s first off-grid green hydrogen plant set up?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Kutch		B.  Ladakh</a:t>
            </a:r>
          </a:p>
          <a:p>
            <a:pPr marL="228600" indent="-228600">
              <a:buAutoNum type="alphaUcPeriod" startAt="3"/>
            </a:pPr>
            <a:r>
              <a:rPr lang="en-GB" sz="1100" dirty="0">
                <a:latin typeface="Adobe Devanagari" panose="02040503050201020203" pitchFamily="18" charset="0"/>
                <a:ea typeface="Nirmala UI" panose="020B0502040204020203" pitchFamily="34" charset="0"/>
                <a:cs typeface="Adobe Devanagari" panose="02040503050201020203" pitchFamily="18" charset="0"/>
              </a:rPr>
              <a:t>Chennai		D.  Srinagar</a:t>
            </a:r>
          </a:p>
          <a:p>
            <a:pPr marL="228600" indent="-228600">
              <a:buAutoNum type="alphaUcPeriod" startAt="3"/>
            </a:pP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62. What will the historic annual Test series between India and England now be called?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Anderson Tendulkar Trophy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Border-Gavaskar Trophy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Pataudi-Larkin Trophy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Dravid-Hussey Trophy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63. In December 2024, who did D. Gukesh defeat to become the youngest World Chess Champion?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Fabiano Caruana	B.  Hikaru Nakamura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Magnus Carlsen	D.  Ding Liren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64. Along with India's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Shubhashu</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Shukla, which other country's astronauts were part of the Axiom-4 mission to the International Space Station in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United States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(2) Norway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(3) Poland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(4) Hungary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All of the above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(1), (3),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65. Which of the following statements are correct about the World Happiness Report (WHR) 2025?</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Finland has secured the position of the happiest country in 2025, marking its 8th consecutive year.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India's ranking is 118th in 2025, compared to 126th in 2024.</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World Happiness Report 2025 was published by the Wellbeing Research Centre of Oxford University in partnership with Gallup and UN Sustainable Development Solutions Network (UNSDSN).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Only 1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66. Which country recently announced plans to build small modular reactors (SMRs) in India to enhance cooperation in the civil nuclear sector?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United States		(B) Israel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Germany		(D) Japan</a:t>
            </a:r>
          </a:p>
        </p:txBody>
      </p:sp>
    </p:spTree>
    <p:extLst>
      <p:ext uri="{BB962C8B-B14F-4D97-AF65-F5344CB8AC3E}">
        <p14:creationId xmlns:p14="http://schemas.microsoft.com/office/powerpoint/2010/main" val="22242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8E9B2-4398-AE7A-A4E5-666DBF23254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756FFF9-9AD3-259B-D770-98370122E31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5DFC5A6-457C-57FB-5E6B-F42CC2D5436B}"/>
              </a:ext>
            </a:extLst>
          </p:cNvPr>
          <p:cNvSpPr txBox="1"/>
          <p:nvPr/>
        </p:nvSpPr>
        <p:spPr>
          <a:xfrm>
            <a:off x="375499" y="559229"/>
            <a:ext cx="3010858" cy="895629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नमामि गंगे कार्यक्रम से संबंधित निम्नलिखित कथनों पर विचार करें:</a:t>
            </a:r>
          </a:p>
          <a:p>
            <a:pPr marL="285750" indent="-285750">
              <a:buFont typeface="+mj-lt"/>
              <a:buAutoNum type="roman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कार्यक्रम को </a:t>
            </a:r>
            <a:r>
              <a:rPr lang="en-GB" sz="1200" dirty="0">
                <a:latin typeface="Adobe Devanagari" panose="02040503050201020203" pitchFamily="18" charset="0"/>
                <a:ea typeface="Nirmala UI" panose="020B0502040204020203" pitchFamily="34" charset="0"/>
                <a:cs typeface="Adobe Devanagari" panose="02040503050201020203" pitchFamily="18" charset="0"/>
              </a:rPr>
              <a:t>₹42,500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 के कुल परिव्यय के साथ मार्च 2028 तक बढ़ाया गया है।</a:t>
            </a:r>
          </a:p>
          <a:p>
            <a:pPr marL="285750" indent="-285750">
              <a:buFont typeface="+mj-lt"/>
              <a:buAutoNum type="roman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गंगा नदी तथा उसकी सहायक नदियों के संरक्षण के लिए 2014 में शुरू किया गया।</a:t>
            </a:r>
          </a:p>
          <a:p>
            <a:pPr marL="285750" indent="-285750">
              <a:buFont typeface="+mj-lt"/>
              <a:buAutoNum type="roman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फोकस क्षेत्र: सीवेज उपचार, जैव विविधता, नदी की सतह की सफाई, वनारोपण और जन जागरूकता।</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सत्य कथन का चयन करें।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b="1"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b="1"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(D) (</a:t>
            </a:r>
            <a:r>
              <a:rPr lang="en-GB" sz="1200" b="1"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iii)</a:t>
            </a:r>
          </a:p>
          <a:p>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2025 फ्रेंच ओपन में, पुरुष एकल और महिला एकल का खिताब किसने जीता?</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आर्यना सबालेंका (महिला), नोवाक जोकोविच (पुरुष)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कोको गॉफ (महिला), राफेल नडाल (पुरुष)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जेसिका पेगुला (महिला), डेनिल मेदवेदेव (पुरुष)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कोको गॉफ (महिला), कार्लोस अल्कराज (पुरुष)</a:t>
            </a:r>
          </a:p>
          <a:p>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69.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विश्व आर्थिक मंच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WEF)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द्वारा 2024 में प्रकाशित यात्रा और पर्यटन विकास सूचकांक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TTDI)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भारत कौन से स्थान पर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25</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39</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54</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47</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वर्ष 2024 का अर्थशास्त्र का नोबेल पुरस्कार पाने वालों में से कौन नहीं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डेरॉन ऐसमोग्लू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साइमन जॉनसन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जेम्स ए रॉबिन्सन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निहोन हिडांक्यो</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यूरोपा क्लिपर के संदर्भ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स्पेस एक्स  ने बृहस्पति और उसके चंद्रमा यूरोपा की जांच के लिए यूरोपा क्लिपर लॉन्च किया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अपने गंतव्य तक पहुंचने में साढ़े पांच साल लगेंगे और क्लिपर यूरोपा की सतह से सिर्फ 25 किमी की दूरी पर पहुंचेगा।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कूट से सही उत्तर का चयन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2025  में प्रकाशित फोर्ब्स रिपोर्ट के अनुसार, निम्नलिखित में से कौन सी मुद्रा दुनिया में सबसे मजबूत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कुवैती दीनार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ओमानी रियाल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स्विस फ्रैंक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बहरीनी दीनार</a:t>
            </a:r>
          </a:p>
        </p:txBody>
      </p:sp>
      <p:sp>
        <p:nvSpPr>
          <p:cNvPr id="3" name="Rectangle 2">
            <a:extLst>
              <a:ext uri="{FF2B5EF4-FFF2-40B4-BE49-F238E27FC236}">
                <a16:creationId xmlns:a16="http://schemas.microsoft.com/office/drawing/2014/main" id="{F4161637-2704-BC44-A232-EF3C5D935B9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639509A-D3D8-5783-9407-475A2958A07C}"/>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67. Consider the following statements related to the Namami Gange Programme:</a:t>
            </a:r>
          </a:p>
          <a:p>
            <a:pPr marL="285750" indent="-285750">
              <a:buFont typeface="+mj-lt"/>
              <a:buAutoNum type="roman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programme has been extended till March 2028 with a total outlay of ₹42,500 crore.</a:t>
            </a:r>
          </a:p>
          <a:p>
            <a:pPr marL="285750" indent="-285750">
              <a:buFont typeface="+mj-lt"/>
              <a:buAutoNum type="roman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It was launched in 2014 for the conservation of the Ganga River and its tributaries.</a:t>
            </a:r>
          </a:p>
          <a:p>
            <a:pPr marL="285750" indent="-285750">
              <a:buFont typeface="+mj-lt"/>
              <a:buAutoNum type="roman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Focus areas: sewage treatment, biodiversity, river surface cleaning, afforestation, and public awareness.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Only (ii)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68. Who won the Men's and Women's Singles titles at the 2025 French Open?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Aryna Sabalenka (Women), Novak Djokovic (Men)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Coco Gauff (Women), Rafael Nadal (Men)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Jessica Pegula (Women), Daniil Medvedev (Men)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Coco Gauff (Women), Carlos Alcaraz (Men)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69. In the Travel and Tourism Development Index (TTDI) 2024 published by the World Economic Forum (WEF), what is India's rank?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25</a:t>
            </a:r>
            <a:r>
              <a:rPr lang="en-GB" sz="1100" baseline="30000" dirty="0">
                <a:latin typeface="Adobe Devanagari" panose="02040503050201020203" pitchFamily="18" charset="0"/>
                <a:ea typeface="Nirmala UI" panose="020B0502040204020203" pitchFamily="34" charset="0"/>
                <a:cs typeface="Adobe Devanagari" panose="02040503050201020203" pitchFamily="18" charset="0"/>
              </a:rPr>
              <a:t>th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39th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54</a:t>
            </a:r>
            <a:r>
              <a:rPr lang="en-GB" sz="1100" baseline="30000" dirty="0">
                <a:latin typeface="Adobe Devanagari" panose="02040503050201020203" pitchFamily="18" charset="0"/>
                <a:ea typeface="Nirmala UI" panose="020B0502040204020203" pitchFamily="34" charset="0"/>
                <a:cs typeface="Adobe Devanagari" panose="02040503050201020203" pitchFamily="18" charset="0"/>
              </a:rPr>
              <a:t>th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47th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70. Which of the following was not a recipient of the 2024 Nobel Prize in Economics?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Daron Acemoglu	(B) Simon Johnson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James A. Robinson	(D) Nihon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Hidankyo</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71. Consider the following statements with reference to Europa Clipper: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SpaceX has launched Europa Clipper to investigate Jupiter and its moon Europa.</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will take five and a half years to reach its destination and the Clipper will come within just 25 km of Europa's surface.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from the following code: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None of these.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72. According to the Forbes report published in 202</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which of the following currencies is the strongest in the world?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Kuwaiti Dinar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Omani Rial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Swiss Franc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Bahraini Dinar</a:t>
            </a:r>
          </a:p>
        </p:txBody>
      </p:sp>
    </p:spTree>
    <p:extLst>
      <p:ext uri="{BB962C8B-B14F-4D97-AF65-F5344CB8AC3E}">
        <p14:creationId xmlns:p14="http://schemas.microsoft.com/office/powerpoint/2010/main" val="1579052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2E185-7C34-E63E-EA74-AA990870255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1334370-92F1-D195-CE06-762B0413E26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10DD3D-CB68-1D77-2B69-960EF4AB8E56}"/>
              </a:ext>
            </a:extLst>
          </p:cNvPr>
          <p:cNvSpPr txBox="1"/>
          <p:nvPr/>
        </p:nvSpPr>
        <p:spPr>
          <a:xfrm>
            <a:off x="375499" y="559229"/>
            <a:ext cx="3010858" cy="8586966"/>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देश इज़राइल के साथ सीमा साझा करता है? </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1.लेबनान</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2.जॉर्डन</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3.मिस्र</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4.सीरिया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कोड का उपयोग करके सही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उन्नत और उच्च प्रभाव अनुसंधान मिशन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MAHIR)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किसके द्वारा शुरू किया गया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विद्युत मंत्रालय</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नवीन और नवीकरणीय ऊर्जा मंत्रालय</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विद्युत मंत्रालय और नवीन और नवीकरणीय ऊर्जा मंत्रालय द्वारा संयुक्त रूप से।</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वन और जलवायु परिवर्तन मंत्रालय।</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संयुक्त राष्ट्र विकास कार्यक्रम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UNDP)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द्वारा प्रकाशित मानव विकास रिपोर्ट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HDR)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निम्नलिखित में से कौनसे/सा सूचकांक शामिल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असमानता-समायोजित मानव विकास सूचकांक</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लैंगिक असमानता सूचकांक</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बहुआयामी गरीबी सूचकांक (</a:t>
            </a:r>
            <a:r>
              <a:rPr lang="en-GB" sz="1200" dirty="0">
                <a:latin typeface="Adobe Devanagari" panose="02040503050201020203" pitchFamily="18" charset="0"/>
                <a:ea typeface="Nirmala UI" panose="020B0502040204020203" pitchFamily="34" charset="0"/>
                <a:cs typeface="Adobe Devanagari" panose="02040503050201020203" pitchFamily="18" charset="0"/>
              </a:rPr>
              <a:t>MPI)</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कोड का उपयोग करके सही उत्तर चुनेंः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सार्वजनिक परीक्षा विधेयक, 2024 के बारे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संगठित अपराध के मामलों में पांच से दस वर्ष की कैद तथा न्यूनतम 5 करोड़ रुपये का जुर्माना प्रस्तावित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इस कानून के तहत सभी अपराध संज्ञेय और गैर-जमानती होंगे।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कौनसा/से कथन सही हैं/है?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देश ने गंभीर जल संकट दूर करने हेतु 'वाटर हाइवे' नामक परियोजना शुरू की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अल्जीरिया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मोरक्को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रवांडा</a:t>
            </a:r>
          </a:p>
        </p:txBody>
      </p:sp>
      <p:sp>
        <p:nvSpPr>
          <p:cNvPr id="3" name="Rectangle 2">
            <a:extLst>
              <a:ext uri="{FF2B5EF4-FFF2-40B4-BE49-F238E27FC236}">
                <a16:creationId xmlns:a16="http://schemas.microsoft.com/office/drawing/2014/main" id="{716F50A3-2237-F302-D551-22B39620F9C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B88A1DC-2D18-A64B-6966-BE1A9CA582A9}"/>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73. Which of the following countries shares border with Israel?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1.Lebanon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2.Jordan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3.Egypt			4.Syria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 given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2,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and 4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 only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74. The Mission for Advanced and High Impact Research (MAHIR) has been launched by which of the following?</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Ministry of Power</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Ministry of New and Renewable Energy</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Jointly by the Ministry of Power and the Ministry of New and Renewable Energy</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Ministry of Environment, Forest and Climate Change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75. Which of the following indices are included in the Human Development Report (HDR) published by the United Nations Development Programme (UNDP)?</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Inequality-adjusted Human Development Index</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Gender Inequality Index</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Multidimensional Poverty Index (MPI)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 using the code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76. Consider the following statements about the Bihar Public Examination Bill, 2024:</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 cases of organized crime, imprisonment of 5 to 10 years and a minimum fine of 5 crore rupees are proposed.</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 Under this law, all offenses will be cognizable and non-bailable.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77. Which country has launched the 'Water Highway' project to address severe water scarcity?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Algeria		(B) Morocco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Chile		(D) Rwanda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794596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68FB4-B239-2585-85B0-A562E307043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83ED12E-FF84-D778-82CF-6B24602F218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7B9C072-A12A-418F-8E6E-1FDA0FFECF64}"/>
              </a:ext>
            </a:extLst>
          </p:cNvPr>
          <p:cNvSpPr txBox="1"/>
          <p:nvPr/>
        </p:nvSpPr>
        <p:spPr>
          <a:xfrm>
            <a:off x="375499" y="559229"/>
            <a:ext cx="3010858" cy="8586966"/>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महिला हॉकी टीम के मुख्य कोच के रूप में हरेंद्र सिंह की नियुक्ति के संबंध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हरेंद्र सिंह ने जन्नेके स्कोपमैन का स्थान लिया है, जो भारतीय महिला हॉकी टीम की पहली महिला कोच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हरेंद्र सिंह, छपरा (बिहार) के निवासी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79.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हुरून ग्लोबल लिस्ट 2025 में शीर्ष 10 अमीर महिलाओं में शामिल होने वाली पहली भारतीय महिला कौन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नीता अंबानी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मूर्ति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सावित्री जिंदल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रोशनी नादर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केंद्रीय बजट 2025-26 में मनरेगा हेतु कितनी राशि आवंटित की गई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 72,000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 75,000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 80,000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 86,000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वित्तमंत्री निर्मला सीतारमण द्वारा 2025 में पेश किया गया बजट, इनके द्वारा पेश किए गए बजट का कौन-सा क्रम था?</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छठा</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आठवाँ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दसवाँ</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आर्थिक सर्वेक्षण 2024-25 के अनुसार भारत का विदेशी मुद्रा भंडार कितना बिलियन अमेरिकी डॉलर रहा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640.3		(B) 625.2</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(C) 642.2		(D) 641.2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बौद्धिक संपदा संगठन (</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WIPO)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द्वारा जारी वैश्विक नवाचार सूचकांक-2024 से संबंधित निम्न कथनों पर विचार करें:</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pPr marL="285750" indent="-285750">
              <a:buFont typeface="+mj-lt"/>
              <a:buAutoNum type="romanL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प्रथम स्थान स्विट्जरलैंड को प्राप्त हुआ है।</a:t>
            </a:r>
          </a:p>
          <a:p>
            <a:pPr marL="285750" indent="-285750">
              <a:buFont typeface="+mj-lt"/>
              <a:buAutoNum type="romanL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36वाँ स्थान प्राप्त हुआ है।</a:t>
            </a:r>
          </a:p>
          <a:p>
            <a:pPr marL="285750" indent="-285750">
              <a:buFont typeface="+mj-lt"/>
              <a:buAutoNum type="romanLcPeriod"/>
            </a:pPr>
            <a:r>
              <a:rPr lang="en-GB" sz="1200" dirty="0">
                <a:latin typeface="Adobe Devanagari" panose="02040503050201020203" pitchFamily="18" charset="0"/>
                <a:ea typeface="Nirmala UI" panose="020B0502040204020203" pitchFamily="34" charset="0"/>
                <a:cs typeface="Adobe Devanagari" panose="02040503050201020203" pitchFamily="18" charset="0"/>
              </a:rPr>
              <a:t>WIPO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स्थापना 1967 में हुई तथा इसका मुख्यालय जिनेवा में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सत्य कथन का चयन करें-</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GB"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GB"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सभी</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 देश सूखे के बाद तीव्र भूखमरी का सामना कर रहे समुदाय को भोजन उपलब्ध कराने के लिए 200 हाथियों को मारने की योजना बना रहा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बोत्सवाना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थाईलैंड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तंजानिया</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जिम्बाब्वे</a:t>
            </a:r>
          </a:p>
        </p:txBody>
      </p:sp>
      <p:sp>
        <p:nvSpPr>
          <p:cNvPr id="3" name="Rectangle 2">
            <a:extLst>
              <a:ext uri="{FF2B5EF4-FFF2-40B4-BE49-F238E27FC236}">
                <a16:creationId xmlns:a16="http://schemas.microsoft.com/office/drawing/2014/main" id="{F45E5EC2-1803-F59A-0E66-29DAD71474C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D977AC6-FD8D-AF50-4CC9-32202F97384C}"/>
              </a:ext>
            </a:extLst>
          </p:cNvPr>
          <p:cNvSpPr txBox="1"/>
          <p:nvPr/>
        </p:nvSpPr>
        <p:spPr>
          <a:xfrm>
            <a:off x="3471643" y="559229"/>
            <a:ext cx="3010858" cy="8333050"/>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78. Consider the following statements regarding the appointment of Harendra Singh as the head coach of the Indian Women's Hockey Team: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Harendra Singh replaced Janneke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Schopman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who was the first female coach of the Indian Women's Hockey Team.</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Harendra Singh is a resident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Chhapra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(Bihar).</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		(D) Neither 1 nor 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79. Who is the first Indian woman to be included in the top 10 richest women in the Hurun Global List 2025?</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Nita Ambani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Sudha Murthy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Savitri Jindal		(D) Roshni Nada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80. How much amount has been allocated for MGNREGA in the Union Budget 2025-26?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₹72,000 crore	(B) ₹75,000 crore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₹80,000 crore	(D) ₹86,000 crore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81. The Union Budget presented by Finance Minister Nirmala Sitharaman in 2025 was which number in the sequence of budgets presented by her?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Sixth		(B) Seventh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Eighth		(D) Tenth</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82. According to the Economic Survey 2024-25, what was India's foreign exchange reserve in billion US dollars?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640.3		(B) 625.2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642.2		(D) 641.2</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83. Consider the following statements regarding the Global Innovation Index 2024 released by the World Intellectual Property Organization (WIPO):</a:t>
            </a:r>
          </a:p>
          <a:p>
            <a:pPr marL="285750" indent="-285750">
              <a:buFont typeface="+mj-lt"/>
              <a:buAutoNum type="romanL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Switzerland secured the first position.</a:t>
            </a:r>
          </a:p>
          <a:p>
            <a:pPr marL="285750" indent="-285750">
              <a:buFont typeface="+mj-lt"/>
              <a:buAutoNum type="romanL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India secured the 36th position.</a:t>
            </a:r>
          </a:p>
          <a:p>
            <a:pPr marL="285750" indent="-285750">
              <a:buFont typeface="+mj-lt"/>
              <a:buAutoNum type="romanL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WIPO was established in 1967, and its headquarters is in Geneva.</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(ii) and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(iii)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84. Which country is planning to cull 200 elephants to provide food to communities facing severe hunger after a drought?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Botswana		(B) Thailand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Tanzania		(D) Zimbabwe</a:t>
            </a:r>
          </a:p>
        </p:txBody>
      </p:sp>
    </p:spTree>
    <p:extLst>
      <p:ext uri="{BB962C8B-B14F-4D97-AF65-F5344CB8AC3E}">
        <p14:creationId xmlns:p14="http://schemas.microsoft.com/office/powerpoint/2010/main" val="1495489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93F90-6B13-025F-174A-3FDC3661D28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BB8AAC5-74B4-82B5-DA7A-2F37E000C97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2A56EB1-060E-53A2-39DD-0480690B9B64}"/>
              </a:ext>
            </a:extLst>
          </p:cNvPr>
          <p:cNvSpPr txBox="1"/>
          <p:nvPr/>
        </p:nvSpPr>
        <p:spPr>
          <a:xfrm>
            <a:off x="375499" y="559229"/>
            <a:ext cx="3010858" cy="895629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केंद्रीय शिक्षा मंत्रालय और यूजीसी द्वारा कौन सी योजना लॉन्च की गई है, जिसका उद्देश्य भारतीय भाषाओं में शिक्षा को बढ़ावा देना है?</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स्वदेशी शिक्षा योजना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अस्मिता परियोजना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भाषा शिक्षा मिशन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 में भाषा सुधार योजना</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मुख्यमंत्री प्रतिज्ञा योजना किस राज्य द्वारा शुरू की गई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'जलपुत्र' के नाम से प्रसिद्ध अजय राय को किस सम्मान से सम्मानित किया गया?</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पर्यावरण मित्र सम्मान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योद्धा सम्मान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संरक्षण पुरस्कार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रक्षक सम्मान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28 फरवरी, 2025 को भारत के प्रथम राष्ट्रपति डॉ. राजेंद्र प्रसाद का कौन सा निर्वाण दिवस मनाया गया?</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60</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61</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62</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63</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89.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राष्ट्रीय खाद्य प्रौद्योगिकी संस्थान कहाँ खोला गया है, जो बिहार का पहला और भारत का तीसरा ऐसा संस्थान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मुजफ्फरपुर</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किस राज्य सरकार ने घरेलू उपभोक्ताओं को 125 यूनिट बिजली मुफ्त देने की घोषणा की है?</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हरियाणा</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नंद वंश के बारे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 वंश के संस्थापक महापद्म नंद ने 'एकराट' और 'एकछत्र' उपाधियाँ धारण कीं।</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 ग्रंथों में महापद्म नन्द को उग्रसेन कहा गया है, तथा पुराणों में उन्हें परशुराम का दूसरा अवतार बताया गया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नंद वंश की सैन्य शक्ति इतनी प्रबल थी कि सिकंदर की सेना ने भय के कारण व्यास नदी पार करने से इनकार कर दिया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नन्द वंश के अंतिम शासक घनानंद ने भारत पर आक्रमण के दौरान सिकंदर की सेना को पराजित किया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2F4CE72-7B18-CF93-5A65-760A5C55C76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8344C0D-4E65-CEC7-FB02-D25C046B1414}"/>
              </a:ext>
            </a:extLst>
          </p:cNvPr>
          <p:cNvSpPr txBox="1"/>
          <p:nvPr/>
        </p:nvSpPr>
        <p:spPr>
          <a:xfrm>
            <a:off x="3471643" y="559229"/>
            <a:ext cx="3010858" cy="9302547"/>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85. Which scheme has been launched by the Ministry of Education and UGC to promote education in Indian languages?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Swadeshi Education Scheme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ASMITA Project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Indian Language Education 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Language Reform in Education Scheme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86.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Mukhyamantri</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Pratigya Yojana has been launched by which state?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Uttar Pradesh	(B)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Madhya Pradesh	(D) Rajasthan</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87. Ajay Rai, known as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Jalputra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was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honored</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with which award?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Environmental Friend Award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Jal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Yoddha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Award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Water Conservation Award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Jal Rakshak Award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88. On 28th February 2025, which death anniversary of India's first President Dr. Rajendra Prasad was observed?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60</a:t>
            </a:r>
            <a:r>
              <a:rPr lang="en-GB" sz="1050" baseline="30000" dirty="0">
                <a:latin typeface="Adobe Devanagari" panose="02040503050201020203" pitchFamily="18" charset="0"/>
                <a:ea typeface="Nirmala UI" panose="020B0502040204020203" pitchFamily="34" charset="0"/>
                <a:cs typeface="Adobe Devanagari" panose="02040503050201020203" pitchFamily="18" charset="0"/>
              </a:rPr>
              <a:t>th</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61st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62</a:t>
            </a:r>
            <a:r>
              <a:rPr lang="en-GB" sz="1050" baseline="30000" dirty="0">
                <a:latin typeface="Adobe Devanagari" panose="02040503050201020203" pitchFamily="18" charset="0"/>
                <a:ea typeface="Nirmala UI" panose="020B0502040204020203" pitchFamily="34" charset="0"/>
                <a:cs typeface="Adobe Devanagari" panose="02040503050201020203" pitchFamily="18" charset="0"/>
              </a:rPr>
              <a:t>nd</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63rd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89. In which district of Bihar has the National Institute of Food Technology been opened, making it the first in Bihar and the third such institute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Patna		(B) Gaya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Vaishali		(D) Muzaffarpur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90. Which state government recently announced that domestic consumers will receive up to 125 units of free electricity?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Uttar Pradesh		(B)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Madhya Pradesh	(D) Haryana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91. Consider the following statements about the Nanda dynasty:   </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Mahapadma Nanda, the founder of the Nanda dynasty, assumed the titles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Ekarat</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Ekachhatra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Mahapadma Nanda is called Ugrasen in the Pali texts, and in the Puranas he is described as the second incarnation of Parashurama.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military strength of the Nanda dynasty was so strong that Alexander's army refused to cross the Vyasa river out of fear.</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Ghanananda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the last ruler of the Nanda dynasty, defeated Alexander's army during his invasion of India.    </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and 2		(B) Only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3 and 4		(D) Only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247203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D42BD-9EE5-2304-15EA-B3309F4B74C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765B4AE-EEC8-29BE-D342-519BF0E205D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3468FF6-9053-C912-2810-B138EEEFABCD}"/>
              </a:ext>
            </a:extLst>
          </p:cNvPr>
          <p:cNvSpPr txBox="1"/>
          <p:nvPr/>
        </p:nvSpPr>
        <p:spPr>
          <a:xfrm>
            <a:off x="375499" y="559229"/>
            <a:ext cx="3010858" cy="8771632"/>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पाल वंश के संबंध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 वंश के संस्थापक गोपाल ने बिहारशरीफ में ओदंतपुरी विश्वविद्यालय की स्थापना की।</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 वंश के सबसे प्रमुख शासक धर्मपाल ने विक्रमशिला विश्वविद्यालय की स्थापना की और सोमपुरा महाविहार का निर्माण कराया।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देवपाल ने नालंदा में एक मठ के निर्माण के लिए जावा के शैलेन्द्र शासक बालपुत्रदेव को पाँच गाँव दान में दिए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 काल के दौरान धीमन और विथपाल कांस्य मूर्तिकला की कला के लिए प्रसिद्ध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मुगल प्रशासन के संबंध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ताज खान कर्रानी ने बिहार में एक अफगान राज्य का गठन किया और मुगल सम्राट अकबर के प्रति विरोध की नीति अपनाई।</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 ने राजा मान सिंह को बिहार का राज्यपाल नियुक्त किया और उनके समय में रोहतास बिहार की राजधानी बन गया।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जहाँगीर के शासनकाल के दौरान, मुगलों ने छोटानागपुर क्षेत्र पर नियंत्रण स्थापित किया।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सिख धर्म और बिहार से इसके संबंध के बारे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सिख धर्म के संस्थापक गुरु नानक देव ने बिहार की अपनी यात्रा के दौरान गया, राजगीर और पटना जैसे स्थानों का दौरा किया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सिख धर्म के 10वें और अंतिम गुरु, गुरु गोबिंद सिंह का जन्म पटना में हुआ था और उन्होंने 1676 में खालसा पंथ की स्थापना की थी।</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तख्त श्री हरमंदिर पटना साहिब, एक महत्वपूर्ण सिख तीर्थ स्थल, महाराजा दिलीप सिंह के संरक्षण में बनाया गया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C927D0F-DF42-6F6A-164F-AC52D6111C1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0EBC394-D56B-9E7B-2825-D3F106F75B13}"/>
              </a:ext>
            </a:extLst>
          </p:cNvPr>
          <p:cNvSpPr txBox="1"/>
          <p:nvPr/>
        </p:nvSpPr>
        <p:spPr>
          <a:xfrm>
            <a:off x="3471643" y="559229"/>
            <a:ext cx="3010858" cy="8494633"/>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92. Consider the following statements regarding Pala dynasty: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Gopala, the founder of Pala dynasty, established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Odantapuri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University at Bihar Sharif.</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Dharmapala, the most prominent ruler of Pala dynasty, established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Vikramashila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University and built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Somapura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Mahavihara.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Devapala donated five villages to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Balaputradeva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the Sailendra ruler of Java, for the construction of a monastery at Nalanda.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Dhiman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Vitapala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were famous for the art of bronze sculpture during the Pala period</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3 and 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93. Consider the following statements regarding Mughal administration in Bihar: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Taj Khan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Karrani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formed an Afghan state in Bihar and adopted a policy of opposition towards the Mughal emperor Akbar.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Akbar appointed Raja Man Singh as the governor of Bihar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Rohtas</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became the capital of Bihar during his time.</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During the reign of Jahangir, the Mughals established control over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Chotanagpur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region.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94. Consider the following statements about Sikhism and its relation with Bihar: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Guru Nanak Dev, the founder of Sikhism, visited places like Gaya, Rajgir and Patna during his travels to Bihar.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Guru Gobind Singh, the 10th and last Guru of Sikhism, was born in Patna and founded the Khalsa Panth in 1676.</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Takht Sri Harmandir Patna Sahib, an important Sikh pilgrimage site, was built under the patronage of Maharaja Dilip Singh.</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Only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792708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01D24-C428-A1DA-C9CA-7275620A110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9AAB386-32A2-9C1B-2913-6AEF161586F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89A44E5-C3C7-E7D3-79DE-254BAABA003E}"/>
              </a:ext>
            </a:extLst>
          </p:cNvPr>
          <p:cNvSpPr txBox="1"/>
          <p:nvPr/>
        </p:nvSpPr>
        <p:spPr>
          <a:xfrm>
            <a:off x="375499" y="559229"/>
            <a:ext cx="3010858" cy="8771632"/>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भारत छोड़ो आंदोलन के संबंध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9 अगस्त 1942 को कांग्रेस नेताओं की गिरफ्तारी के बाद बलदेव सहाय ने विरोध स्वरूप एडवोकेट जनरल के पद से इस्तीफा दे दिया।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11 अगस्त 1942 को पुलिस गोलीबारी, जिसमें सात छात्र मारे गए थे, का आदेश पटना के तत्कालीन जिला मजिस्ट्रेट डब्ल्यू जी आर्चर ने दिया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में सात शहीद स्मारक (शहीद स्मारक) का उद्घाटन बिहार के प्रथम राज्यपाल जयरामदास दौलतराम ने 1956 में किया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कीजिए</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1938 में अब्दुल कय्यूम अंसारी ने भारतीय राष्ट्रीय कांग्रेस के प्रति वफादार रहते हुए बिहार में मुस्लिम लीग के प्रभाव का मुकाबला करने के लिए 'मोमिन कांग्रेस' की स्थापना की।</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1938 में राम जयपाल सिंह के नेतृत्व में 'आदिवासी महासभा' का गठन किया गया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1943 में सुभाष चंद्र बोस की आजाद हिंद फौज में शामिल होने के बाद आशा सहाय ने 1946 में भारत लौटने के बाद महिलाओं को हथियार चलाने का प्रशिक्षण दिया।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साथ सुमेलित कीजिए: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II</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                         	           (घटना क्रम)</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a. 1921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                1. बिहार में स्वराज दल का गठन।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1923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               </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बिहार में नमक सत्याग्रह।      	</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1929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                3. महात्मा गाँधी द्वारा विद्यापीठ की स्थापना।</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d.1930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                4. प्रांतीय किसान सभा का गठन।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कूट का प्रयोग कर सही उत्तर चुनिए।</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a:t>
            </a:r>
            <a:endParaRPr lang="en-GB"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	A B C D</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1 3  4   2</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(B) 	4 3  2   1</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3  1  4   2</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(D) 	3  4  1   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D54EA15F-661C-A878-BC51-43F7AB1B048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6BD99E6-2EE9-E186-E930-C4F875EA074E}"/>
              </a:ext>
            </a:extLst>
          </p:cNvPr>
          <p:cNvSpPr txBox="1"/>
          <p:nvPr/>
        </p:nvSpPr>
        <p:spPr>
          <a:xfrm>
            <a:off x="3471643" y="559229"/>
            <a:ext cx="3010858" cy="8556188"/>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95. Consider the following statements regarding the Quit India Movement in Bihar: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Baldev Sahai resigned from the post of Advocate General in protest against the arrest of Congress leaders on 9 August 1942.</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police firing on 11 August 1942, in which seven students were killed, was ordered by W.G. Archer, the then District Magistrate of Patna.</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Saat Shaheed Smarak (Martyr Memorial) in Patna was inaugurated by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Jairamdas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Daulatram, the first Governor of Bihar, in 1956.</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96. Consider the following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 1938 Abdul Qayyum Ansari founded the 'Momin Congress' to counter the influence of the Muslim League in Bihar while remaining loyal to the Indian National Congress.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'Adivasi Mahasabha' was formed in 1938 under the leadership of Ram Jaipal Singh.</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After joining Subhash Chandra Bose's Azad Hind Fauj in 1943, Asha Sahay trained women in handling weapons after returning to India in 1946.</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97. Match List-I with List-II: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List-I 			List-II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(Year) 		          (Order of events)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1921 AD      1. Formation of Swaraj Party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1923 AD      2. Salt Satyagraha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1929 AD      3. Establishment of Vidyapeeth by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Mahatma Gandhi.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d.1930 AD       4. Formation of Provincial Kisan Sabha.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 given below.</a:t>
            </a: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C</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ode </a:t>
            </a:r>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B C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2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4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2</a:t>
            </a:r>
          </a:p>
        </p:txBody>
      </p:sp>
    </p:spTree>
    <p:extLst>
      <p:ext uri="{BB962C8B-B14F-4D97-AF65-F5344CB8AC3E}">
        <p14:creationId xmlns:p14="http://schemas.microsoft.com/office/powerpoint/2010/main" val="4129431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2AE02-524C-A1B7-D674-50091CAAE33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BCEDD4E-FAD5-953B-A67F-BE673171CBC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4125526-0C21-DFC2-7AD2-82E6406D7595}"/>
              </a:ext>
            </a:extLst>
          </p:cNvPr>
          <p:cNvSpPr txBox="1"/>
          <p:nvPr/>
        </p:nvSpPr>
        <p:spPr>
          <a:xfrm>
            <a:off x="375499" y="559229"/>
            <a:ext cx="3010858" cy="9140964"/>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98.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पर्वतीय/तराई क्षेत्र के संबंध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सोमेश्वर</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पर्वतमाला शिवालिक पहाड़ियों का एक भाग है तथा नेपाल और बिहार के बीच की सीमा को चिह्नित करती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रामनगर दून गंडक नदी की घाटी में स्थित है, जिसकी ऊंचाई लगभग 240 मीटर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874 मीटर ऊंचा सोमेश्वर शिखर बिहार का सबसे ऊंचा शिखर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नदियों के संबंध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गंडक नदी उत्तर प्रदेश और बिहार के बीच लगभग 45 किलोमीटर तक सीमा बनाती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बूढ़ी गंडक नदी, जो निचले भाग में सिकरहना के नाम से जानी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साथ सुमेलित कीजिए: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झील)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(जिला)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कुशेश्वर झील                                        1. राजगीर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घोड़ा कटोरा झील                                  2. दरभंगा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सिमरी झील                                          3. सहरसा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जगतपुर झील                                       4. भागलपुर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कूट का प्रयोग कर सही उत्तर चुनिए।</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b c  d</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3 4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 1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3 4 1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के प्राचीन इतिहास के लिए सबसे प्राचीन साहित्यिक स्रोत कौन सा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अथर्ववेद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आरण्यक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उपनिषद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सामवेद</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अंग महाजनपद कहां स्थित था?</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और गया</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मुजफ्फरपुर और वैशाली</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भागलपुर और मुंगेर</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p:txBody>
      </p:sp>
      <p:sp>
        <p:nvSpPr>
          <p:cNvPr id="3" name="Rectangle 2">
            <a:extLst>
              <a:ext uri="{FF2B5EF4-FFF2-40B4-BE49-F238E27FC236}">
                <a16:creationId xmlns:a16="http://schemas.microsoft.com/office/drawing/2014/main" id="{1E43CB51-1DE4-B7C1-7984-725E608D395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3932F6C-41A9-3DC6-28B8-A05C22519996}"/>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98. Consider the following statements regarding the mountainous/terai region of Bihar: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Someshwar mountain range is a part of the Shivalik Hills and marks the border between Nepal and Bihar.</a:t>
            </a:r>
          </a:p>
          <a:p>
            <a:pPr marL="228600" indent="-228600">
              <a:buFont typeface="+mj-lt"/>
              <a:buAutoNum type="arabicPeriod"/>
            </a:pP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Ramnagar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Doon is situated in the valley of the Gandak River, whose height is about 240 meters.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874 meter high Someshwar Peak is the highest peak of Bihar.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99. Consider the following statements regarding the rivers of Bihar: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Gandak river forms the boundary between Uttar Pradesh and Bihar for about 45 km.</a:t>
            </a:r>
          </a:p>
          <a:p>
            <a:pPr marL="228600" indent="-228600">
              <a:buFont typeface="+mj-lt"/>
              <a:buAutoNum type="arabicPeriod"/>
            </a:pP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Budhi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Gandak river, which is known as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Sikarhana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 the lower reaches.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100. Match List-I with List-II: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List-I                                                	List-II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(Lake)                                              	(District)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Kusheshwar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Lake                        	 1. Rajgir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Ghoda Katora Lake                     	2. Darbhanga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Simri Lake                                    	3. Saharsa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Jagatpur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Lake                              	4. Bhagalpur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 given below</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b   c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3   4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1    3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1   4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3  4    1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101. Which is the oldest literary source for the ancient history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Atharvaveda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Aranyaka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Upanishad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Samveda</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102. Where was the Anga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Mahajanapada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located in modern-day Bihar?</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Patna and Gaya</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Muzaffarpur and Vaishali</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Bhagalpur and Munger</a:t>
            </a:r>
          </a:p>
          <a:p>
            <a:pPr marL="228600" indent="-228600">
              <a:buFont typeface="+mj-lt"/>
              <a:buAutoNum type="alphaU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None of the above</a:t>
            </a:r>
          </a:p>
        </p:txBody>
      </p:sp>
    </p:spTree>
    <p:extLst>
      <p:ext uri="{BB962C8B-B14F-4D97-AF65-F5344CB8AC3E}">
        <p14:creationId xmlns:p14="http://schemas.microsoft.com/office/powerpoint/2010/main" val="2243709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BFCF4-4429-FA78-E1D3-09FCDF3E6A9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2A45915-9E1B-E9BF-1E4A-E8BAB13E04A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0053B31-0508-5E54-4AFA-DA43E2792DE6}"/>
              </a:ext>
            </a:extLst>
          </p:cNvPr>
          <p:cNvSpPr txBox="1"/>
          <p:nvPr/>
        </p:nvSpPr>
        <p:spPr>
          <a:xfrm>
            <a:off x="375499" y="541561"/>
            <a:ext cx="3010858" cy="895629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103.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मगध महाजनपद की प्रारंभिक राजधानी कौन सी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पाटलिपुत्र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राजगृह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चम्पा</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पहली जैन महासंगति कहां हुई थी और इसकी अध्यक्षता किसने की थी?</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राजगृह, आचार्य देवर्धिगणि क्षमाश्रमण</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पाटलिपुत्र, आचार्य स्थूलभद्र</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वल्लभी, आचार्य देवर्धिगणि क्षमाश्रमण</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उज्जैन, आचार्य स्थूलभद्र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पाटलिपुत्र नगर की स्थापना किसने की थी और यह किस नदी के तट पर स्थित था?</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बिम्बिसार, गंगा नदी</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अजातशत्रु, गंगा और सोन नदियों के संगम पर</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उदयिन, गंगा और सोन नदियों के संगम पर</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चंद्रगुप्त मौर्य, गंगा और सोन नदियों के संगम पर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तुर्की सत्ता की स्थापना कब हुई थी और इसका वर्णन किस पुस्तक 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12</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शताब्दी के अंत में, 'तबकात-ए-नासिरी'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13</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शताब्दी के मध्य में, 'आइन-ए-तिरहुत'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13</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शताब्दी के अंत में, 'बहारिस्तान-ए-ग़ैबी'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14</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शताब्दी के प्रारंभ में, 'तारीख-ए-हिंद' 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उल्गुलान विद्रोह किससे जुड़ा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संथाल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छात्र परिषद का गठन किसने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राजेन्द्र प्रसाद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ब्रज किशोर प्रसाद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महेश नारायण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हसन इमाम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तेलहर कुंड जलप्रपात बिहार के किस जिले में स्थित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सासाराम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नालंदा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दरभंगा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2011 की भारतीय जनगणना के अनुसार, बिहार में महिलाओं की साक्षरता दर लगभग कितनी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51.5%		(B) 53.3%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55.0%		(D) 60.5%</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किस जिले में विंध्यन क्रम  की चट्टानें पाई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रोहतास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सहरसा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दरभंगा</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26D2E77-5528-B214-1D8A-39CAE4EBA0A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E5662F5-235C-BB7E-8E04-DE3D50E121BB}"/>
              </a:ext>
            </a:extLst>
          </p:cNvPr>
          <p:cNvSpPr txBox="1"/>
          <p:nvPr/>
        </p:nvSpPr>
        <p:spPr>
          <a:xfrm>
            <a:off x="3428998" y="466472"/>
            <a:ext cx="3096145" cy="8694688"/>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103. What was the first capital of the Magadha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Mahajanapada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Pataliputra		B.  Vaishali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Rajagriha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(Rajgir)	D.  Champa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104. Where was the first Jain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Mahasangat</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held and who presided over it?</a:t>
            </a:r>
          </a:p>
          <a:p>
            <a:pPr marL="228600" indent="-228600">
              <a:buFont typeface="+mj-lt"/>
              <a:buAutoNum type="alphaU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Rajgriha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Acharya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Devardhigani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Kshamashraman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Pataliputra, Acharya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Sthulbhadra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Valbhi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Acharya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Devardhigani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Kshamashraman</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Ujjain, Acharya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Sthulbhadra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105. Who founded the city of Pataliputra and on the banks of which river was it situated?</a:t>
            </a:r>
          </a:p>
          <a:p>
            <a:pPr marL="228600" indent="-228600">
              <a:buFont typeface="+mj-lt"/>
              <a:buAutoNum type="alphaU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Bimbisara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Ganga river</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Ajatashatru, at the confluence of Ganga and Son rivers</a:t>
            </a:r>
          </a:p>
          <a:p>
            <a:pPr marL="228600" indent="-228600">
              <a:buFont typeface="+mj-lt"/>
              <a:buAutoNum type="alphaU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Udayin</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the confluence of Ganga and Son rivers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Chandragupta Maurya, at the confluence of Ganga and Son rivers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106. When was Turkish rule established in Bihar and in which book is it described?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 the end of the 12th century, in 'Tabakat-e-Nasiri'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In the middle of the 13th century, in 'Ain-e-</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Tirhut</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the end of the 13th century,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Baharistan</a:t>
            </a:r>
            <a:r>
              <a:rPr lang="en-GB" sz="1050" dirty="0">
                <a:latin typeface="Adobe Devanagari" panose="02040503050201020203" pitchFamily="18" charset="0"/>
                <a:ea typeface="Nirmala UI" panose="020B0502040204020203" pitchFamily="34" charset="0"/>
                <a:cs typeface="Adobe Devanagari" panose="02040503050201020203" pitchFamily="18" charset="0"/>
              </a:rPr>
              <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Ghaibi'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At the beginning of the 14th century, in 'Tarikh-e-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Hind’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107. To which tribe was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Ulgulan</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(rebellion) associated?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Santhal		(B) Munda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Kol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Bhils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108. Who founded the Bihar Chhatra Parishad?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Rajendra Prasad	(B) Braj Kishore Prasad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Mahesh Narayan	(D) Hasan Imam</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109. In which district of Bihar is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Telhar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Kund waterfall located?</a:t>
            </a:r>
            <a:endParaRPr lang="hi-IN" sz="105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Sasaram</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(B) Nalanda</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(D) Darbhanga</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110. According to the 2011 Census of India, what was the approximate female literacy rate in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51.5%		(B) 53.3%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55.0%		(D) 60.5%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111. In which district of Bihar are Vindhyan System rocks found?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Gaya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Rohtas</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Saharsa		(D) Darbhanga</a:t>
            </a:r>
          </a:p>
        </p:txBody>
      </p:sp>
    </p:spTree>
    <p:extLst>
      <p:ext uri="{BB962C8B-B14F-4D97-AF65-F5344CB8AC3E}">
        <p14:creationId xmlns:p14="http://schemas.microsoft.com/office/powerpoint/2010/main" val="1911203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59272-2952-0D36-B675-A6582A7C9A5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90BDC71-3C73-896A-45B8-F02B1A68146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6B4F4E6-41FF-C5D7-2203-0A3610121788}"/>
              </a:ext>
            </a:extLst>
          </p:cNvPr>
          <p:cNvSpPr txBox="1"/>
          <p:nvPr/>
        </p:nvSpPr>
        <p:spPr>
          <a:xfrm>
            <a:off x="375499" y="541561"/>
            <a:ext cx="3010858" cy="8771632"/>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112.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2011 की जनगणना के अनुसारनिम्नलिखित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दशकीय जनसंख्या वृद्धि दर  25% से अधिक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ग्रामीण जनसंख्या शहरी जनसंख्या से अधिक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पुरुष साक्षरता दर महिला साक्षरता दर से कम है</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विक्रमशिला डॉल्फिन अभयारण्य के बारे में निम्नलिखित कथनों पर विचार करें:</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विक्रमशिला डॉल्फिन अभयारण्य गंगा नदी में स्थित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अभयारण्य बिहार के भागलपुर जिले में स्थित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भारत का पहला और एकमात्र डॉल्फिन अभयारण्य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राजगीर वन क्षेत्र के अंतर्गत आता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1, 2, 3 और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लोकसभा और विधानसभा के बारे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 कुल 40 लोकसभा सीटें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विधानसभा में 243 निर्वाचित सदस्य होते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 लोकसभा मे अनुसूचित जाति की सीटों की संख्या 6 है। </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विधानसभा में अनुसूचित जनजाति सीटों की संख्या 2 है।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लोकनायक के बारे में निम्नलिखित कथनों पर विचार करें:</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लोकनायक के नाम से जयप्रकाश नारायण को जाना जाता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उन्होंने संपूर्ण क्रांति आंदोलन का नेतृत्व किया था।</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 1977 में भारत के प्रधानमंत्री बने थे।</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उन्होंने इंदिरा गांधी सरकार के खिलाफ 1974 में छात्र आंदोलन का समर्थन किया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1, 2, 3 और 4</a:t>
            </a:r>
          </a:p>
        </p:txBody>
      </p:sp>
      <p:sp>
        <p:nvSpPr>
          <p:cNvPr id="3" name="Rectangle 2">
            <a:extLst>
              <a:ext uri="{FF2B5EF4-FFF2-40B4-BE49-F238E27FC236}">
                <a16:creationId xmlns:a16="http://schemas.microsoft.com/office/drawing/2014/main" id="{8D33945F-AC44-E5E2-4B66-F259FCB8B79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C140E09-87BA-F674-3664-01BAE30C713A}"/>
              </a:ext>
            </a:extLst>
          </p:cNvPr>
          <p:cNvSpPr txBox="1"/>
          <p:nvPr/>
        </p:nvSpPr>
        <p:spPr>
          <a:xfrm>
            <a:off x="3428998" y="466472"/>
            <a:ext cx="3096145" cy="8956298"/>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112. According to the 2011 census, consider the following statements:</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decadal population growth rate of Bihar was more than 25%.</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rural population of Bihar is more than the urban population.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male literacy rate of Bihar is less than the female literacy rate.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are correct?</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All of the above</a:t>
            </a:r>
            <a:endParaRPr lang="hi-IN"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113. Consider the following statements about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Vikramshila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Dolphin Sanctuary:</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sanctuary is located in the Ganga River.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situated in Bhagalpur district of Bihar.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India’s first and only dolphin sanctuary.</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falls under the Rajgir forest division.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Only 1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All 1, 2,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114. Consider the following statements about the Lok Sabha and Assembly of Bihar: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There are a total of 40 Lok Sabha seats from Bihar.</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Bihar Assembly consists of 243 elected members.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number of Scheduled Caste seats in the Lok Sabha from Bihar is 6.</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number of Scheduled Tribe seats in the Bihar Assembly is 2.</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3 and 4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and 4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115. Consider the following statements about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Loknayak</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Jayaprakash Narayan is known as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Loknayak</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He led the “Total Revolution” movement.</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He became the Prime Minister of India in 1977.</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He supported the student movement against Indira Gandhi’s government in 1974.</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 2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Only 2,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All 1, 2, 3 and 4</a:t>
            </a:r>
          </a:p>
        </p:txBody>
      </p:sp>
    </p:spTree>
    <p:extLst>
      <p:ext uri="{BB962C8B-B14F-4D97-AF65-F5344CB8AC3E}">
        <p14:creationId xmlns:p14="http://schemas.microsoft.com/office/powerpoint/2010/main" val="2628540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E7B22-D9B2-097A-C8D6-9A10A372001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ECDD0CA-6A34-F4C1-C48D-26578614853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183B7CC-5887-96AE-34E1-30B914543082}"/>
              </a:ext>
            </a:extLst>
          </p:cNvPr>
          <p:cNvSpPr txBox="1"/>
          <p:nvPr/>
        </p:nvSpPr>
        <p:spPr>
          <a:xfrm>
            <a:off x="375499" y="541561"/>
            <a:ext cx="3010858" cy="9140964"/>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मिथिला के कर्नाट राजवंश के संबंध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राजवंश की स्थापना 1097 ई. में नान्यदेव द्वारा की गई थी और इसने वर्तमान बिहार, नेपाल और भूटान के हिस्सों को नियंत्रित किया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नान्यदेव के शासनकाल में पाल साम्राज्य और सेन राजवंश दोनों के साथ सैन्य टकराव हुआ।</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गंगादेव को गौड़ा क्षेत्र में अपने व्यापक सैन्य अभियानों के लिए जाना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चोलों के संबंध में निम्नलिखित कथनों पर विचार करें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चोल वंश के संस्थापक विजयालय ने शुरू में पल्लव के सामंत के रूप में कार्य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राजराज 1 ने श्रीलंका पर आक्रमण किया।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कितने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एक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1 और 2 दोनों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दन्ती दुर्ग ने राष्ट्रकूट साम्राज्य की नींव रखी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उनकी राजधानी मान्यखेत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 कथन गलत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विजयनगर साम्राज्य की स्थापना हरिहर और बुक्का ने की थी।</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हरिहर प्रथम, बहमनी सल्तनत से गोवा पर कब्ज़ा करने वाला विजयनगर का पहला शासक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होयसलेश्वर की प्राचीन राजधानी द्वारसमुद्र का आधुनिक नाम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हैलेबिडु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सोमनाथपुर</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66E80A8-68E8-C059-B5FF-4B0CB2F9909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3FE132F-B00D-B497-991D-2935DE7E3B02}"/>
              </a:ext>
            </a:extLst>
          </p:cNvPr>
          <p:cNvSpPr txBox="1"/>
          <p:nvPr/>
        </p:nvSpPr>
        <p:spPr>
          <a:xfrm>
            <a:off x="3428998" y="466472"/>
            <a:ext cx="3096145" cy="878702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116. Consider the following statements regarding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Karnata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dynasty of Mithila:</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 dynasty was established by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Nanyadeva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in 1097 CE and controlled parts of present-day Bihar Nepal and Bhutan.</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Nanyadeva’s reign marked military confrontations with both the Pala Empire and the Sena dynasty.</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Gangadeva is known for his extensive military campaigns in the Gauda region.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of these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117. Consider the following statements regarding Cholas </a:t>
            </a:r>
          </a:p>
          <a:p>
            <a:pPr marL="228600" indent="-228600">
              <a:buFont typeface="+mj-lt"/>
              <a:buAutoNum type="arabicPeriod"/>
            </a:pP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Vijayalaya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the founder, initially served as a feudatory of the Pa</a:t>
            </a:r>
            <a:r>
              <a:rPr lang="hi-IN" sz="1100" dirty="0">
                <a:latin typeface="Adobe Devanagari" panose="02040503050201020203" pitchFamily="18" charset="0"/>
                <a:ea typeface="Nirmala UI" panose="020B0502040204020203" pitchFamily="34" charset="0"/>
                <a:cs typeface="Adobe Devanagari" panose="02040503050201020203" pitchFamily="18" charset="0"/>
              </a:rPr>
              <a:t>llav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Rajaraja</a:t>
            </a:r>
            <a:r>
              <a:rPr lang="hi-IN" sz="1100" dirty="0">
                <a:latin typeface="Adobe Devanagari" panose="02040503050201020203" pitchFamily="18" charset="0"/>
                <a:ea typeface="Nirmala UI" panose="020B0502040204020203" pitchFamily="34" charset="0"/>
                <a:cs typeface="Adobe Devanagari" panose="02040503050201020203" pitchFamily="18" charset="0"/>
              </a:rPr>
              <a:t>-I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invaded Sri Lanka.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How many of the above statements are correct?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(A)Only one 		(B)</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Only two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a:t>
            </a:r>
            <a:r>
              <a:rPr lang="hi-IN" sz="1100" dirty="0">
                <a:latin typeface="Adobe Devanagari" panose="02040503050201020203" pitchFamily="18" charset="0"/>
                <a:ea typeface="Nirmala UI" panose="020B0502040204020203" pitchFamily="34" charset="0"/>
                <a:cs typeface="Adobe Devanagari" panose="02040503050201020203" pitchFamily="18" charset="0"/>
              </a:rPr>
              <a:t> 1 and 2 both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None </a:t>
            </a:r>
            <a:r>
              <a:rPr lang="hi-IN" sz="1100" dirty="0">
                <a:latin typeface="Adobe Devanagari" panose="02040503050201020203" pitchFamily="18" charset="0"/>
                <a:ea typeface="Nirmala UI" panose="020B0502040204020203" pitchFamily="34" charset="0"/>
                <a:cs typeface="Adobe Devanagari" panose="02040503050201020203" pitchFamily="18" charset="0"/>
              </a:rPr>
              <a:t>of these </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118. Consider the following statements: </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Danti Durga established the foundation of the Rashtrakuta Empire</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His capital was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Manyakheta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incorrect?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Only 1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Both 1 and 2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119. Consider the following statements: </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Vijayanagara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Kingdom was established by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Hariharaa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Bukka.</a:t>
            </a:r>
          </a:p>
          <a:p>
            <a:pPr marL="228600" indent="-228600">
              <a:buFont typeface="+mj-lt"/>
              <a:buAutoNum type="arabicPeriod"/>
            </a:pP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Hariharaa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 was the first ruler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Vijayanagara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to capture Goa from the Bahamani Sultanate.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Only 1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Both 1 and 2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120. What is the modern name of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Dwarasamudra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the ancient capital of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Hoysaleshvara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(A)Sringeri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Belur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Halebid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Somnathpur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614414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EEF33-EFD3-61BD-452F-FD650A45AE1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C37800-38D1-4BC3-4361-C155902DC7E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D8FE3BB-DD14-64F7-173F-6E8A9ACDFE18}"/>
              </a:ext>
            </a:extLst>
          </p:cNvPr>
          <p:cNvSpPr txBox="1"/>
          <p:nvPr/>
        </p:nvSpPr>
        <p:spPr>
          <a:xfrm>
            <a:off x="375499" y="541561"/>
            <a:ext cx="3010858" cy="895629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121.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मुस्लिम शासक को उसकी धर्मनिरपेक्षता के प्रति प्रतिबद्धता के कारण उसकी मुस्लिम प्रजा द्वारा 'जगदगुरु' कहा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हुसैन शाह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ज़ैन-उल-अबिदीन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महमूद द्वितीय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इब्राहिम आदिल शाह द्वितीय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साथ सुमेलित करें और नीचे दिए गए कूट  का उपयोग करके सही उत्तर चुनें: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सूची-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निज़ाम शाही                        	1. अहमदनगर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आदिल शाही                       	2. बीजापुर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कुतुब शाही                         	3. गोलकुंडा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शर्की शाही                         	4. जौनपुर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से चयन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 b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 2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 3 4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3 4 1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2 3 1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शर्की शासकों के शासनकाल के दौरान निम्नलिखित में से किस स्थान को 'पूर्व का शिराज' कहा जाता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बक्सर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जौनपुर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वाराणसी</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रामानंद पहले भक्ति संत थे जिन्होंने अपना संदेश फैलाने के लिए हिंदी का उपयोग किया।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रामानुजाचार्य का संबंध द्वैतवाद से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कबीर रामानन्द के शिष्य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राष्ट्रीय कांग्रेस के बारे में निम्नलिखित कथनों पर विचार करें:</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राष्ट्रीय कांग्रेस की स्थापना 1885 में ए.ओ.ह्यूम द्वारा की गई थी और इसका उद्घाटन सत्र 1885 में बॉम्बे के गोकुलदास तेजपाल संस्कृत विद्यालय में हुआ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अधिवेशन में 118 प्रतिनिधियों ने भाग लिया, जिसकी अध्यक्षता डब्ल्यू.सी. बनर्जी ने की तथा ए.ओ.ह्यूम इसके प्रथम महासचिव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32FF200-7A17-69D4-A546-CB3BB86629D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2155EAB-C0F4-F4B3-3C48-F1B5B2861773}"/>
              </a:ext>
            </a:extLst>
          </p:cNvPr>
          <p:cNvSpPr txBox="1"/>
          <p:nvPr/>
        </p:nvSpPr>
        <p:spPr>
          <a:xfrm>
            <a:off x="3428998" y="466472"/>
            <a:ext cx="3096145" cy="8856271"/>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121. Which of the following Muslim rulers was referred to as the 'Jagadguru' by his Muslim subjects due to his commitment to secularism?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(A)Hussain Shah 		(B)Zain-ul -Abidin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(C)Mahmud II		(D)Ibrahim Adil Shah II</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122. Match List- I with List- II and select the correct answer by using the codes given below :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List- I                List- II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Nizam Shahi        1. Ahmednagar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Adil Shahi         2. Bijapur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Qutb Shahi       3. Golconda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Sharqi Shahi     4.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Jaunpur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from the code: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b  c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2  3  4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3  4  1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   4  1  2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   3  1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123. Which of the following places was referred to as the 'Shiraz of the East' during the rule of the Sharqi Rulers?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Buxer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(B)Munger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Jaunpur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(D)Varanasi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124. Consider the following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Ramananda was the first Bhakti saint to use Hindi to spread his message.</a:t>
            </a:r>
          </a:p>
          <a:p>
            <a:pPr marL="228600" indent="-228600">
              <a:buFont typeface="+mj-lt"/>
              <a:buAutoNum type="arabicPeriod"/>
            </a:pP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Ramanujacharya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is associated with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Dvaitvad</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Kabir was a disciple of Ramananda.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(A)1 and 2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(C)1 and 3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125. Consider the following statements about Indian National Congress: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Indian National Congress was established in 1885 by A.O. Hume, and its inaugural session took place in 1885,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Gokuldas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Tejpal Sanskrit Vidyalaya in Bombay.</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118 delegates participated in this session, which was chaired by W.C. Banerjee, with A.O. Hume served as its first general secretary.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188679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04051-C556-B4CF-D92E-C0DDC002849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BEB2940-7CCF-A425-259A-EA667A86DA4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2C3E9D9-A10B-CB2D-F56B-4676D78FAACC}"/>
              </a:ext>
            </a:extLst>
          </p:cNvPr>
          <p:cNvSpPr txBox="1"/>
          <p:nvPr/>
        </p:nvSpPr>
        <p:spPr>
          <a:xfrm>
            <a:off x="375499" y="541561"/>
            <a:ext cx="3010858" cy="8586966"/>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126.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1855 के "संथाल हूल" के संदर्भ में, निम्नलिखित में से कौन सा कथन सही है/हैं?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गोक्को गोड्डा के एक महत्वपूर्ण नेता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मेजर बरोज को भागलपुर के निकट संथालों ने पराजित कर दिया।</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महाजन दीन दयाल राय भी इस संदर्भ में एक महत्वपूर्ण व्यक्ति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समय था जब गंगा घाटी पर संथालों का पूर्ण आधिपत्य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दिए गए कूट  पर विचार करें और सही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B)1,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127.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संगठनों को उनके सही क्रम के आधार पर व्यवस्थित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बॉम्बे एसोसिएशन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मद्रास महाजन सभा</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इंडियन एसोसिएशन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इंडियन लीग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का चयन करें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A)1, 2,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(B)2, 3, 1,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(C)3, 4, 2,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(D)1, 4, 3,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 जोड़ा सही सुमेलित नहीं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संस्था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संस्थापक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 सर्वेंट्स ऑफ़ इंडिया सोसाइटी   	जी.के. गोखले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सुधार संघ             	 श्री राम बाजपेयी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सामाजिक सेवा संघ                        	एन.एम. जोशी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 समिति                                   	एच.एन. कुंजरू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'प्रार्थना, याचिका और विरोध की राजनीति' में शामिल होने के लिए भारतीय राष्ट्रीय कांग्रेस की आलोचना किसने 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सुभाष चंद्र बोस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सरदार भगत सिंह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 गंगाधर तिलक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हरदयाल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समाचार पत्रों को उनकी स्थापना तिथियों के कालानुक्रमिक क्रम में व्यवस्थित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हरिजन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2.न्यू इंडिया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3.केसरी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4.संवाद कौमुदी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5.हिंदू पेट्रियट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6.बंगाल गजट</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दिए गए कूट  से सही उत्तर चुनें</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6, 2, 3, 4, 5,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6, 2, 5, 3, 1,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6, 4, 5, 3, 2,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4, 6, 5, 3, 2, 1</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9818154-64A4-10D5-F27C-5B1F35C688B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F69714-A832-1BBE-ABF9-94399210B553}"/>
              </a:ext>
            </a:extLst>
          </p:cNvPr>
          <p:cNvSpPr txBox="1"/>
          <p:nvPr/>
        </p:nvSpPr>
        <p:spPr>
          <a:xfrm>
            <a:off x="3428998" y="466472"/>
            <a:ext cx="3096145" cy="8956298"/>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126. With reference to “Santhal Hool” of 1855, which of the following statement/s is/are correct? </a:t>
            </a:r>
          </a:p>
          <a:p>
            <a:pPr marL="228600" indent="-228600">
              <a:buFont typeface="+mj-lt"/>
              <a:buAutoNum type="arabicPeriod"/>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Gokko</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was an important leader from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Godda</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Major Baroz was defeated by the Santhals near Bhagalpur.</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Mahajan Deen Dayal Rai is also a significant figure in this context.</a:t>
            </a:r>
          </a:p>
          <a:p>
            <a:pPr marL="228600" indent="-228600">
              <a:buFont typeface="+mj-lt"/>
              <a:buAutoNum type="arabi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There was a period when the Santhals held complete sovereignty over the Ganga valley.</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Consider the given codes and select the correct answer: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(A)1 and 2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(B)1, 3,and 4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(C)1, 2,and 3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(D)1, 2,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127. Arrange the following organisation on the basis of their correct order: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Bombay Association 	2. Madras Mahajan Sabha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Indian Association 	4. Indian League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(A)1, 2, 3, 4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(B)2, 3, 1, 4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(C)3, 4, 2, 1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(D)1, 4, 3,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128. Which of the following pairs is not correctly matched?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Institution                         	Founder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(A)Servants of India -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G.K. Gokhale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(B)The Indian Reform Association, -    Shri Ram Bajpai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(C)Social Service of the league-      N.M. Joshi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(D)Seva Samiti -                          </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H. N. Kunzru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129. Who criticised the Indian National Congress for engaging in the ‘politics of prayer, petition, and protest’?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(A)Subhash Chandra Bose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(B)Sardar Bhagat Singh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(C)Bal Gangadhar Tilak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(D)Lala Hardayal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130. Arrange the following newspapers in the chronological order of their establishment dates: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1.Harijan 	2.New India 	3.kesri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4.Samvad  Kaumudi	5.Hindu Patriot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6.bengal gazette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from the given codes: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6, 2, 3, 4, 5,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6, 2, 5, 3, 1,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6, 4, 5, 3, 2,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4, 6, 5, 3, 2, 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592714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49207-FFA1-052B-9705-F9F8F090F51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E0B16AB-16D5-F527-C9C2-BAC353E1551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BFCA06E-3FCE-474F-4241-D3FA12CD9394}"/>
              </a:ext>
            </a:extLst>
          </p:cNvPr>
          <p:cNvSpPr txBox="1"/>
          <p:nvPr/>
        </p:nvSpPr>
        <p:spPr>
          <a:xfrm>
            <a:off x="332851" y="541561"/>
            <a:ext cx="3010858" cy="9140964"/>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131.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संस्था को ब्रेटन वुड्स ट्विन्स  के रूप में जाना जाता है?</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व्यापार संगठन और अंतर्राष्ट्रीय श्रम संगठन  </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अंतर्राष्ट्रीय मुद्रा कोष  और विश्व बैंक </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राष्ट्र  और विश्व स्वास्थ्य संगठन </a:t>
            </a:r>
          </a:p>
          <a:p>
            <a:pPr marL="228600" indent="-228600">
              <a:buFont typeface="+mj-lt"/>
              <a:buAutoNum type="alphaU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बैंक और विश्व व्यापार संगठन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पीएम-कुसुम योजना के घटक-बी के अंतर्गत, यदि एकल सौर कृषि पंप के लिए बैंक वित्त का लाभ उठाया जाता है, तो किसान को प्रारंभ में कितना हिस्सा (स्वयं का अंशदान) देना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लागत का 10%</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लागत का 20%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लागत का 30%</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लागत का 40%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रुपये के प्रतीक के बारे में निम्नलिखित में से कौन-से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प्रतीक देवनागरी “र” और रोमन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एकीकृत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 क्षैतिज रेखाएँ राष्ट्रीय ध्वज और "बराबर" चिन्ह का प्रतिनिधित्व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2010 से पहले अपनाया गया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सेबी के बारे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एक संवैधानिक संस्था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स्थापना अप्रैल 1988 में हुई थी।</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मुख्यालय चेन्नई में स्थित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मानव विकास सूचकांक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HDI</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 संबंध में निम्नलिखित कथनों पर  विचार कीजिए:</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मानव विकास रिपोर्ट (एचडीआर) 1991 से जारी की जा रही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मानव विकास सूचकांक (एच.डी.आई.) की गणना में, प्रति व्यक्ति सकल राष्ट्रीय आय में वृद्धि के साथ आय सूचक का योगदान घटता है, जैसा कि लघुगणकीय पैमाने के उपयोग से परिलक्षित होता है।</a:t>
            </a:r>
          </a:p>
          <a:p>
            <a:pPr marL="228600" indent="-228600">
              <a:buFont typeface="+mj-lt"/>
              <a:buAutoNum type="arabicPeriod"/>
            </a:pPr>
            <a:r>
              <a:rPr lang="hi-IN" sz="1200" dirty="0">
                <a:latin typeface="Adobe Devanagari" panose="02040503050201020203" pitchFamily="18" charset="0"/>
                <a:ea typeface="Nirmala UI" panose="020B0502040204020203" pitchFamily="34" charset="0"/>
                <a:cs typeface="Adobe Devanagari" panose="02040503050201020203" pitchFamily="18" charset="0"/>
              </a:rPr>
              <a:t> मानव विकास रिपोर्ट 2025 के अनुसार, भारत  विश्व स्तर पर 130वें स्थान पर था।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A97F74F3-16F9-EAC9-BC92-58BDEEDA3D8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44593F3-58AD-C0F9-62E3-BE68D8E4DC8A}"/>
              </a:ext>
            </a:extLst>
          </p:cNvPr>
          <p:cNvSpPr txBox="1"/>
          <p:nvPr/>
        </p:nvSpPr>
        <p:spPr>
          <a:xfrm>
            <a:off x="3428998" y="466472"/>
            <a:ext cx="3096145" cy="8956298"/>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131. Which of the following institutions are known as Bretton Woods Twins?</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World Trade Organisation and International Labour Organisation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International Monetary Fund and World Bank</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United Nations and World Health Organisation</a:t>
            </a:r>
          </a:p>
          <a:p>
            <a:pPr marL="228600" indent="-228600">
              <a:buFont typeface="+mj-lt"/>
              <a:buAutoNum type="alphaUcPeriod"/>
            </a:pPr>
            <a:r>
              <a:rPr lang="en-GB" sz="1050" dirty="0">
                <a:latin typeface="Adobe Devanagari" panose="02040503050201020203" pitchFamily="18" charset="0"/>
                <a:ea typeface="Nirmala UI" panose="020B0502040204020203" pitchFamily="34" charset="0"/>
                <a:cs typeface="Adobe Devanagari" panose="02040503050201020203" pitchFamily="18" charset="0"/>
              </a:rPr>
              <a:t>World Bank and World Trade Organisation </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132. Under Component-B of the PM-KUSUM scheme, if the bank finance benefit is availed for a single solar agricultural pump, what will be the farmer's initial contribution (self-contribution)?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10% of the cost	(B) 20% of the cost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30% of the cost	(D) 40% of the cost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133. Which of the following statements about the symbol of the Indian Rupee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 The symbol integrates the Devanagari "र" and the Roman "R".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 The two horizontal lines represent the national flag and the "equal" sign.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III. It was adopted before 2010.</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I, II,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II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I and II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134. Consider the following statements about SEBI:</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is a constitutional body.</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 was established in April 1988.</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Its headquarters is located in Chennai.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2 and 3		(D) Only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135. Human Development Index (HDI) related statements:</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Human Development Report (HDR) has been issued since 1991.</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In the calculation of the Human Development Index (HDI), as per capita Gross National Income increases, the contribution of the income indicator decreases, as reflected by the use of a logarithmic scale.</a:t>
            </a:r>
          </a:p>
          <a:p>
            <a:pPr marL="228600" indent="-228600">
              <a:buFont typeface="+mj-lt"/>
              <a:buAutoNum type="arabicPeriod"/>
            </a:pPr>
            <a:r>
              <a:rPr lang="en-GB" sz="1100" dirty="0">
                <a:latin typeface="Adobe Devanagari" panose="02040503050201020203" pitchFamily="18" charset="0"/>
                <a:ea typeface="Nirmala UI" panose="020B0502040204020203" pitchFamily="34" charset="0"/>
                <a:cs typeface="Adobe Devanagari" panose="02040503050201020203" pitchFamily="18" charset="0"/>
              </a:rPr>
              <a:t>According to the Human Development Report 2025, India ranked 130th globally.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642197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E9DB0-4FB9-BB35-E0C5-BA5D92D4485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E26D645-E8B5-3AB3-0BEC-61015C2D6E6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9395E0B-080E-4622-C1C6-62B36647D959}"/>
              </a:ext>
            </a:extLst>
          </p:cNvPr>
          <p:cNvSpPr txBox="1"/>
          <p:nvPr/>
        </p:nvSpPr>
        <p:spPr>
          <a:xfrm>
            <a:off x="332851" y="541561"/>
            <a:ext cx="3010858" cy="8771632"/>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136.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मुद्रास्फीति को नियंत्रित करके मूल्य स्थिरता बनाए रखने के लिए निम्नलिखित में से कौन जिम्मेदार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उपभोक्ता मामले विभाग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व्यय प्रबंधन आयोग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वित्तीय स्थिरता और विकास परिषद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रिजर्व बैंक</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137.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पर विचार कीजिए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मुद्रास्फीति बांडधारकों को लाभ पहुँचाती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मुद्रास्फीति देनदारों को लाभ पहुँचाती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कोड में से सही का चयन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“गरीबी हटाओ" का सिद्धांत किस पंचवर्षीय योजना में प्रस्तुत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पाँचवीं पंचवर्षीय योजना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छठी पंचवर्षीय योजना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सातवीं पंचवर्षीय योजना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आठवीं पंचवर्षीय योजना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रेजिडेक्स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RESIDEX)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ऑनलाइन भुगतान के लिए एक नया पेमेंट एप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 द्वारा लाँच किया गया इंडेक्स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कालाबाजारी की निगरानी और रोकथाम के लिए एक इंडेक्स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 के लिए आर.बी.आई द्वारा जारी दिशानिर्देश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वैश्विक लैंगिक अंतराल रिपोर्ट किसके द्वारा जारी की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बैंक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अंतर्राष्ट्रीय मुद्रा कोष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 आर्थिक मंच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राष्ट्र विकास कार्यक्रम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NOIDA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OPJEB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लिखा जाता है, 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DELHI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कोड क्या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EFMIK		(B)   EFAKM</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EFMIJ		(D)  EFMIK</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142. 2, 6, 15, 31, 56, 93 श्रृंखला में कौन सी संख्या गलत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111</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31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57</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93</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143. यदि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PINK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1691411 के रूप में कोडित किया जाता है, 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RED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इस प्रकार कोडित किया जाएगा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1964</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1854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1853</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1954</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564A34A-238A-C71E-224A-5EA0A197BEE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C6C0C9F-8A82-C4C0-8313-FFBA4CF61657}"/>
              </a:ext>
            </a:extLst>
          </p:cNvPr>
          <p:cNvSpPr txBox="1"/>
          <p:nvPr/>
        </p:nvSpPr>
        <p:spPr>
          <a:xfrm>
            <a:off x="3428998" y="466472"/>
            <a:ext cx="3096145" cy="9017853"/>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136. In India, who is responsible for controlling inflation and maintaining price stability?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Department of Consumer Affairs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Expenditure Management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Financial Stability and Development Council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Reserve Bank of India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137. Consider the following: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Inflation benefits bondholders.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Inflation benefits debtors.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138. In which Five-Year Plan was the concept of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Garibi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Hatao" (Poverty Alleviation) introduced?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Fifth Five-Year Plan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Sixth Five-Year Plan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Seventh Five-Year Plan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Eighth Five-Year Plan</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139. What is RESIDEX</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 new payment app for online payments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An index launched by SEBI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An index for monitoring and preventing black marketing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Guidelines issued by RBI for banks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140. Who publishes the Global Gender Gap Report?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World Bank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International Monetary Fund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World Economic Forum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United Nations Development Programme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141. If NOIDA is written as OPJEB, then what will be the code for DELHI?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EFMIK		(B)   EFAKM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EFMIJ		(D)  EFMIK</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142.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number is wrong in the series 2, 6, 15, 31, 56, 93?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111</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31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57</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93</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143.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If PINK is coded as 1691411, then RED will be coded as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1964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1854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1853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1954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709461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9AF40-5B7A-6019-0068-70E6041DC58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0539BB9-BC6F-92A2-A0DD-B06228262B3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12F8014-16D6-15C4-0139-84DBC2CCEF6A}"/>
              </a:ext>
            </a:extLst>
          </p:cNvPr>
          <p:cNvSpPr txBox="1"/>
          <p:nvPr/>
        </p:nvSpPr>
        <p:spPr>
          <a:xfrm>
            <a:off x="332851" y="541561"/>
            <a:ext cx="3010858" cy="9140964"/>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कथन 1: जोही जॉर्ज से तेज़ दौड़ता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कथन 2: टॉम जोही से तेज़ दौड़ता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कथन 3: जॉर्ज टॉम से तेज़ दौड़ता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यदि कथन 1 और कथन 2 सत्य हैं, तो कथन 3 होगा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असत्य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अनिश्चित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145. निम्नलिखित शब्दों को सार्थक क्रम में व्यवस्थित करें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सूर्य	2. वर्षा	3. बच्चा	4. इंद्रधनुष      5. खुशी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2, 1, 4, 3, 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3, 2, 1, 4, 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 1, 3, 4, 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4, 5, 1, 2, 3</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146. कथन: यह सुझाव दिया जाता है कि बच्चे को 3 वर्ष की आयु में स्कूल में डाल दिया जाए।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मान्यताएँ: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स्कूल 3 वर्ष की आयु के बाद बच्चों को प्रवेश नहीं देते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आयु में, बच्चा नई चीजें सीखने के लिए तैयार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मान्यता 1 सत्य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मान्यता 2 सत्य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मान्यता 1 और 2 दोनों सत्य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मान्यता 1 सत्य है और न ही मान्यता 2 सत्य 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147. निम्नलिखित में से अक्षरों का कौन सा समूह, रिक्त स्थानों पर क्रमिक रूप से रखे जाने पर अक्षर श्रृंखला को पूरा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_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ab _ b _ aba _ _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abab</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abbab</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abbaa</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ababa</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aaaba</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148.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श्याम कहता है "अनुज की माँ मेरी माँ की इकलौती बेटी है।" अनुज</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श्याम से किस तरह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भाई</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भतीजा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149. BKK, DMM, FOO, __, JSS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श्रृंखला में लुप्त अक्षर क्या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HTT		(B)   HQQ</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HPQ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150.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धारामापी के 60 सेकंड में चक्कर लगाने की संख्या 18 और 40 पाई गई, जो क्रमशः 0.5 और 0.6 मीटर/सेकंड के वेग के अनुरूप है। दो मिनट में धारामापी के 80 चक्कर लगाने से कौन सा वेग दर्शाया जाएगा?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  0.78		(B)   0.98</a:t>
            </a:r>
          </a:p>
          <a:p>
            <a:r>
              <a:rPr lang="en-GB" sz="1200" dirty="0">
                <a:latin typeface="Adobe Devanagari" panose="02040503050201020203" pitchFamily="18" charset="0"/>
                <a:ea typeface="Nirmala UI" panose="020B0502040204020203" pitchFamily="34" charset="0"/>
                <a:cs typeface="Adobe Devanagari" panose="02040503050201020203" pitchFamily="18" charset="0"/>
              </a:rPr>
              <a:t>(C)  0.48		(D)  0.58</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557954D-DC4D-711C-A7BB-2012082EA03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ED46362-2440-A6C4-1B7D-552E2D588542}"/>
              </a:ext>
            </a:extLst>
          </p:cNvPr>
          <p:cNvSpPr txBox="1"/>
          <p:nvPr/>
        </p:nvSpPr>
        <p:spPr>
          <a:xfrm>
            <a:off x="3428998" y="466472"/>
            <a:ext cx="3096145" cy="9164047"/>
          </a:xfrm>
          <a:prstGeom prst="rect">
            <a:avLst/>
          </a:prstGeom>
          <a:noFill/>
        </p:spPr>
        <p:txBody>
          <a:bodyPr wrap="square">
            <a:spAutoFit/>
          </a:bodyPr>
          <a:lstStyle/>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44</a:t>
            </a:r>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 1: Johi runs faster than George</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 2: Tom runs faster than Johi</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Statement 3: George runs faster than Tom</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If statement 1 and statement 2 are true, statement 3 will be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true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false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uncertain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145.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Arrange the following words in a meaningful sequence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Sun</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2. Rain</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3. Child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4. Rainbow</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5. Happy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 1, 4, 3, 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3, 2, 1, 4, 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1, 3, 4, 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4, 5, 1, 2, 3</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146.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Statement: It is suggested to put a child in school at the age of 3.</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Assumptions:</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Schools do not admit children after the age of 3.</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ii) At this age, the child is ready to learn new things.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Assumption 1 is true.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Assumption 2 is true.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assumptions 1 and 2 are true.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assumption 1 true nor assumption 2 true.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147. Which of the following set of letters complete the letter series, when sequentially placed at the gaps?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_  ab _ b _ aba _ _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abab</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abbab</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abbaa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ababa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aaaba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148. Shyam says "Anuj's mother is the Only  daughter of my mother." How is Anuj related </a:t>
            </a:r>
            <a:r>
              <a:rPr lang="en-GB" sz="1100" b="1">
                <a:latin typeface="Adobe Devanagari" panose="02040503050201020203" pitchFamily="18" charset="0"/>
                <a:ea typeface="Nirmala UI" panose="020B0502040204020203" pitchFamily="34" charset="0"/>
                <a:cs typeface="Adobe Devanagari" panose="02040503050201020203" pitchFamily="18" charset="0"/>
              </a:rPr>
              <a:t>to Shyam?</a:t>
            </a:r>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Brother		(B)   Nephew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Father		(D)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149. What will be the missing letters in the series BKK, DMM, FOO, __, JSS?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HTT		(B)   HQQ</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HPQ		(D)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150. The number of revolution of a current meter is 60 seconds were found to be 18 and 40, corresponding to the velocity of 0.5 and 0.6 m/s, respectively. What velocity would be indicated by 80 revolutions of the current meter in two minutes?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0.78		(B)   0.98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0.48			(D)  0.58</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378027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31</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8911044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30391</TotalTime>
  <Words>19905</Words>
  <Application>Microsoft Office PowerPoint</Application>
  <PresentationFormat>A4 Paper (210x297 mm)</PresentationFormat>
  <Paragraphs>2006</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1905</cp:revision>
  <dcterms:created xsi:type="dcterms:W3CDTF">2024-10-24T08:06:48Z</dcterms:created>
  <dcterms:modified xsi:type="dcterms:W3CDTF">2025-08-19T14:24:25Z</dcterms:modified>
</cp:coreProperties>
</file>