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816" r:id="rId1"/>
  </p:sldMasterIdLst>
  <p:notesMasterIdLst>
    <p:notesMasterId r:id="rId28"/>
  </p:notesMasterIdLst>
  <p:handoutMasterIdLst>
    <p:handoutMasterId r:id="rId29"/>
  </p:handoutMasterIdLst>
  <p:sldIdLst>
    <p:sldId id="643" r:id="rId2"/>
    <p:sldId id="646" r:id="rId3"/>
    <p:sldId id="634" r:id="rId4"/>
    <p:sldId id="470" r:id="rId5"/>
    <p:sldId id="613" r:id="rId6"/>
    <p:sldId id="614" r:id="rId7"/>
    <p:sldId id="615" r:id="rId8"/>
    <p:sldId id="616" r:id="rId9"/>
    <p:sldId id="617" r:id="rId10"/>
    <p:sldId id="618" r:id="rId11"/>
    <p:sldId id="619" r:id="rId12"/>
    <p:sldId id="620" r:id="rId13"/>
    <p:sldId id="621" r:id="rId14"/>
    <p:sldId id="622" r:id="rId15"/>
    <p:sldId id="623" r:id="rId16"/>
    <p:sldId id="624" r:id="rId17"/>
    <p:sldId id="625" r:id="rId18"/>
    <p:sldId id="626" r:id="rId19"/>
    <p:sldId id="627" r:id="rId20"/>
    <p:sldId id="628" r:id="rId21"/>
    <p:sldId id="629" r:id="rId22"/>
    <p:sldId id="630" r:id="rId23"/>
    <p:sldId id="631" r:id="rId24"/>
    <p:sldId id="632" r:id="rId25"/>
    <p:sldId id="556" r:id="rId26"/>
    <p:sldId id="647" r:id="rId27"/>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A29"/>
    <a:srgbClr val="2F46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800" autoAdjust="0"/>
    <p:restoredTop sz="94660"/>
  </p:normalViewPr>
  <p:slideViewPr>
    <p:cSldViewPr snapToGrid="0">
      <p:cViewPr varScale="1">
        <p:scale>
          <a:sx n="44" d="100"/>
          <a:sy n="44" d="100"/>
        </p:scale>
        <p:origin x="234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59BF2D5-4BC7-427B-FB25-B2E81346D6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5341DC6E-EA07-E406-4B59-3AE275D9B3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88E36B-7606-46DF-B5D8-E51B9D28D71C}" type="datetimeFigureOut">
              <a:rPr lang="en-IN" smtClean="0"/>
              <a:t>19-08-2025</a:t>
            </a:fld>
            <a:endParaRPr lang="en-IN"/>
          </a:p>
        </p:txBody>
      </p:sp>
      <p:sp>
        <p:nvSpPr>
          <p:cNvPr id="4" name="Footer Placeholder 3">
            <a:extLst>
              <a:ext uri="{FF2B5EF4-FFF2-40B4-BE49-F238E27FC236}">
                <a16:creationId xmlns:a16="http://schemas.microsoft.com/office/drawing/2014/main" id="{76951FC7-E4C2-96C5-0A46-6AD0A85418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IN"/>
              <a:t>1</a:t>
            </a:r>
          </a:p>
        </p:txBody>
      </p:sp>
      <p:sp>
        <p:nvSpPr>
          <p:cNvPr id="5" name="Slide Number Placeholder 4">
            <a:extLst>
              <a:ext uri="{FF2B5EF4-FFF2-40B4-BE49-F238E27FC236}">
                <a16:creationId xmlns:a16="http://schemas.microsoft.com/office/drawing/2014/main" id="{CA1E180B-6859-0579-2072-E74A08AE60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1728B0-6C5F-455E-BB89-AC796158E573}" type="slidenum">
              <a:rPr lang="en-IN" smtClean="0"/>
              <a:t>‹#›</a:t>
            </a:fld>
            <a:endParaRPr lang="en-IN"/>
          </a:p>
        </p:txBody>
      </p:sp>
    </p:spTree>
    <p:extLst>
      <p:ext uri="{BB962C8B-B14F-4D97-AF65-F5344CB8AC3E}">
        <p14:creationId xmlns:p14="http://schemas.microsoft.com/office/powerpoint/2010/main" val="37177233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EFFAC-6AC8-424C-AAD3-98D68A956BCB}" type="datetimeFigureOut">
              <a:rPr lang="en-IN" smtClean="0"/>
              <a:t>19-08-2025</a:t>
            </a:fld>
            <a:endParaRPr lang="en-IN"/>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IN"/>
              <a:t>1</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D73963-3742-4072-8C63-9762A06BA528}" type="slidenum">
              <a:rPr lang="en-IN" smtClean="0"/>
              <a:t>‹#›</a:t>
            </a:fld>
            <a:endParaRPr lang="en-IN"/>
          </a:p>
        </p:txBody>
      </p:sp>
    </p:spTree>
    <p:extLst>
      <p:ext uri="{BB962C8B-B14F-4D97-AF65-F5344CB8AC3E}">
        <p14:creationId xmlns:p14="http://schemas.microsoft.com/office/powerpoint/2010/main" val="149568511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F1A4AF-5E53-4C99-9C8D-09BAFC83351A}"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7224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1D2660-57D0-4295-AE67-6629B26A3A5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7344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EFECDD-8413-48FE-BBF0-EE6E6AC1D644}"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59814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C2965B-CA24-472B-B324-2DF87849A34F}"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717310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FC2331-C557-4CB3-B687-7FF64DEB37CF}" type="datetime1">
              <a:rPr lang="en-IN" smtClean="0"/>
              <a:t>19-08-2025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41039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27EA2B-73FE-42F8-80A0-52927B8DEFAF}" type="datetime1">
              <a:rPr lang="en-IN" smtClean="0"/>
              <a:t>19-08-2025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534137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C50EE1-EC65-479C-AE7A-856DEABE9615}" type="datetime1">
              <a:rPr lang="en-IN" smtClean="0"/>
              <a:t>19-08-2025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52078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8170AAF-DC6F-453E-BDCD-BF40BD18FCA2}"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64901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3D69B44-1C30-4CA4-8907-467F73B8E44E}"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88421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7FC857-C7CF-4999-AA3E-0D76BA4DE71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404579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13AB7-2D73-4427-9F94-D0EECB426E38}"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4694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7744238-C680-4BB0-A551-3F01E6E2AD91}" type="datetime1">
              <a:rPr lang="en-IN" smtClean="0"/>
              <a:t>19-08-2025</a:t>
            </a:fld>
            <a:endParaRPr lang="en-IN"/>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723245A-F9B3-47E8-B4BC-2CC404376A18}" type="slidenum">
              <a:rPr lang="en-IN" smtClean="0"/>
              <a:t>‹#›</a:t>
            </a:fld>
            <a:endParaRPr lang="en-IN"/>
          </a:p>
        </p:txBody>
      </p:sp>
    </p:spTree>
    <p:extLst>
      <p:ext uri="{BB962C8B-B14F-4D97-AF65-F5344CB8AC3E}">
        <p14:creationId xmlns:p14="http://schemas.microsoft.com/office/powerpoint/2010/main" val="11824675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81D28-3F5B-A8B7-80C7-BD2731A99E2C}"/>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E0FBCD3D-31A9-711D-D379-5E5656DE15A3}"/>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1</a:t>
            </a:fld>
            <a:endParaRPr lang="en-IN"/>
          </a:p>
        </p:txBody>
      </p:sp>
      <p:sp>
        <p:nvSpPr>
          <p:cNvPr id="44" name="TextBox 57">
            <a:extLst>
              <a:ext uri="{FF2B5EF4-FFF2-40B4-BE49-F238E27FC236}">
                <a16:creationId xmlns:a16="http://schemas.microsoft.com/office/drawing/2014/main" id="{EE8F693F-1236-24EA-0C26-A19FBA2848A9}"/>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4" name="TextBox 24">
            <a:extLst>
              <a:ext uri="{FF2B5EF4-FFF2-40B4-BE49-F238E27FC236}">
                <a16:creationId xmlns:a16="http://schemas.microsoft.com/office/drawing/2014/main" id="{6ECFB4B9-4B78-00F6-9BA6-4423D84F2266}"/>
              </a:ext>
            </a:extLst>
          </p:cNvPr>
          <p:cNvSpPr txBox="1"/>
          <p:nvPr/>
        </p:nvSpPr>
        <p:spPr>
          <a:xfrm>
            <a:off x="469897" y="652486"/>
            <a:ext cx="5918200" cy="206210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0" b="1" dirty="0">
                <a:latin typeface="Arial Black" panose="020B0A04020102020204" pitchFamily="34" charset="0"/>
                <a:ea typeface="Nirmala UI" panose="020B0502040204020203" pitchFamily="34" charset="0"/>
                <a:cs typeface="Nirmala UI" panose="020B0502040204020203" pitchFamily="34" charset="0"/>
              </a:rPr>
              <a:t>71</a:t>
            </a:r>
            <a:r>
              <a:rPr lang="en-GB" sz="8000" b="1" baseline="30000" dirty="0">
                <a:latin typeface="Arial Black" panose="020B0A04020102020204" pitchFamily="34" charset="0"/>
                <a:ea typeface="Nirmala UI" panose="020B0502040204020203" pitchFamily="34" charset="0"/>
                <a:cs typeface="Nirmala UI" panose="020B0502040204020203" pitchFamily="34" charset="0"/>
              </a:rPr>
              <a:t>st</a:t>
            </a:r>
            <a:r>
              <a:rPr lang="en-GB" sz="8000" b="1" dirty="0">
                <a:latin typeface="Arial Black" panose="020B0A04020102020204" pitchFamily="34" charset="0"/>
                <a:ea typeface="Nirmala UI" panose="020B0502040204020203" pitchFamily="34" charset="0"/>
                <a:cs typeface="Nirmala UI" panose="020B0502040204020203" pitchFamily="34" charset="0"/>
              </a:rPr>
              <a:t> BPSC </a:t>
            </a:r>
            <a:r>
              <a:rPr lang="en-GB" sz="4800" b="1" dirty="0">
                <a:latin typeface="Arial Black" panose="020B0A04020102020204" pitchFamily="34" charset="0"/>
                <a:ea typeface="Nirmala UI" panose="020B0502040204020203" pitchFamily="34" charset="0"/>
                <a:cs typeface="Nirmala UI" panose="020B0502040204020203" pitchFamily="34" charset="0"/>
              </a:rPr>
              <a:t>TEST SERIES</a:t>
            </a:r>
          </a:p>
        </p:txBody>
      </p:sp>
      <p:sp>
        <p:nvSpPr>
          <p:cNvPr id="5" name="Rectangle 4">
            <a:extLst>
              <a:ext uri="{FF2B5EF4-FFF2-40B4-BE49-F238E27FC236}">
                <a16:creationId xmlns:a16="http://schemas.microsoft.com/office/drawing/2014/main" id="{BF9346CB-D7B6-A789-1DE0-761F7A69331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6" name="Picture 5">
            <a:extLst>
              <a:ext uri="{FF2B5EF4-FFF2-40B4-BE49-F238E27FC236}">
                <a16:creationId xmlns:a16="http://schemas.microsoft.com/office/drawing/2014/main" id="{4196A799-5B0C-7871-C492-A331CB6087C4}"/>
              </a:ext>
            </a:extLst>
          </p:cNvPr>
          <p:cNvPicPr>
            <a:picLocks noChangeAspect="1"/>
          </p:cNvPicPr>
          <p:nvPr/>
        </p:nvPicPr>
        <p:blipFill>
          <a:blip r:embed="rId2">
            <a:extLst>
              <a:ext uri="{28A0092B-C50C-407E-A947-70E740481C1C}">
                <a14:useLocalDpi xmlns:a14="http://schemas.microsoft.com/office/drawing/2010/main" val="0"/>
              </a:ext>
            </a:extLst>
          </a:blip>
          <a:srcRect l="1162" t="1371" r="12620" b="40745"/>
          <a:stretch>
            <a:fillRect/>
          </a:stretch>
        </p:blipFill>
        <p:spPr bwMode="auto">
          <a:xfrm>
            <a:off x="3659014" y="8148193"/>
            <a:ext cx="2600113" cy="469380"/>
          </a:xfrm>
          <a:prstGeom prst="rect">
            <a:avLst/>
          </a:prstGeom>
          <a:noFill/>
        </p:spPr>
      </p:pic>
      <p:pic>
        <p:nvPicPr>
          <p:cNvPr id="8" name="Picture 7">
            <a:extLst>
              <a:ext uri="{FF2B5EF4-FFF2-40B4-BE49-F238E27FC236}">
                <a16:creationId xmlns:a16="http://schemas.microsoft.com/office/drawing/2014/main" id="{972DA1CB-5F18-3DED-36E7-1F523BFC77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9687" y="7593940"/>
            <a:ext cx="395605" cy="492760"/>
          </a:xfrm>
          <a:prstGeom prst="rect">
            <a:avLst/>
          </a:prstGeom>
          <a:noFill/>
        </p:spPr>
      </p:pic>
      <p:sp>
        <p:nvSpPr>
          <p:cNvPr id="9" name="TextBox 53">
            <a:extLst>
              <a:ext uri="{FF2B5EF4-FFF2-40B4-BE49-F238E27FC236}">
                <a16:creationId xmlns:a16="http://schemas.microsoft.com/office/drawing/2014/main" id="{FB325D70-9B26-3879-6409-5EE1FF6B3AF6}"/>
              </a:ext>
            </a:extLst>
          </p:cNvPr>
          <p:cNvSpPr txBox="1"/>
          <p:nvPr/>
        </p:nvSpPr>
        <p:spPr>
          <a:xfrm>
            <a:off x="4085292" y="7561692"/>
            <a:ext cx="2109041" cy="643890"/>
          </a:xfrm>
          <a:prstGeom prst="rect">
            <a:avLst/>
          </a:prstGeom>
          <a:noFill/>
        </p:spPr>
        <p:txBody>
          <a:bodyPr wrap="square">
            <a:noAutofit/>
          </a:bodyPr>
          <a:lstStyle/>
          <a:p>
            <a:pPr algn="ctr">
              <a:lnSpc>
                <a:spcPct val="115000"/>
              </a:lnSpc>
              <a:spcAft>
                <a:spcPts val="800"/>
              </a:spcAft>
              <a:buNone/>
            </a:pPr>
            <a:r>
              <a:rPr lang="en-IN" sz="2600" b="1" kern="1200" dirty="0">
                <a:effectLst/>
                <a:latin typeface="Nirmala UI" panose="020B0502040204020203" pitchFamily="34" charset="0"/>
                <a:ea typeface="Nirmala UI" panose="020B0502040204020203" pitchFamily="34" charset="0"/>
                <a:cs typeface="Mangal" panose="02040503050203030202" pitchFamily="18" charset="0"/>
              </a:rPr>
              <a:t>9667693596</a:t>
            </a:r>
            <a:endParaRPr lang="en-IN" sz="1200" kern="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Box 9">
            <a:extLst>
              <a:ext uri="{FF2B5EF4-FFF2-40B4-BE49-F238E27FC236}">
                <a16:creationId xmlns:a16="http://schemas.microsoft.com/office/drawing/2014/main" id="{8B09D348-27D5-90EF-59B8-9AA436B392C3}"/>
              </a:ext>
            </a:extLst>
          </p:cNvPr>
          <p:cNvSpPr txBox="1"/>
          <p:nvPr/>
        </p:nvSpPr>
        <p:spPr>
          <a:xfrm>
            <a:off x="591206" y="4944670"/>
            <a:ext cx="5698066" cy="2031325"/>
          </a:xfrm>
          <a:prstGeom prst="rect">
            <a:avLst/>
          </a:prstGeom>
          <a:noFill/>
        </p:spPr>
        <p:txBody>
          <a:bodyPr wrap="square">
            <a:spAutoFit/>
          </a:bodyPr>
          <a:lstStyle/>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एक ऐसी टेस्ट सीरीज जहाँ से डायरेक्ट प्रश्न आते हैं।</a:t>
            </a:r>
          </a:p>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रिजल्ट चाहिए तो इसे सॉल्व</a:t>
            </a:r>
            <a:r>
              <a:rPr lang="en-IN" sz="4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4200" b="1" dirty="0">
                <a:latin typeface="Adobe Devanagari" panose="02040503050201020203" pitchFamily="18" charset="0"/>
                <a:ea typeface="Nirmala UI" panose="020B0502040204020203" pitchFamily="34" charset="0"/>
                <a:cs typeface="Adobe Devanagari" panose="02040503050201020203" pitchFamily="18" charset="0"/>
              </a:rPr>
              <a:t>कीजिए।</a:t>
            </a:r>
          </a:p>
        </p:txBody>
      </p:sp>
      <p:sp>
        <p:nvSpPr>
          <p:cNvPr id="11" name="TextBox 10">
            <a:extLst>
              <a:ext uri="{FF2B5EF4-FFF2-40B4-BE49-F238E27FC236}">
                <a16:creationId xmlns:a16="http://schemas.microsoft.com/office/drawing/2014/main" id="{79FFF1B6-53F9-3DBD-8088-3C62E4777D73}"/>
              </a:ext>
            </a:extLst>
          </p:cNvPr>
          <p:cNvSpPr txBox="1"/>
          <p:nvPr/>
        </p:nvSpPr>
        <p:spPr>
          <a:xfrm>
            <a:off x="820422" y="4164686"/>
            <a:ext cx="5217149" cy="588046"/>
          </a:xfrm>
          <a:prstGeom prst="rect">
            <a:avLst/>
          </a:prstGeom>
          <a:noFill/>
        </p:spPr>
        <p:txBody>
          <a:bodyPr wrap="square">
            <a:spAutoFit/>
          </a:bodyPr>
          <a:lstStyle/>
          <a:p>
            <a:pPr algn="ctr">
              <a:lnSpc>
                <a:spcPct val="150000"/>
              </a:lnSpc>
            </a:pPr>
            <a:r>
              <a:rPr lang="en-GB" sz="2400" b="1" dirty="0">
                <a:latin typeface="Merriweather" panose="00000500000000000000" pitchFamily="2" charset="0"/>
                <a:ea typeface="Nirmala UI" panose="020B0502040204020203" pitchFamily="34" charset="0"/>
                <a:cs typeface="Nirmala UI" panose="020B0502040204020203" pitchFamily="34" charset="0"/>
              </a:rPr>
              <a:t>FREE TEST-3 (FULL LENGTH)</a:t>
            </a:r>
          </a:p>
        </p:txBody>
      </p:sp>
      <p:sp>
        <p:nvSpPr>
          <p:cNvPr id="12" name="TextBox 11">
            <a:extLst>
              <a:ext uri="{FF2B5EF4-FFF2-40B4-BE49-F238E27FC236}">
                <a16:creationId xmlns:a16="http://schemas.microsoft.com/office/drawing/2014/main" id="{1C5E5750-9D29-261C-B926-ABFC380183B4}"/>
              </a:ext>
            </a:extLst>
          </p:cNvPr>
          <p:cNvSpPr txBox="1"/>
          <p:nvPr/>
        </p:nvSpPr>
        <p:spPr>
          <a:xfrm>
            <a:off x="364064" y="2964357"/>
            <a:ext cx="6129866" cy="1200329"/>
          </a:xfrm>
          <a:prstGeom prst="rect">
            <a:avLst/>
          </a:prstGeom>
          <a:noFill/>
        </p:spPr>
        <p:txBody>
          <a:bodyPr wrap="square">
            <a:spAutoFit/>
          </a:bodyPr>
          <a:lstStyle/>
          <a:p>
            <a:pPr algn="ctr"/>
            <a:r>
              <a:rPr lang="en-GB" sz="5400" b="1" dirty="0">
                <a:latin typeface="Arial Black" panose="020B0A04020102020204" pitchFamily="34" charset="0"/>
                <a:ea typeface="Nirmala UI" panose="020B0502040204020203" pitchFamily="34" charset="0"/>
                <a:cs typeface="Nirmala UI" panose="020B0502040204020203" pitchFamily="34" charset="0"/>
              </a:rPr>
              <a:t>RESULT MITRA</a:t>
            </a:r>
          </a:p>
          <a:p>
            <a:pPr algn="ctr"/>
            <a:r>
              <a:rPr lang="en-GB" sz="1800" b="1" dirty="0">
                <a:latin typeface="Merriweather" panose="00000500000000000000" pitchFamily="2" charset="0"/>
                <a:ea typeface="Nirmala UI" panose="020B0502040204020203" pitchFamily="34" charset="0"/>
                <a:cs typeface="Nirmala UI" panose="020B0502040204020203" pitchFamily="34" charset="0"/>
              </a:rPr>
              <a:t>(Most Trusted IAS/PCS Institute)</a:t>
            </a:r>
          </a:p>
        </p:txBody>
      </p:sp>
      <p:sp>
        <p:nvSpPr>
          <p:cNvPr id="13" name="Rectangle: Rounded Corners 12">
            <a:extLst>
              <a:ext uri="{FF2B5EF4-FFF2-40B4-BE49-F238E27FC236}">
                <a16:creationId xmlns:a16="http://schemas.microsoft.com/office/drawing/2014/main" id="{FF2F7259-8091-51BF-6567-1ACDC4609395}"/>
              </a:ext>
            </a:extLst>
          </p:cNvPr>
          <p:cNvSpPr/>
          <p:nvPr/>
        </p:nvSpPr>
        <p:spPr>
          <a:xfrm>
            <a:off x="364064" y="9017158"/>
            <a:ext cx="6129866" cy="469379"/>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14" name="TextBox 53">
            <a:extLst>
              <a:ext uri="{FF2B5EF4-FFF2-40B4-BE49-F238E27FC236}">
                <a16:creationId xmlns:a16="http://schemas.microsoft.com/office/drawing/2014/main" id="{23673EBA-CBDD-9D63-7EDD-83AE9276000D}"/>
              </a:ext>
            </a:extLst>
          </p:cNvPr>
          <p:cNvSpPr txBox="1"/>
          <p:nvPr/>
        </p:nvSpPr>
        <p:spPr>
          <a:xfrm>
            <a:off x="349451" y="9067181"/>
            <a:ext cx="3932989" cy="3693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15" name="TextBox 57">
            <a:extLst>
              <a:ext uri="{FF2B5EF4-FFF2-40B4-BE49-F238E27FC236}">
                <a16:creationId xmlns:a16="http://schemas.microsoft.com/office/drawing/2014/main" id="{2E3CF279-A5DA-FF2F-B361-01E1CA268C82}"/>
              </a:ext>
            </a:extLst>
          </p:cNvPr>
          <p:cNvSpPr txBox="1"/>
          <p:nvPr/>
        </p:nvSpPr>
        <p:spPr>
          <a:xfrm>
            <a:off x="4417281" y="9121042"/>
            <a:ext cx="2076649" cy="2616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1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http://www.resultmitra.com</a:t>
            </a:r>
          </a:p>
        </p:txBody>
      </p:sp>
      <p:sp>
        <p:nvSpPr>
          <p:cNvPr id="16" name="Star: 12 Points 15">
            <a:extLst>
              <a:ext uri="{FF2B5EF4-FFF2-40B4-BE49-F238E27FC236}">
                <a16:creationId xmlns:a16="http://schemas.microsoft.com/office/drawing/2014/main" id="{05E5EBF7-C83B-16C7-BFBE-DD7C62E9717A}"/>
              </a:ext>
            </a:extLst>
          </p:cNvPr>
          <p:cNvSpPr/>
          <p:nvPr/>
        </p:nvSpPr>
        <p:spPr>
          <a:xfrm>
            <a:off x="423108" y="6777434"/>
            <a:ext cx="3074833" cy="2210734"/>
          </a:xfrm>
          <a:prstGeom prst="star12">
            <a:avLst>
              <a:gd name="adj" fmla="val 4140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17" name="TextBox 57">
            <a:extLst>
              <a:ext uri="{FF2B5EF4-FFF2-40B4-BE49-F238E27FC236}">
                <a16:creationId xmlns:a16="http://schemas.microsoft.com/office/drawing/2014/main" id="{4838ADF3-859A-5FB1-C947-3A463180764B}"/>
              </a:ext>
            </a:extLst>
          </p:cNvPr>
          <p:cNvSpPr txBox="1"/>
          <p:nvPr/>
        </p:nvSpPr>
        <p:spPr>
          <a:xfrm>
            <a:off x="598873" y="7423389"/>
            <a:ext cx="2723302" cy="129266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हमारें 140</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Students</a:t>
            </a: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ने दिया</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70</a:t>
            </a:r>
            <a:r>
              <a:rPr lang="en-IN" sz="2500" b="1" baseline="30000"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th </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BPSC Mains</a:t>
            </a:r>
          </a:p>
        </p:txBody>
      </p:sp>
    </p:spTree>
    <p:extLst>
      <p:ext uri="{BB962C8B-B14F-4D97-AF65-F5344CB8AC3E}">
        <p14:creationId xmlns:p14="http://schemas.microsoft.com/office/powerpoint/2010/main" val="145222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3F51A-CFB0-B074-506E-BDCD01B8E901}"/>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9A6E3A9-0C50-CEFF-BAB0-BB26BE24EE6B}"/>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2</a:t>
            </a:fld>
            <a:endParaRPr lang="en-IN"/>
          </a:p>
        </p:txBody>
      </p:sp>
      <p:sp>
        <p:nvSpPr>
          <p:cNvPr id="43" name="TextBox 53">
            <a:extLst>
              <a:ext uri="{FF2B5EF4-FFF2-40B4-BE49-F238E27FC236}">
                <a16:creationId xmlns:a16="http://schemas.microsoft.com/office/drawing/2014/main" id="{846E2345-4652-438B-C78C-511855DD2C54}"/>
              </a:ext>
            </a:extLst>
          </p:cNvPr>
          <p:cNvSpPr txBox="1"/>
          <p:nvPr/>
        </p:nvSpPr>
        <p:spPr>
          <a:xfrm>
            <a:off x="878226" y="8371506"/>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42A2BA7B-E75B-0523-CAB0-00186EC9AC65}"/>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4" name="Picture 3">
            <a:extLst>
              <a:ext uri="{FF2B5EF4-FFF2-40B4-BE49-F238E27FC236}">
                <a16:creationId xmlns:a16="http://schemas.microsoft.com/office/drawing/2014/main" id="{8ADAFDC9-7FF6-86EE-D72C-F77096A8E8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1977173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700AF-BDF8-39BD-1B05-BDF3A2ED04DC}"/>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AD91D09E-4400-72E5-5174-29A6B0FAD3D5}"/>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a:t>
            </a:fld>
            <a:endParaRPr lang="en-IN"/>
          </a:p>
        </p:txBody>
      </p:sp>
      <p:sp>
        <p:nvSpPr>
          <p:cNvPr id="3" name="Rectangle 2">
            <a:extLst>
              <a:ext uri="{FF2B5EF4-FFF2-40B4-BE49-F238E27FC236}">
                <a16:creationId xmlns:a16="http://schemas.microsoft.com/office/drawing/2014/main" id="{0F59EED3-A903-2E1C-D247-1213EA06C2EE}"/>
              </a:ext>
            </a:extLst>
          </p:cNvPr>
          <p:cNvSpPr/>
          <p:nvPr/>
        </p:nvSpPr>
        <p:spPr>
          <a:xfrm>
            <a:off x="774009" y="2345376"/>
            <a:ext cx="5427606" cy="5942519"/>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9" name="TextBox 1099">
            <a:extLst>
              <a:ext uri="{FF2B5EF4-FFF2-40B4-BE49-F238E27FC236}">
                <a16:creationId xmlns:a16="http://schemas.microsoft.com/office/drawing/2014/main" id="{0E119214-0DF6-D1EA-0096-7019F94850BD}"/>
              </a:ext>
            </a:extLst>
          </p:cNvPr>
          <p:cNvSpPr txBox="1"/>
          <p:nvPr/>
        </p:nvSpPr>
        <p:spPr>
          <a:xfrm>
            <a:off x="878204" y="403207"/>
            <a:ext cx="5403794"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4800" b="1" dirty="0">
                <a:latin typeface="Arial Black" panose="020B0A04020102020204" pitchFamily="34" charset="0"/>
                <a:ea typeface="Nirmala UI" panose="020B0502040204020203" pitchFamily="34" charset="0"/>
                <a:cs typeface="Nirmala UI" panose="020B0502040204020203" pitchFamily="34" charset="0"/>
              </a:rPr>
              <a:t>RESULT MITRA</a:t>
            </a:r>
          </a:p>
        </p:txBody>
      </p:sp>
      <p:sp>
        <p:nvSpPr>
          <p:cNvPr id="31" name="TextBox 1100">
            <a:extLst>
              <a:ext uri="{FF2B5EF4-FFF2-40B4-BE49-F238E27FC236}">
                <a16:creationId xmlns:a16="http://schemas.microsoft.com/office/drawing/2014/main" id="{3A88E5F1-2B4F-5278-444E-0DE77A056820}"/>
              </a:ext>
            </a:extLst>
          </p:cNvPr>
          <p:cNvSpPr txBox="1"/>
          <p:nvPr/>
        </p:nvSpPr>
        <p:spPr>
          <a:xfrm>
            <a:off x="2091125" y="1136322"/>
            <a:ext cx="3372048"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600" b="1" dirty="0">
                <a:latin typeface="Adobe Devanagari" panose="02040503050201020203" pitchFamily="18" charset="0"/>
                <a:cs typeface="Adobe Devanagari" panose="02040503050201020203" pitchFamily="18" charset="0"/>
              </a:rPr>
              <a:t>(Most Trusted IAS/PCS Institute)</a:t>
            </a:r>
          </a:p>
        </p:txBody>
      </p:sp>
      <p:sp>
        <p:nvSpPr>
          <p:cNvPr id="38" name="TextBox 24">
            <a:extLst>
              <a:ext uri="{FF2B5EF4-FFF2-40B4-BE49-F238E27FC236}">
                <a16:creationId xmlns:a16="http://schemas.microsoft.com/office/drawing/2014/main" id="{62DB233C-73C8-7BF0-8603-E055B3BCDC20}"/>
              </a:ext>
            </a:extLst>
          </p:cNvPr>
          <p:cNvSpPr txBox="1"/>
          <p:nvPr/>
        </p:nvSpPr>
        <p:spPr>
          <a:xfrm>
            <a:off x="774010" y="2440140"/>
            <a:ext cx="5427605" cy="577081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latin typeface="Adobe Devanagari" panose="02040503050201020203" pitchFamily="18" charset="0"/>
                <a:ea typeface="Nirmala UI" panose="020B0502040204020203" pitchFamily="34" charset="0"/>
                <a:cs typeface="Adobe Devanagari" panose="02040503050201020203" pitchFamily="18" charset="0"/>
              </a:rPr>
              <a:t>1. </a:t>
            </a:r>
            <a:r>
              <a:rPr lang="en-GB" sz="900" dirty="0">
                <a:latin typeface="Adobe Devanagari" panose="02040503050201020203" pitchFamily="18" charset="0"/>
                <a:ea typeface="Nirmala UI" panose="020B0502040204020203" pitchFamily="34" charset="0"/>
                <a:cs typeface="Adobe Devanagari" panose="02040503050201020203" pitchFamily="18" charset="0"/>
              </a:rPr>
              <a:t>This Question Booklet contains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150</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in total.</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2. All </a:t>
            </a:r>
            <a:r>
              <a:rPr lang="en-GB" sz="900" dirty="0">
                <a:latin typeface="Adobe Devanagari" panose="02040503050201020203" pitchFamily="18" charset="0"/>
                <a:ea typeface="Nirmala UI" panose="020B0502040204020203" pitchFamily="34" charset="0"/>
                <a:cs typeface="Adobe Devanagari" panose="02040503050201020203" pitchFamily="18" charset="0"/>
              </a:rPr>
              <a:t>questions carry equal marks.</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3. </a:t>
            </a:r>
            <a:r>
              <a:rPr lang="en-GB" sz="900" dirty="0">
                <a:latin typeface="Adobe Devanagari" panose="02040503050201020203" pitchFamily="18" charset="0"/>
                <a:ea typeface="Nirmala UI" panose="020B0502040204020203" pitchFamily="34" charset="0"/>
                <a:cs typeface="Adobe Devanagari" panose="02040503050201020203" pitchFamily="18" charset="0"/>
              </a:rPr>
              <a:t>An Answer Sheet has been provided inside the question booklet to mark your answers.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You must write your Roll Number, encode it, and fill in other particulars in the space provided on the Answer Sheet. Failure to do so will result in your Answer Sheet not being evaluated.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4. Immediately after the commencement of the examination, you should check your Question Booklet and attached Answer Sheet to ensure that the Question Booklet Series printed on the top left-hand corner of the Booklet matches the encoded series on the Answer Sheet. Additionally, check that the Booklet contains printed pages, including two pages for Rough Work. Ensure that no page is missing, unprinted, torn, repeated, or mismatched with the Answer Sheet. If you find any defect in this Booklet or attached Answer Sheet, request a replacement immediately with a complete Booklet and OMR sheet of the same series.</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5.</a:t>
            </a:r>
            <a:r>
              <a:rPr lang="en-GB" sz="900" dirty="0">
                <a:latin typeface="Adobe Devanagari" panose="02040503050201020203" pitchFamily="18" charset="0"/>
                <a:ea typeface="Nirmala UI" panose="020B0502040204020203" pitchFamily="34" charset="0"/>
                <a:cs typeface="Adobe Devanagari" panose="02040503050201020203" pitchFamily="18" charset="0"/>
              </a:rPr>
              <a:t> In case of any printing or factual errors, the English version of the questions will be treated as the standard.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6.</a:t>
            </a:r>
            <a:r>
              <a:rPr lang="en-GB" sz="900" dirty="0">
                <a:latin typeface="Adobe Devanagari" panose="02040503050201020203" pitchFamily="18" charset="0"/>
                <a:ea typeface="Nirmala UI" panose="020B0502040204020203" pitchFamily="34" charset="0"/>
                <a:cs typeface="Adobe Devanagari" panose="02040503050201020203" pitchFamily="18" charset="0"/>
              </a:rPr>
              <a:t> You must write your Roll Number in the space provided on the top of this page. Do not write anything else on the Question Booklet.</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7.</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and their responses are printed in both English and Hindi versions in this Booklet. Each question has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options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You are to select ONLY ONE correct response and mark it on your Answer Sheet. If you believe there is more than one correct response, mark the one you consider the best. In any case, choose ONLY ONE response for each question.</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8. </a:t>
            </a:r>
            <a:r>
              <a:rPr lang="en-GB" sz="900" dirty="0">
                <a:latin typeface="Adobe Devanagari" panose="02040503050201020203" pitchFamily="18" charset="0"/>
                <a:ea typeface="Nirmala UI" panose="020B0502040204020203" pitchFamily="34" charset="0"/>
                <a:cs typeface="Adobe Devanagari" panose="02040503050201020203" pitchFamily="18" charset="0"/>
              </a:rPr>
              <a:t>In the Answer Sheet, there are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circles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corresponding to each question. To answer the questions, use a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Black/Blue ink ballpoint pen </a:t>
            </a:r>
            <a:r>
              <a:rPr lang="en-GB" sz="900" dirty="0">
                <a:latin typeface="Adobe Devanagari" panose="02040503050201020203" pitchFamily="18" charset="0"/>
                <a:ea typeface="Nirmala UI" panose="020B0502040204020203" pitchFamily="34" charset="0"/>
                <a:cs typeface="Adobe Devanagari" panose="02040503050201020203" pitchFamily="18" charset="0"/>
              </a:rPr>
              <a:t>to mark ONLY ONE circle for each question. Do not mark more than one circle for a question, as the answer will be considered wrong. Any changes or erasures are not allowed.</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9. </a:t>
            </a:r>
            <a:r>
              <a:rPr lang="en-GB" sz="900" dirty="0">
                <a:latin typeface="Adobe Devanagari" panose="02040503050201020203" pitchFamily="18" charset="0"/>
                <a:ea typeface="Nirmala UI" panose="020B0502040204020203" pitchFamily="34" charset="0"/>
                <a:cs typeface="Adobe Devanagari" panose="02040503050201020203" pitchFamily="18" charset="0"/>
              </a:rPr>
              <a:t>For each question for which a wrong answer or more than one answer has been given,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one-third (1/3)</a:t>
            </a:r>
            <a:r>
              <a:rPr lang="en-GB" sz="900" dirty="0">
                <a:latin typeface="Adobe Devanagari" panose="02040503050201020203" pitchFamily="18" charset="0"/>
                <a:ea typeface="Nirmala UI" panose="020B0502040204020203" pitchFamily="34" charset="0"/>
                <a:cs typeface="Adobe Devanagari" panose="02040503050201020203" pitchFamily="18" charset="0"/>
              </a:rPr>
              <a:t> of the marks assigned to that question will be deducted as a penalty.</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10. </a:t>
            </a:r>
            <a:r>
              <a:rPr lang="en-GB" sz="900" dirty="0">
                <a:latin typeface="Adobe Devanagari" panose="02040503050201020203" pitchFamily="18" charset="0"/>
                <a:ea typeface="Nirmala UI" panose="020B0502040204020203" pitchFamily="34" charset="0"/>
                <a:cs typeface="Adobe Devanagari" panose="02040503050201020203" pitchFamily="18" charset="0"/>
              </a:rPr>
              <a:t>You should not remove or tear off any page from the Question Booklet. You are not allowed to take the Question Booklet and Answer Sheet out of the Examination Hall during the examination.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After the examination concludes, you must hand over your Answer Sheet to the Invigilator. Afterward, you may take the Question Booklet with you.</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11.</a:t>
            </a:r>
            <a:r>
              <a:rPr lang="en-GB" sz="900" dirty="0">
                <a:latin typeface="Adobe Devanagari" panose="02040503050201020203" pitchFamily="18" charset="0"/>
                <a:ea typeface="Nirmala UI" panose="020B0502040204020203" pitchFamily="34" charset="0"/>
                <a:cs typeface="Adobe Devanagari" panose="02040503050201020203" pitchFamily="18" charset="0"/>
              </a:rPr>
              <a:t> Failure to comply with any of the above instructions will lead to appropriate action or penalty, as decided by the Commission.</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12.</a:t>
            </a:r>
            <a:r>
              <a:rPr lang="en-GB" sz="900" dirty="0">
                <a:latin typeface="Adobe Devanagari" panose="02040503050201020203" pitchFamily="18" charset="0"/>
                <a:ea typeface="Nirmala UI" panose="020B0502040204020203" pitchFamily="34" charset="0"/>
                <a:cs typeface="Adobe Devanagari" panose="02040503050201020203" pitchFamily="18" charset="0"/>
              </a:rPr>
              <a:t> Before leaving the Examination Hall, candidates must ensure that their Answer Sheets are kept in a Self-Adhesive LDPE Bag and properly packed/sealed in their presence.</a:t>
            </a:r>
          </a:p>
        </p:txBody>
      </p:sp>
      <p:sp>
        <p:nvSpPr>
          <p:cNvPr id="42" name="Rectangle: Rounded Corners 41">
            <a:extLst>
              <a:ext uri="{FF2B5EF4-FFF2-40B4-BE49-F238E27FC236}">
                <a16:creationId xmlns:a16="http://schemas.microsoft.com/office/drawing/2014/main" id="{07F62192-5476-F766-D942-6FD240F52EB3}"/>
              </a:ext>
            </a:extLst>
          </p:cNvPr>
          <p:cNvSpPr/>
          <p:nvPr/>
        </p:nvSpPr>
        <p:spPr>
          <a:xfrm>
            <a:off x="774009" y="8353666"/>
            <a:ext cx="5432686" cy="3632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43" name="TextBox 53">
            <a:extLst>
              <a:ext uri="{FF2B5EF4-FFF2-40B4-BE49-F238E27FC236}">
                <a16:creationId xmlns:a16="http://schemas.microsoft.com/office/drawing/2014/main" id="{CECFA7D4-B271-A94D-5D60-934DCD0B3ADC}"/>
              </a:ext>
            </a:extLst>
          </p:cNvPr>
          <p:cNvSpPr txBox="1"/>
          <p:nvPr/>
        </p:nvSpPr>
        <p:spPr>
          <a:xfrm>
            <a:off x="828919" y="8373268"/>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9558977D-E2FA-04BC-BFEC-2052397C3340}"/>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55" name="Rectangle: Rounded Corners 54">
            <a:extLst>
              <a:ext uri="{FF2B5EF4-FFF2-40B4-BE49-F238E27FC236}">
                <a16:creationId xmlns:a16="http://schemas.microsoft.com/office/drawing/2014/main" id="{5227B110-BEC4-987B-84B6-1C912826B2BF}"/>
              </a:ext>
            </a:extLst>
          </p:cNvPr>
          <p:cNvSpPr/>
          <p:nvPr/>
        </p:nvSpPr>
        <p:spPr>
          <a:xfrm>
            <a:off x="2504018" y="2269979"/>
            <a:ext cx="2032001" cy="1653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57" name="TextBox 56">
            <a:extLst>
              <a:ext uri="{FF2B5EF4-FFF2-40B4-BE49-F238E27FC236}">
                <a16:creationId xmlns:a16="http://schemas.microsoft.com/office/drawing/2014/main" id="{3DAAAB17-D65F-DE25-065B-97565657C0BA}"/>
              </a:ext>
            </a:extLst>
          </p:cNvPr>
          <p:cNvSpPr txBox="1"/>
          <p:nvPr/>
        </p:nvSpPr>
        <p:spPr>
          <a:xfrm>
            <a:off x="2627802" y="2251198"/>
            <a:ext cx="1743832" cy="215444"/>
          </a:xfrm>
          <a:prstGeom prst="rect">
            <a:avLst/>
          </a:prstGeom>
          <a:noFill/>
        </p:spPr>
        <p:txBody>
          <a:bodyPr wrap="square">
            <a:spAutoFit/>
          </a:bodyPr>
          <a:lstStyle/>
          <a:p>
            <a:r>
              <a:rPr lang="en-IN" sz="800" b="1" dirty="0">
                <a:solidFill>
                  <a:schemeClr val="bg1"/>
                </a:solidFill>
                <a:latin typeface="Merriweather" panose="00000500000000000000" pitchFamily="2" charset="0"/>
              </a:rPr>
              <a:t>IMPORTANT INSTRUCTIONS</a:t>
            </a:r>
            <a:endParaRPr lang="en-GB"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endParaRPr>
          </a:p>
        </p:txBody>
      </p:sp>
      <p:sp>
        <p:nvSpPr>
          <p:cNvPr id="59" name="TextBox 24">
            <a:extLst>
              <a:ext uri="{FF2B5EF4-FFF2-40B4-BE49-F238E27FC236}">
                <a16:creationId xmlns:a16="http://schemas.microsoft.com/office/drawing/2014/main" id="{50506331-29A4-7861-9C5A-FFE19F71643F}"/>
              </a:ext>
            </a:extLst>
          </p:cNvPr>
          <p:cNvSpPr txBox="1"/>
          <p:nvPr/>
        </p:nvSpPr>
        <p:spPr>
          <a:xfrm>
            <a:off x="1556332" y="8756519"/>
            <a:ext cx="4088576"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1400" b="1" dirty="0">
                <a:latin typeface="Adobe Devanagari" panose="02040503050201020203" pitchFamily="18" charset="0"/>
                <a:ea typeface="Nirmala UI" panose="020B0502040204020203" pitchFamily="34" charset="0"/>
                <a:cs typeface="Adobe Devanagari" panose="02040503050201020203" pitchFamily="18" charset="0"/>
              </a:rPr>
              <a:t>ध्यान दें</a:t>
            </a:r>
            <a:r>
              <a:rPr lang="en-IN" sz="14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400" b="1" dirty="0">
                <a:latin typeface="Adobe Devanagari" panose="02040503050201020203" pitchFamily="18" charset="0"/>
                <a:ea typeface="Nirmala UI" panose="020B0502040204020203" pitchFamily="34" charset="0"/>
                <a:cs typeface="Adobe Devanagari" panose="02040503050201020203" pitchFamily="18" charset="0"/>
              </a:rPr>
              <a:t> अनुदेशों का हिन्दी रूपांतर इस पुस्तिका के अंतिम पृष्ठ पर छपा है।</a:t>
            </a:r>
            <a:endParaRPr lang="en-GB" sz="1400" dirty="0">
              <a:latin typeface="Adobe Devanagari" panose="02040503050201020203" pitchFamily="18" charset="0"/>
              <a:ea typeface="Nirmala UI" panose="020B0502040204020203" pitchFamily="34" charset="0"/>
              <a:cs typeface="Adobe Devanagari" panose="02040503050201020203" pitchFamily="18" charset="0"/>
            </a:endParaRPr>
          </a:p>
        </p:txBody>
      </p:sp>
      <p:cxnSp>
        <p:nvCxnSpPr>
          <p:cNvPr id="61" name="Straight Connector 60">
            <a:extLst>
              <a:ext uri="{FF2B5EF4-FFF2-40B4-BE49-F238E27FC236}">
                <a16:creationId xmlns:a16="http://schemas.microsoft.com/office/drawing/2014/main" id="{0CC9CA75-B17B-FBB9-0334-0669BD3E853C}"/>
              </a:ext>
            </a:extLst>
          </p:cNvPr>
          <p:cNvCxnSpPr>
            <a:cxnSpLocks/>
          </p:cNvCxnSpPr>
          <p:nvPr/>
        </p:nvCxnSpPr>
        <p:spPr>
          <a:xfrm flipV="1">
            <a:off x="797821" y="1419479"/>
            <a:ext cx="5403794" cy="1"/>
          </a:xfrm>
          <a:prstGeom prst="line">
            <a:avLst/>
          </a:prstGeom>
        </p:spPr>
        <p:style>
          <a:lnRef idx="2">
            <a:schemeClr val="dk1"/>
          </a:lnRef>
          <a:fillRef idx="0">
            <a:schemeClr val="dk1"/>
          </a:fillRef>
          <a:effectRef idx="1">
            <a:schemeClr val="dk1"/>
          </a:effectRef>
          <a:fontRef idx="minor">
            <a:schemeClr val="tx1"/>
          </a:fontRef>
        </p:style>
      </p:cxnSp>
      <p:sp>
        <p:nvSpPr>
          <p:cNvPr id="62" name="TextBox 24">
            <a:extLst>
              <a:ext uri="{FF2B5EF4-FFF2-40B4-BE49-F238E27FC236}">
                <a16:creationId xmlns:a16="http://schemas.microsoft.com/office/drawing/2014/main" id="{D125CBBC-5C99-6C71-B8BA-60BA9419C964}"/>
              </a:ext>
            </a:extLst>
          </p:cNvPr>
          <p:cNvSpPr txBox="1"/>
          <p:nvPr/>
        </p:nvSpPr>
        <p:spPr>
          <a:xfrm>
            <a:off x="715197" y="1461570"/>
            <a:ext cx="121943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Time Allowed: 2Hrs</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3" name="TextBox 24">
            <a:extLst>
              <a:ext uri="{FF2B5EF4-FFF2-40B4-BE49-F238E27FC236}">
                <a16:creationId xmlns:a16="http://schemas.microsoft.com/office/drawing/2014/main" id="{E5E8136F-6BD8-90D5-9657-2D9D6A0832AD}"/>
              </a:ext>
            </a:extLst>
          </p:cNvPr>
          <p:cNvSpPr txBox="1"/>
          <p:nvPr/>
        </p:nvSpPr>
        <p:spPr>
          <a:xfrm>
            <a:off x="5463173" y="1435433"/>
            <a:ext cx="81882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00" b="1" dirty="0">
                <a:latin typeface="Nirmala UI" panose="020B0502040204020203" pitchFamily="34" charset="0"/>
                <a:ea typeface="Nirmala UI" panose="020B0502040204020203" pitchFamily="34" charset="0"/>
                <a:cs typeface="Nirmala UI" panose="020B0502040204020203" pitchFamily="34" charset="0"/>
              </a:rPr>
              <a:t>Maximum Marks: 150</a:t>
            </a:r>
            <a:endParaRPr lang="en-GB" sz="8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4" name="TextBox 24">
            <a:extLst>
              <a:ext uri="{FF2B5EF4-FFF2-40B4-BE49-F238E27FC236}">
                <a16:creationId xmlns:a16="http://schemas.microsoft.com/office/drawing/2014/main" id="{4E3F6B9B-AE82-34D2-8912-D2ADE4140EDF}"/>
              </a:ext>
            </a:extLst>
          </p:cNvPr>
          <p:cNvSpPr txBox="1"/>
          <p:nvPr/>
        </p:nvSpPr>
        <p:spPr>
          <a:xfrm>
            <a:off x="2433346" y="1474876"/>
            <a:ext cx="2322818" cy="27699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00" b="1" dirty="0">
                <a:latin typeface="Arial Black" panose="020B0A04020102020204" pitchFamily="34" charset="0"/>
                <a:ea typeface="Nirmala UI" panose="020B0502040204020203" pitchFamily="34" charset="0"/>
                <a:cs typeface="Nirmala UI" panose="020B0502040204020203" pitchFamily="34" charset="0"/>
              </a:rPr>
              <a:t>Full Length Free Test-3</a:t>
            </a:r>
            <a:endParaRPr lang="en-GB" sz="1200" dirty="0">
              <a:latin typeface="Arial Black" panose="020B0A04020102020204" pitchFamily="34" charset="0"/>
              <a:ea typeface="Nirmala UI" panose="020B0502040204020203" pitchFamily="34" charset="0"/>
              <a:cs typeface="Nirmala UI" panose="020B0502040204020203" pitchFamily="34" charset="0"/>
            </a:endParaRPr>
          </a:p>
        </p:txBody>
      </p:sp>
      <p:sp>
        <p:nvSpPr>
          <p:cNvPr id="65" name="TextBox 24">
            <a:extLst>
              <a:ext uri="{FF2B5EF4-FFF2-40B4-BE49-F238E27FC236}">
                <a16:creationId xmlns:a16="http://schemas.microsoft.com/office/drawing/2014/main" id="{9706D2D9-E0CD-0252-C926-282C90789E2C}"/>
              </a:ext>
            </a:extLst>
          </p:cNvPr>
          <p:cNvSpPr txBox="1"/>
          <p:nvPr/>
        </p:nvSpPr>
        <p:spPr>
          <a:xfrm>
            <a:off x="2819282" y="1728077"/>
            <a:ext cx="1219435" cy="24622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b="1" dirty="0">
                <a:latin typeface="Nirmala UI" panose="020B0502040204020203" pitchFamily="34" charset="0"/>
                <a:ea typeface="Nirmala UI" panose="020B0502040204020203" pitchFamily="34" charset="0"/>
                <a:cs typeface="Nirmala UI" panose="020B0502040204020203" pitchFamily="34" charset="0"/>
              </a:rPr>
              <a:t>Question Booklet</a:t>
            </a:r>
            <a:endParaRPr lang="en-GB" sz="10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8" name="TextBox 24">
            <a:extLst>
              <a:ext uri="{FF2B5EF4-FFF2-40B4-BE49-F238E27FC236}">
                <a16:creationId xmlns:a16="http://schemas.microsoft.com/office/drawing/2014/main" id="{C278B2D7-C900-0C2C-762B-1AB1D81A8FAD}"/>
              </a:ext>
            </a:extLst>
          </p:cNvPr>
          <p:cNvSpPr txBox="1"/>
          <p:nvPr/>
        </p:nvSpPr>
        <p:spPr>
          <a:xfrm>
            <a:off x="704383" y="2015773"/>
            <a:ext cx="542760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Merriweather" panose="00000500000000000000" pitchFamily="2" charset="0"/>
                <a:ea typeface="Nirmala UI" panose="020B0502040204020203" pitchFamily="34" charset="0"/>
                <a:cs typeface="Nirmala UI" panose="020B0502040204020203" pitchFamily="34" charset="0"/>
              </a:rPr>
              <a:t>Read the following instructions carefully before you begin to answer the questions.</a:t>
            </a:r>
            <a:endParaRPr lang="en-GB" sz="850" dirty="0">
              <a:latin typeface="Merriweather" panose="00000500000000000000" pitchFamily="2" charset="0"/>
              <a:ea typeface="Nirmala UI" panose="020B0502040204020203" pitchFamily="34" charset="0"/>
              <a:cs typeface="Nirmala UI" panose="020B0502040204020203" pitchFamily="34" charset="0"/>
            </a:endParaRPr>
          </a:p>
        </p:txBody>
      </p:sp>
      <p:sp>
        <p:nvSpPr>
          <p:cNvPr id="4" name="Rectangle 3">
            <a:extLst>
              <a:ext uri="{FF2B5EF4-FFF2-40B4-BE49-F238E27FC236}">
                <a16:creationId xmlns:a16="http://schemas.microsoft.com/office/drawing/2014/main" id="{92799767-C372-45F1-B44C-6FE5C893456E}"/>
              </a:ext>
            </a:extLst>
          </p:cNvPr>
          <p:cNvSpPr/>
          <p:nvPr/>
        </p:nvSpPr>
        <p:spPr>
          <a:xfrm>
            <a:off x="2327729" y="9036893"/>
            <a:ext cx="2320925" cy="24137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5" name="TextBox 53">
            <a:extLst>
              <a:ext uri="{FF2B5EF4-FFF2-40B4-BE49-F238E27FC236}">
                <a16:creationId xmlns:a16="http://schemas.microsoft.com/office/drawing/2014/main" id="{9992C6AC-78B3-96E6-F11E-1C2D135383AC}"/>
              </a:ext>
            </a:extLst>
          </p:cNvPr>
          <p:cNvSpPr txBox="1"/>
          <p:nvPr/>
        </p:nvSpPr>
        <p:spPr>
          <a:xfrm>
            <a:off x="2327715" y="9033464"/>
            <a:ext cx="811380"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Join Us:</a:t>
            </a:r>
          </a:p>
        </p:txBody>
      </p:sp>
      <p:pic>
        <p:nvPicPr>
          <p:cNvPr id="1026" name="Picture 2" descr="Telegram (software) - Wikipedia">
            <a:extLst>
              <a:ext uri="{FF2B5EF4-FFF2-40B4-BE49-F238E27FC236}">
                <a16:creationId xmlns:a16="http://schemas.microsoft.com/office/drawing/2014/main" id="{24401487-E7C5-33ED-2913-9A2E921295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0498" y="9076583"/>
            <a:ext cx="161996" cy="1619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cebook-logo - Wave Transit">
            <a:extLst>
              <a:ext uri="{FF2B5EF4-FFF2-40B4-BE49-F238E27FC236}">
                <a16:creationId xmlns:a16="http://schemas.microsoft.com/office/drawing/2014/main" id="{84A2B0D9-4257-9AB0-DCAA-7C9298D56B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494" y="9055023"/>
            <a:ext cx="328184" cy="2051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5FA3E0E-498C-7F44-610B-84149E502D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677" y="9059880"/>
            <a:ext cx="199887" cy="2002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02E6A1FE-92B6-AB3A-DB81-92EA674332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278" y="8432328"/>
            <a:ext cx="226927" cy="2273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2FE61ED-9192-A792-84A8-5F48F5E409E9}"/>
              </a:ext>
            </a:extLst>
          </p:cNvPr>
          <p:cNvPicPr>
            <a:picLocks noChangeAspect="1"/>
          </p:cNvPicPr>
          <p:nvPr/>
        </p:nvPicPr>
        <p:blipFill>
          <a:blip r:embed="rId5"/>
          <a:stretch>
            <a:fillRect/>
          </a:stretch>
        </p:blipFill>
        <p:spPr>
          <a:xfrm>
            <a:off x="3782569" y="9076583"/>
            <a:ext cx="177398" cy="177398"/>
          </a:xfrm>
          <a:prstGeom prst="rect">
            <a:avLst/>
          </a:prstGeom>
        </p:spPr>
      </p:pic>
      <p:pic>
        <p:nvPicPr>
          <p:cNvPr id="1036" name="Picture 12">
            <a:extLst>
              <a:ext uri="{FF2B5EF4-FFF2-40B4-BE49-F238E27FC236}">
                <a16:creationId xmlns:a16="http://schemas.microsoft.com/office/drawing/2014/main" id="{9330E50F-F6A7-3EB6-1275-712CEBD693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1218" y="9064514"/>
            <a:ext cx="479425" cy="201535"/>
          </a:xfrm>
          <a:prstGeom prst="rect">
            <a:avLst/>
          </a:prstGeom>
          <a:solidFill>
            <a:schemeClr val="bg1"/>
          </a:solidFill>
        </p:spPr>
      </p:pic>
      <p:sp>
        <p:nvSpPr>
          <p:cNvPr id="7" name="TextBox 24">
            <a:extLst>
              <a:ext uri="{FF2B5EF4-FFF2-40B4-BE49-F238E27FC236}">
                <a16:creationId xmlns:a16="http://schemas.microsoft.com/office/drawing/2014/main" id="{57BE8DD4-520E-73E8-A25B-4D4353C7E6E7}"/>
              </a:ext>
            </a:extLst>
          </p:cNvPr>
          <p:cNvSpPr txBox="1"/>
          <p:nvPr/>
        </p:nvSpPr>
        <p:spPr>
          <a:xfrm>
            <a:off x="2985037" y="1899866"/>
            <a:ext cx="1219435" cy="21544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00" b="1" dirty="0">
                <a:latin typeface="Nirmala UI" panose="020B0502040204020203" pitchFamily="34" charset="0"/>
                <a:ea typeface="Nirmala UI" panose="020B0502040204020203" pitchFamily="34" charset="0"/>
                <a:cs typeface="Nirmala UI" panose="020B0502040204020203" pitchFamily="34" charset="0"/>
              </a:rPr>
              <a:t>18 Aug 2025</a:t>
            </a:r>
            <a:endParaRPr lang="en-GB" sz="800" dirty="0">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67626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9635" y="559229"/>
            <a:ext cx="3010858" cy="9064020"/>
          </a:xfrm>
          <a:prstGeom prst="rect">
            <a:avLst/>
          </a:prstGeom>
          <a:noFill/>
        </p:spPr>
        <p:txBody>
          <a:bodyPr wrap="square">
            <a:spAutoFit/>
          </a:bodyPr>
          <a:lstStyle/>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राजकोषीय नीति का एक उपकरण है?</a:t>
            </a:r>
          </a:p>
          <a:p>
            <a:pPr marL="228600" indent="-228600">
              <a:buAutoNum type="alphaL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साख सीमा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L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बैंक दर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नकद आरक्षित अनुपात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2. भारत सरकार द्वारा मजदूरी संहिता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Code on Wages)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को किस वर्ष अधिसूचित किया गया?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2019</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2020</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(c) 2021</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2022</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भारत में तृतीय पंचवर्षीय योजना और चौथी पंचवर्षीय योजना में कितने वर्षों का अंतराल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वर्ष</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वर्ष</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वर्ष</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कोई अंतराल नहीं</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भारत में पहली औद्योगिक नीति कब जारी की गई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31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मार्च, 1948</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03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अप्रैल, 1948</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06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अप्रैल, 1948</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25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मार्च, 1948</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2024-25 में बिहार के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GSDP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में दूसरा सबसे बड़ा हिस्सा किस क्षेत्र का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औद्योगिक क्षेत्र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कृषि क्षेत्र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विनिर्माण क्षेत्र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सेवा क्षेत्र</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कुल जमा का वह अनुपात जिसे एक वाणिज्यिक बैंक को भारतीय रिजर्व बैंक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RBI)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के पास रखना होता है, उसे क्या कहते हैं?</a:t>
            </a: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नकद आरक्षित अनुपात</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जमा अनुपात</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वैधानिक तरलता अनुपात</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कानूनी आरक्षित अनुपात</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हाल के आंकड़ों के अनुसार, बिहार के निम्नलिखित में से कौन से जिले सबसे अधिक बिजली खपत करने वाले हैं?</a:t>
            </a: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पटना, मुजफ्फरपुर,गया भागलपुर,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पटना, दरभंगा, भागलपुर, नालंदा</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गया,  पटना, भोजपुर, नालंदा</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पटना, गया, मुजफ्फरपुर, रोहतास</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नाबार्ड (राष्ट्रीय कृषि और ग्रामीण विकास बैंक) का लक्ष्य क्या है?</a:t>
            </a: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ग्रामीण साख</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औद्योगिक साख</a:t>
            </a:r>
          </a:p>
          <a:p>
            <a:pPr marL="228600" indent="-228600">
              <a:buAutoNum type="alphaUcParenBoth" startAt="3"/>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शहरी साख</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pPr marL="228600" indent="-228600">
              <a:buAutoNum type="alphaUcParenBoth" startAt="3"/>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उपर्युक्त सभी</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वित्तीय वर्ष 2023-24 में बिहार का राजकोषीय घाटा कितना था और इसका अनुमानित राजकोषीय घाटा वित्त वर्ष 2024-25 में कितना रहेगा?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44,823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करोड़ रुपये; 35,660 करोड़ रुपये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35,660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करोड़ रुपये; 29,095 करोड़ रुपये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29,095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करोड़ रुपये; 35,660 करोड़ रुपये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50,000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करोड़ रुपये; 40,000 करोड़ रुपये</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71643" y="559229"/>
            <a:ext cx="3010858" cy="897938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 Which of the following is a tool of fiscal policy?</a:t>
            </a:r>
          </a:p>
          <a:p>
            <a:pPr marL="228600" indent="-228600">
              <a:buAutoNum type="alphaL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Credit limit</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L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Bank rate</a:t>
            </a:r>
          </a:p>
          <a:p>
            <a:pPr marL="228600" indent="-228600">
              <a:buAutoNum type="alphaLcParenBoth" startAt="3"/>
            </a:pPr>
            <a:r>
              <a:rPr lang="en-GB" sz="1050" dirty="0">
                <a:latin typeface="Adobe Devanagari" panose="02040503050201020203" pitchFamily="18" charset="0"/>
                <a:ea typeface="Nirmala UI" panose="020B0502040204020203" pitchFamily="34" charset="0"/>
                <a:cs typeface="Adobe Devanagari" panose="02040503050201020203" pitchFamily="18" charset="0"/>
              </a:rPr>
              <a:t>Cash reserve ratio</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LcParenBoth" startAt="3"/>
            </a:pPr>
            <a:r>
              <a:rPr lang="en-GB" sz="1050" dirty="0">
                <a:latin typeface="Adobe Devanagari" panose="02040503050201020203" pitchFamily="18" charset="0"/>
                <a:ea typeface="Nirmala UI" panose="020B0502040204020203" pitchFamily="34" charset="0"/>
                <a:cs typeface="Adobe Devanagari" panose="02040503050201020203" pitchFamily="18" charset="0"/>
              </a:rPr>
              <a:t>Taxation</a:t>
            </a:r>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2.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In which year was the Code on Wages notified by the Government of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2019			(b) 2020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2021			(d) 2022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 What was the interval between India’s Third Five-Year Plan and Fourth Five-Year Plan?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2 years		(B) 3 years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4 years		(D) No interval</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 When was India’s first Industrial Policy announced?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31 March, 1948	(B) 03 April, 1948</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06 April, 1948		(D) 25 March, 1948</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 Which sector contributed the second-largest share to Bihar’s GSDP in 2024-25?</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Industrial sector	(B) Agriculture sector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Manufacturing sector	(D) Service sector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 What is the ratio of total deposits that a commercial bank has to keep with the Reserve Bank of India (RBI) called?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Cash Reserve Ratio</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Deposit Ratio</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Statutory Liquidity Ratio</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Legal Reserve Ratio</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 According to recent data, which of the following districts in Bihar are the highest electricity-consuming districts?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Patna, Muzaffarpur, Gaya, Bhagalpur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Patna, Darbhanga, Bhagalpur, Nalanda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Gaya, Patna,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Bhojpur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Nalanda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Patna, Gaya, Muzaffarpur,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Rohtas</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 What is the objective of NABARD (National Bank for Agriculture and Rural Development)?</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Rural Credit		</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Industrial Credit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Urban Credit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 What was Bihar’s fiscal deficit in FY 2023-24, and what is the estimated fiscal deficit for FY 2024-25?</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₹44,823 crore; ₹35,660 crore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₹35,660 crore; ₹29,095 crore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₹29,095 crore; ₹35,660 crore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₹50,000 crore; ₹40,000 crore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147912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FA5CC-EA56-2A0C-95E8-E1FAC8B6D05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2ABDD06-F95E-1956-8A48-C70AF3DCA9DE}"/>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B53D8AE-AD47-DD46-84B6-838724D0E4BA}"/>
              </a:ext>
            </a:extLst>
          </p:cNvPr>
          <p:cNvSpPr txBox="1"/>
          <p:nvPr/>
        </p:nvSpPr>
        <p:spPr>
          <a:xfrm>
            <a:off x="379635" y="559229"/>
            <a:ext cx="3010858" cy="9079409"/>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शिशु मृत्यु दर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Infant Mortality Rate– IMR)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क्या दर्शाती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उस विशेष वर्ष में जन्मे 1000 जीवित बच्चों में से 2 वर्ष से पहले मरने वाले बच्चों का अनुपात</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उस विशेष वर्ष में जन्मे 1000 जीवित बच्चों में से 1 वर्ष से पहले मरने वाले बच्चों का अनुपात</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उस विशेष वर्ष में जन्मे 1000 जीवित बच्चों में से 3 वर्ष से पहले मरने वाले बच्चों का अनुपात</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उस विशेष वर्ष में जन्मे 1000 जीवित बच्चों में से 4 वर्ष से पहले मरने वाले बच्चों का अनुपात</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में प्रजातंत्र इस तथ्य पर आधारित है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संविधान लिखित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मौलिक अधिकार प्रदान किए गए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जनता को सरकारों को चुनने तथा बदलने का अधिकार प्राप्त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राज्य के नीति निदेशक तत्व हैं।</a:t>
            </a:r>
          </a:p>
          <a:p>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 में से कौन एक भारत के संविधान का संघीय लक्षण नहीं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केंद्र तथा राज्यों के बीच शक्ति का बंटवारा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पूर्ण रूप से लिखित संविधान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एकहरी नागरिकता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स्वतंत्र न्यायपालिका</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की संविधान सभा ने राष्ट्रीय ध्वज को सर्वप्रथम कब स्वीकार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22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जुलाई, 1947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23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जुलाई, 1947</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25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जुलाई, 1947</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अगस्त, 1947</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संविधान के निम्नांकित में से किस प्रावधान के अंतर्गत भारतीय संसद को नया राज्य बनाने का अधिकार है?</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1.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15.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सिक्किम भारत का एक राज्य बनाया गया था-</a:t>
            </a:r>
          </a:p>
          <a:p>
            <a:pPr marL="228600" indent="-228600">
              <a:buAutoNum type="alphaL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30</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संशोधन के अंतर्गत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L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32</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संशोधन के अंतर्गत</a:t>
            </a:r>
          </a:p>
          <a:p>
            <a:pPr marL="228600" indent="-228600">
              <a:buAutoNum type="alphaLcParenBoth" startAt="3"/>
            </a:pPr>
            <a:r>
              <a:rPr lang="en-GB" sz="1100" dirty="0">
                <a:latin typeface="Adobe Devanagari" panose="02040503050201020203" pitchFamily="18" charset="0"/>
                <a:ea typeface="Nirmala UI" panose="020B0502040204020203" pitchFamily="34" charset="0"/>
                <a:cs typeface="Adobe Devanagari" panose="02040503050201020203" pitchFamily="18" charset="0"/>
              </a:rPr>
              <a:t>35</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संशोधन के अंतर्गत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LcParenBoth" startAt="3"/>
            </a:pPr>
            <a:r>
              <a:rPr lang="en-GB" sz="1100" dirty="0">
                <a:latin typeface="Adobe Devanagari" panose="02040503050201020203" pitchFamily="18" charset="0"/>
                <a:ea typeface="Nirmala UI" panose="020B0502040204020203" pitchFamily="34" charset="0"/>
                <a:cs typeface="Adobe Devanagari" panose="02040503050201020203" pitchFamily="18" charset="0"/>
              </a:rPr>
              <a:t>42</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संशोधन के अंतर्गत</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16.</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भारत के संविधान के किसमें 'पर्यावरण संरक्षण एवं संवर्धन तथा वन व वन्य जीवन की रक्षा' के प्रावधान पाए जाते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राज्य के नीति निदेशक तत्वों 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मूल कर्तव्यों 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372833FF-7A5C-0553-1C55-72A4C3C02C66}"/>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87812804-2412-C071-5792-23800F52B2C9}"/>
              </a:ext>
            </a:extLst>
          </p:cNvPr>
          <p:cNvSpPr txBox="1"/>
          <p:nvPr/>
        </p:nvSpPr>
        <p:spPr>
          <a:xfrm>
            <a:off x="3471643" y="559229"/>
            <a:ext cx="3010858" cy="897938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 What does the Infant Mortality Rate (IMR) indicate?</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proportion of children out of 1000 live births in a particular year who die before reaching 2 years of age</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proportion of children out of 1000 live births in a particular year who die before reaching 1 year of age</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proportion of children out of 1000 live births in a particular year who die before reaching 3 years of age</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proportion of children out of 1000 live births in a particular year who die before reaching 4 years of age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 In India, democracy is based on the fact that-</a:t>
            </a:r>
          </a:p>
          <a:p>
            <a:pPr marL="228600" indent="-228600">
              <a:buFont typeface="+mj-lt"/>
              <a:buAutoNum type="alphaL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constitution is written.</a:t>
            </a:r>
          </a:p>
          <a:p>
            <a:pPr marL="228600" indent="-228600">
              <a:buFont typeface="+mj-lt"/>
              <a:buAutoNum type="alphaL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Fundamental rights are provided here.</a:t>
            </a:r>
          </a:p>
          <a:p>
            <a:pPr marL="228600" indent="-228600">
              <a:buFont typeface="+mj-lt"/>
              <a:buAutoNum type="alphaL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people have the right to choose and change governments.</a:t>
            </a:r>
          </a:p>
          <a:p>
            <a:pPr marL="228600" indent="-228600">
              <a:buFont typeface="+mj-lt"/>
              <a:buAutoNum type="alphaL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There are Directive Principles of State Policy.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12. Which of the following is not a federal characteristic of the Constitution of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Division of powers between the Centre and States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Fully written Constitution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Single citizenship</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Independent judiciary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13. When did the Constituent Assembly of India first adopt the national flag?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22nd July, 1947	(b) 23rd July, 1947</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25th July, 1947		(d) 15th August, 1947</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14. Under which of the following provisions of the Constitution does the Indian Parliament have the power to create a new state?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Article 1. 		(b) Article 2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Article 3		(d) Article 4</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15. Sikkim was made a state of India-</a:t>
            </a:r>
          </a:p>
          <a:p>
            <a:pPr marL="228600" indent="-228600">
              <a:buAutoNum type="alphaL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Under the 30th Amendment </a:t>
            </a:r>
          </a:p>
          <a:p>
            <a:pPr marL="228600" indent="-228600">
              <a:buAutoNum type="alphaL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Under the 32nd Amendment</a:t>
            </a:r>
          </a:p>
          <a:p>
            <a:pPr marL="228600" indent="-228600">
              <a:buAutoNum type="alphaLcParenBoth" startAt="3"/>
            </a:pPr>
            <a:r>
              <a:rPr lang="en-GB" sz="1050" dirty="0">
                <a:latin typeface="Adobe Devanagari" panose="02040503050201020203" pitchFamily="18" charset="0"/>
                <a:ea typeface="Nirmala UI" panose="020B0502040204020203" pitchFamily="34" charset="0"/>
                <a:cs typeface="Adobe Devanagari" panose="02040503050201020203" pitchFamily="18" charset="0"/>
              </a:rPr>
              <a:t>Under the 35th Amendment </a:t>
            </a:r>
          </a:p>
          <a:p>
            <a:pPr marL="228600" indent="-228600">
              <a:buAutoNum type="alphaLcParenBoth" startAt="3"/>
            </a:pPr>
            <a:r>
              <a:rPr lang="en-GB" sz="1050" dirty="0">
                <a:latin typeface="Adobe Devanagari" panose="02040503050201020203" pitchFamily="18" charset="0"/>
                <a:ea typeface="Nirmala UI" panose="020B0502040204020203" pitchFamily="34" charset="0"/>
                <a:cs typeface="Adobe Devanagari" panose="02040503050201020203" pitchFamily="18" charset="0"/>
              </a:rPr>
              <a:t>Under the 42nd Amendment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16. In which part of the Constitution of India are the provisions for 'environmental protection and conservation, and the protection of forests and wildlife' found?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in the Directive Principles of State Policy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in the Fundamental Duties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(a) and (b)</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None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397750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A68C3-B7EB-4D6F-FCF3-6726D207A73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EE5A604-E0B2-FEF5-2252-3B73D8A24AC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B96F7AB-5DC7-6975-2237-D2EA8C3E3F8E}"/>
              </a:ext>
            </a:extLst>
          </p:cNvPr>
          <p:cNvSpPr txBox="1"/>
          <p:nvPr/>
        </p:nvSpPr>
        <p:spPr>
          <a:xfrm>
            <a:off x="379635" y="559229"/>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17.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तथा-</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को सुमेलित कीजिए तथा नीचे दिए गए कूट से</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अपना उत्तर चुनिए -</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II</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संविधान के अनुच्छेद)</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विषय)</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अनुच्छेद 40</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1. ग्राम पंचायतों का गठन</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अनुच्छेद 41</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2. काम करने का अधिकार</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अनुच्छेद 44</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3. समान नागरिक संहिता</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अनुच्छेद 48</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4. कृषि एवं पशुपालन का गठन</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कूट :</a:t>
            </a:r>
          </a:p>
          <a:p>
            <a:pPr marL="228600" indent="-228600">
              <a:buAutoNum type="alphaL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A-1, B-2,C-3,D-4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A-2, B-3, C-1, D-4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A-1, B-3, C-4, D-2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A-3, B-2, C-4, D-1</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18.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भारतीय संविधान के किस अनुच्छेद के अंतर्गत लोक सभा में अनुसूचित जातियों के आरक्षण का प्रावधान किया गया था?</a:t>
            </a:r>
          </a:p>
          <a:p>
            <a:pPr marL="228600" indent="-228600">
              <a:buAutoNum type="alphaL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अनुच्छेद 330</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pPr marL="228600" indent="-228600">
              <a:buAutoNum type="alphaL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अनुच्छेद 331</a:t>
            </a:r>
          </a:p>
          <a:p>
            <a:pPr marL="228600" indent="-228600">
              <a:buAutoNum type="alphaLcParenBoth" startAt="3"/>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अनुच्छेद 332</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pPr marL="228600" indent="-228600">
              <a:buAutoNum type="alphaLcParenBoth" startAt="3"/>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अनुच्छेद 333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19.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लोक सभा की प्रथम महिला अध्यक्ष कौन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विजय लक्ष्मी पंडित</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सुचेता कृपलानी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तारकेश्वरी सिन्हा</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मीरा कुमार</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20.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किन-किन मूल अधिकारों के सबंध में न्यायालय में दावा नहीं किया जा सकता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महिलाओं और पुरुषों को समान काम हेतु समान मज़दूरी देने के लिये। </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काम की उपलब्धता के लिये। </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6 वर्ष से कम आयु के बालकों के लिये प्रारंभिक बाल्यावस्था</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 देख-रेख और शिक्षा सुविधा देने हेतु। </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कूट:</a:t>
            </a:r>
          </a:p>
          <a:p>
            <a:pPr marL="228600" indent="-228600">
              <a:buAutoNum type="alphaL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L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और 3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उपर्युक्त सभी</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21.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राष्ट्रीय मानवाधिकार आयोग के संदर्भ में सही कथनों की पहचान कीजिये-</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इसका गठन वर्ष 1993 में किया गया।</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इसका अध्यक्ष केवल सर्वोच्च न्यायालय का सेवानिवृत्त मुख्य</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न्यायाधीश होता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आयोग स्वयं अपनी पहल पर या किसी पीड़ित व्यक्ति कीयाचिका पर जाँच कर सकता है।</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कूट:</a:t>
            </a:r>
          </a:p>
          <a:p>
            <a:pPr marL="228600" indent="-228600">
              <a:buAutoNum type="alphaL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L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1,2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0D7A2A8E-D9D0-67B5-52BA-4DA1EEC140BB}"/>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2C006EDC-C3BE-59EE-6E56-7E77D7869218}"/>
              </a:ext>
            </a:extLst>
          </p:cNvPr>
          <p:cNvSpPr txBox="1"/>
          <p:nvPr/>
        </p:nvSpPr>
        <p:spPr>
          <a:xfrm>
            <a:off x="3471643" y="559229"/>
            <a:ext cx="3010858" cy="8333050"/>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17. Match List-I and List-II and choose the correct answer from the options given below:</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           List-I		List-II</a:t>
            </a:r>
          </a:p>
          <a:p>
            <a:r>
              <a:rPr lang="en-GB" sz="800" b="1" dirty="0">
                <a:latin typeface="Adobe Devanagari" panose="02040503050201020203" pitchFamily="18" charset="0"/>
                <a:ea typeface="Nirmala UI" panose="020B0502040204020203" pitchFamily="34" charset="0"/>
                <a:cs typeface="Adobe Devanagari" panose="02040503050201020203" pitchFamily="18" charset="0"/>
              </a:rPr>
              <a:t>(Constitution Articles)</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a:t>
            </a:r>
            <a:r>
              <a:rPr lang="en-GB" sz="800" b="1" dirty="0">
                <a:latin typeface="Adobe Devanagari" panose="02040503050201020203" pitchFamily="18" charset="0"/>
                <a:ea typeface="Nirmala UI" panose="020B0502040204020203" pitchFamily="34" charset="0"/>
                <a:cs typeface="Adobe Devanagari" panose="02040503050201020203" pitchFamily="18" charset="0"/>
              </a:rPr>
              <a:t>                    (Subjects)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Article 40	1. Formation of Gram Panchayats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Article 41	2. Right to work</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Article 44	3. Uniform Civil 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Article 48	4. Formation of agriculture and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animal husbandry</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a) A-1, B-2, C-3, D-4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A-2, B-3, C-1, D-4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A-1, B-3, C-4, D-2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A-3, B-2, C-4, D-1</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18. Under which Article of the Indian Constitution was the provision for reservation of Scheduled Castes in the Lok Sabha made?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Article 330		(b) Article 331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Article 332		(d) Article 333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19. Who is the first woman Speaker of Lok Sabha?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Vijay Lakshmi Pandit	(b) Sucheta Kriplani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Tarakeshwari Sinha	(d) Meera Kumar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20. Which of the following Fundamental rights cannot be claimed in court?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To provide equal wages to men and women for equal work</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To ensure availability of work</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To provide early childhood care and education facilities to children below the age of 6 years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and </a:t>
            </a:r>
            <a:r>
              <a:rPr lang="hi-IN" sz="1050" dirty="0">
                <a:latin typeface="Adobe Devanagari" panose="02040503050201020203" pitchFamily="18" charset="0"/>
                <a:ea typeface="Nirmala UI" panose="020B0502040204020203" pitchFamily="34" charset="0"/>
                <a:cs typeface="Adobe Devanagari" panose="02040503050201020203" pitchFamily="18" charset="0"/>
              </a:rPr>
              <a:t>2</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a:t>
            </a:r>
            <a:r>
              <a:rPr lang="hi-IN" sz="1050" dirty="0">
                <a:latin typeface="Adobe Devanagari" panose="02040503050201020203" pitchFamily="18" charset="0"/>
                <a:ea typeface="Nirmala UI" panose="020B0502040204020203" pitchFamily="34" charset="0"/>
                <a:cs typeface="Adobe Devanagari" panose="02040503050201020203" pitchFamily="18" charset="0"/>
              </a:rPr>
              <a:t>2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and</a:t>
            </a:r>
            <a:r>
              <a:rPr lang="hi-IN" sz="1050" dirty="0">
                <a:latin typeface="Adobe Devanagari" panose="02040503050201020203" pitchFamily="18" charset="0"/>
                <a:ea typeface="Nirmala UI" panose="020B0502040204020203" pitchFamily="34" charset="0"/>
                <a:cs typeface="Adobe Devanagari" panose="02040503050201020203" pitchFamily="18" charset="0"/>
              </a:rPr>
              <a:t> 3 </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21. Identify the correct statements with reference to the National Human Rights Commission-</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It was constituted in the year 1993.</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Its chairman is only the retired Chief Justice of the Supreme Court.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Commission can investigate on its own initiative or on the petition of a victim.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90819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64483-BE0C-8595-9348-B878088E4B4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940F223-B8C2-06B7-8BB5-4F9F1EAC8884}"/>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764D7CA-E245-247C-80B7-55ED1FF9F7F4}"/>
              </a:ext>
            </a:extLst>
          </p:cNvPr>
          <p:cNvSpPr txBox="1"/>
          <p:nvPr/>
        </p:nvSpPr>
        <p:spPr>
          <a:xfrm>
            <a:off x="379635" y="461870"/>
            <a:ext cx="3010858" cy="8987076"/>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22.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स्वतंत्रता प्राप्ति के समय राष्ट्र के सामने क्या-क्या मुख्य चुनौतियाँ थीं?</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एकता के सूत्र में भारत को गढ़ने की</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लोकतंत्र को कायम रखने की</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समावेशी विकास की</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आतंकवाद से मुक्ति की</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सभी</a:t>
            </a:r>
          </a:p>
          <a:p>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23.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किसके संबंध में राज्य सभा का अनन्य अधिकार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राष्ट्रपति को अपदस्थ करने हेतु कार्यवाही प्रारंभ करना</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सर्वोच्च न्यायालय के न्यायाधीशों को अपदस्थ करने हेतु कार्यवाही करना</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नई अखिल भारतीय सेवा के सृजन हेतु संस्तुति करना</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24.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राज्य सभा का सर्वप्रथम गठन किस वर्ष में हुआ?</a:t>
            </a:r>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1950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1951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1952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1953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25.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अस्पृश्यता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Untouchability)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उन्मूलन भारतीय संविधान के किस अनुच्छेद में किया गया है?</a:t>
            </a:r>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R"/>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14</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R"/>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15</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R"/>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17</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R"/>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21</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26.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भारत का कौन-सा क्षेत्र चांगपा जनजाति का घर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अरुणाचल प्रदेश</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लद्दाख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हिमाचल प्रदेश</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सिक्किम</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27.</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ईको-संवेदनशील कॉरिडोर की परिभाषा क्या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राष्ट्रीय उद्यानों में पर्यटन गतिविधियों के लिए निर्धारित क्षेत्र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संरक्षित मार्ग जो विभिन्न क्षेत्रों में वन्यजीव आवासों को जोड़ते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शहरी क्षेत्रों में हरे क्षेत्र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लकड़ी काटने के लिए निर्धारित वन क्षेत्र</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28.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नीम के पेड़ के बारे में निम्नलिखित कथनों पर विचार करें:</a:t>
            </a:r>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 तेल एक प्राकृतिक कीटनाशक के रूप में कार्य करता है, जो विशेष कीट और माइट प्रजातियों की वृद्धि को नियंत्रित करने में मदद करता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 बीजों का उपयोग जैव ईंधन और अस्पतालों में सफाई एजेंटों के उत्पादन में किया जाता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 तेल का उपयोग फार्मास्यूटिकल उद्योग में विभिन्न उपयोगों के लिए किया जाता है।</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 कथन सही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3</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a:t>
            </a:r>
          </a:p>
        </p:txBody>
      </p:sp>
      <p:sp>
        <p:nvSpPr>
          <p:cNvPr id="3" name="Rectangle 2">
            <a:extLst>
              <a:ext uri="{FF2B5EF4-FFF2-40B4-BE49-F238E27FC236}">
                <a16:creationId xmlns:a16="http://schemas.microsoft.com/office/drawing/2014/main" id="{9C716D5F-C8A5-EC12-ADBC-20B07CE357B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1B23D281-2569-7138-EC27-277230770173}"/>
              </a:ext>
            </a:extLst>
          </p:cNvPr>
          <p:cNvSpPr txBox="1"/>
          <p:nvPr/>
        </p:nvSpPr>
        <p:spPr>
          <a:xfrm>
            <a:off x="3467507" y="470330"/>
            <a:ext cx="3010858" cy="897938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22. What were the main challenges faced by the nation at the time of independence?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To build India on the basis of unity</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To maintain democracy</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Inclusive development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Freedom from terrorism</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2 and 3		(B) Only 1,2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Only 2, 3 and 4 	(D) All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23. Rajya Sabha has exclusive rights in respect of which of the following?</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Initiating proceedings to remove the President</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Taking action to remove the judges of the Supreme Court</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Recommending the creation of a new All India Service</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None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24. In which year was the Rajya Sabha first formed?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In 1950		(b) In 1951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In 1952		(d) In 1953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25. </a:t>
            </a:r>
            <a:r>
              <a:rPr lang="en-GB" sz="1050" b="1" dirty="0"/>
              <a:t>The abolition of Untouchability is provided under which Article of the Indian Constitution?</a:t>
            </a:r>
            <a:endParaRPr lang="en-GB" sz="1050" dirty="0"/>
          </a:p>
          <a:p>
            <a:r>
              <a:rPr lang="en-GB" sz="1050" dirty="0"/>
              <a:t> A) Article 14</a:t>
            </a:r>
            <a:br>
              <a:rPr lang="en-GB" sz="1050" dirty="0"/>
            </a:br>
            <a:r>
              <a:rPr lang="en-GB" sz="1050" dirty="0"/>
              <a:t> B) Article 15</a:t>
            </a:r>
            <a:br>
              <a:rPr lang="en-GB" sz="1050" dirty="0"/>
            </a:br>
            <a:r>
              <a:rPr lang="en-GB" sz="1050" dirty="0"/>
              <a:t> C) Article 17</a:t>
            </a:r>
            <a:br>
              <a:rPr lang="en-GB" sz="1050" dirty="0"/>
            </a:br>
            <a:r>
              <a:rPr lang="en-GB" sz="1050" dirty="0"/>
              <a:t> D) Article 21</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26. Which region of India is home to the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Changpa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tribe?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Arunachal Pradesh	(B) Ladakh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Himachal Pradesh	(D) Sikkim</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27. What is the definition of eco-sensitive corridors?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Areas designated within national parks for tourism activities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Protected routes that connect wildlife habitats across regions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Green zones in urban areas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Forest areas set aside for timber harvesting</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28. Consider the following statements about the Neem tree: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Neem oil acts as a natural pesticide, helping control the growth of specific insect and mite species.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Neem seeds are utilized in the production of biofuels and hospital cleaning agents.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Neem oil has several uses in the pharmaceutical industry.</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statements above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and 2 only		(B)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 and 3 only		(D)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757394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758BC-2A51-A291-1940-0BF3EF496ED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0A61F3E-D12A-7D9B-E51B-FAD7C52081B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6FA25F3-46B1-C7BA-7B0B-33408FD7A9E8}"/>
              </a:ext>
            </a:extLst>
          </p:cNvPr>
          <p:cNvSpPr txBox="1"/>
          <p:nvPr/>
        </p:nvSpPr>
        <p:spPr>
          <a:xfrm>
            <a:off x="379635" y="461870"/>
            <a:ext cx="3010858" cy="8894743"/>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29.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में सोयाबीन की खेती के बारे में निम्नलिखित कथनों पर विचार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सोयाबीन मुख्य रूप से मध्य भारत में, विशेष रूप से राजस्थान में उगाया जाता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महाराष्ट्र और राजस्थान भारत के प्रमुख राज्य हैं जहाँ सोयाबीन की खेती होती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30.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कोयना वन्यजीव अभयारण्य कहाँ स्थित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सतारा जिला, महाराष्ट्र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कूर्ग जिला, कर्नाटका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नागपुर  , महाराष्ट्र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उधमपुर जिला, जम्मू और कश्मीर</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31.</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10</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 डिग्री चैनल' द्वारा किस द्वीपसमूह को विभाजित किया गया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अंडमान और निकोबार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निकोबार और सुमात्रा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मालदीव्स और लक्षद्वीप</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सुमात्रा और जावा</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32.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दिए गए जोड़ियों पर विचार करें:</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दांपा टाइगर रिज़र्व : मिजोरम</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गुमती वन्यजीव अभयारण्य : सिक्किम</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सरामती पीक : नागालैंड</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जोड़ियाँ सही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 केवल</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 केवल</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33.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गंगा नदी डॉल्फिन की संख्या में कमी के शिकार के अलावा अन्य संभावित कारण क्या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नदियों पर बाँध और बैराज का निर्माण</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नदियों में मगरमच्छों की जनसंख्या में वृद्धि</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मछली पकड़ने के जालों में दुर्घटनावश फँस जाना</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नीचे दिए गए कोड का उपयोग करके सही उत्तर चुनें।</a:t>
            </a:r>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34.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तिपाईमुख डेम किस नदी पर बनने की योजना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ब्रह्मपुत्र नदी</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बराक नदी</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गंगा नदी</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मेकोंग नदी</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7B32500F-07EB-05ED-973B-B6CE975C314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71B88677-A06B-B0FC-84AE-0EB318822AF4}"/>
              </a:ext>
            </a:extLst>
          </p:cNvPr>
          <p:cNvSpPr txBox="1"/>
          <p:nvPr/>
        </p:nvSpPr>
        <p:spPr>
          <a:xfrm>
            <a:off x="3467507" y="470330"/>
            <a:ext cx="3010858" cy="8817799"/>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29. Consider the following statements regarding soybean cultivation in India: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Soybean is predominantly cultivated in central India, particularly in Rajasthan.</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Maharashtra and Rajasthan are the primary states where soybean is cultivated in India.</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 1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30. Where is the Koyna Wildlife Sanctuary located?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Satara district, Maharashtra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Coorg district, Karnataka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Nagpur ,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Maharastra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Udhampur district, Jammu and Kashmir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31.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pair of islands is divided by the ‘10 Degree Channel'?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Andaman and Nicobar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Nicobar and Sumatra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Maldives and Lakshadweep</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Sumatra and Java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32. Consider the following pairs: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Dampa Tiger Reserve : Mizoram</a:t>
            </a:r>
          </a:p>
          <a:p>
            <a:pPr marL="228600" indent="-228600">
              <a:buFont typeface="+mj-lt"/>
              <a:buAutoNum type="arabicPeriod"/>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Gumti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Wildlife Sanctuary : Sikkim</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Saramati Peak : Nagaland</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following pairs are correctly matched?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33. Other than poaching, what are the possible reasons for the decline in the population of Gangetic River Dolphins?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Construction of dams and barrages on rivers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Increase in the population of crocodiles in rivers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Getting trapped in fishing nets accidentally</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Select the correct answer using the code given below.</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and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34. The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Tipaimukh</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Dam is proposed to be constructed on which river?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Brahmaputra River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Barak River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Ganga River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Mekong River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966296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6EDBB-1197-1374-F8B4-DD8F71C0BB4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F0F113E-7166-ADF1-843D-3B33E3CBDC9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40A41AC-C362-5DF3-C07B-E92A412B6F2B}"/>
              </a:ext>
            </a:extLst>
          </p:cNvPr>
          <p:cNvSpPr txBox="1"/>
          <p:nvPr/>
        </p:nvSpPr>
        <p:spPr>
          <a:xfrm>
            <a:off x="379635" y="461870"/>
            <a:ext cx="3010858" cy="8702382"/>
          </a:xfrm>
          <a:prstGeom prst="rect">
            <a:avLst/>
          </a:prstGeom>
          <a:noFill/>
        </p:spPr>
        <p:txBody>
          <a:bodyPr wrap="square">
            <a:spAutoFit/>
          </a:bodyPr>
          <a:lstStyle/>
          <a:p>
            <a:r>
              <a:rPr lang="en-GB" sz="1150" b="1" dirty="0">
                <a:latin typeface="Adobe Devanagari" panose="02040503050201020203" pitchFamily="18" charset="0"/>
                <a:ea typeface="Nirmala UI" panose="020B0502040204020203" pitchFamily="34" charset="0"/>
                <a:cs typeface="Adobe Devanagari" panose="02040503050201020203" pitchFamily="18" charset="0"/>
              </a:rPr>
              <a:t>35.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डार्डानल्स जलडमरूमध्य मरमरा सागर के पश्चिम में स्थित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बोस्फोरस जलडमरूमध्य मरमरा सागर के उत्तर में स्थित है।</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सा/से कथन सही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दोनों 1 और 2</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36.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चक्रवात दक्षिण अटलांटिक और दक्षिण-पूर्वी प्रशांत क्षेत्रों में उष्णकटिबंधीय अक्षांशों के भीतर क्यों उत्पन्न नहीं होते?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समुद्र की सतह का तापमान बहुत कम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इंटर-ट्रॉपिकल कन्वर्जेंस जोन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ITCZ)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कभी-कभी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कोरिओलिस बल बहुत कमजोर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इन क्षेत्रों में भूमि का अभाव होता है</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37.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क्या कारण है कि प्रति विषुवतीय जलधारा (</a:t>
            </a:r>
            <a:r>
              <a:rPr lang="en-GB" sz="1150" b="1" dirty="0">
                <a:latin typeface="Adobe Devanagari" panose="02040503050201020203" pitchFamily="18" charset="0"/>
                <a:ea typeface="Nirmala UI" panose="020B0502040204020203" pitchFamily="34" charset="0"/>
                <a:cs typeface="Adobe Devanagari" panose="02040503050201020203" pitchFamily="18" charset="0"/>
              </a:rPr>
              <a:t>Equatorial Counter</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b="1" dirty="0">
                <a:latin typeface="Adobe Devanagari" panose="02040503050201020203" pitchFamily="18" charset="0"/>
                <a:ea typeface="Nirmala UI" panose="020B0502040204020203" pitchFamily="34" charset="0"/>
                <a:cs typeface="Adobe Devanagari" panose="02040503050201020203" pitchFamily="18" charset="0"/>
              </a:rPr>
              <a:t>current)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पूर्व की ओर बहता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पृथ्वी का अपनी धुरी पर घूर्णन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दोनों भूमध्यरेखीय धाराओं का अभिसरण</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पानी की लवणता में अंतर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भूमध्यरेखा के पास शांत क्षेत्र का अस्तित्व</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38.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और कारण पर विचार कीजिए।</a:t>
            </a:r>
          </a:p>
          <a:p>
            <a:pPr marL="228600" indent="-228600">
              <a:buFont typeface="+mj-lt"/>
              <a:buAutoNum type="arabicPeriod"/>
            </a:pPr>
            <a:r>
              <a:rPr lang="hi-IN" sz="1150" b="1" dirty="0">
                <a:latin typeface="Adobe Devanagari" panose="02040503050201020203" pitchFamily="18" charset="0"/>
                <a:ea typeface="Nirmala UI" panose="020B0502040204020203" pitchFamily="34" charset="0"/>
                <a:cs typeface="Adobe Devanagari" panose="02040503050201020203" pitchFamily="18" charset="0"/>
              </a:rPr>
              <a:t>कथन: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डुगोंग लगभग नौ या दस वर्ष की आयु में प्रजनन परिपक्वता प्राप्त करते हैं और हर तीन से पाँच वर्ष में एक बार बच्चे को जन्म देते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कारण: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उनके धीमे प्रजनन चक्र, परिपक्वता तक पहुँचने में लगने वाले लंबे समय और कम बार बच्चे पैदा करने के कारण, डुगोंग आबादी की अधिकतम संभावित वृद्धि दर लगभग 5% प्रति वर्ष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सही है?</a:t>
            </a:r>
          </a:p>
          <a:p>
            <a:pPr marL="228600" indent="-228600">
              <a:buFont typeface="+mj-lt"/>
              <a:buAutoNum type="alphaU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कथन और कारण दोनों सही हैं, और कारण ही कथन का सही स्पष्टीकरण है।</a:t>
            </a:r>
          </a:p>
          <a:p>
            <a:pPr marL="228600" indent="-228600">
              <a:buFont typeface="+mj-lt"/>
              <a:buAutoNum type="alphaU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कथन और कारण दोनों सही हैं, लेकिन कारण ही कथन का सही स्पष्टीकरण नहीं है।</a:t>
            </a:r>
          </a:p>
          <a:p>
            <a:pPr marL="228600" indent="-228600">
              <a:buFont typeface="+mj-lt"/>
              <a:buAutoNum type="alphaU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कथन सही है, लेकिन कारण गलत है।</a:t>
            </a:r>
          </a:p>
          <a:p>
            <a:pPr marL="228600" indent="-228600">
              <a:buFont typeface="+mj-lt"/>
              <a:buAutoNum type="alphaU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 कथन गलत है, लेकिन कारण सही है।</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39.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प्राणहिता और मंजरा नदियाँ किस नदी की प्रमुख सहायक नदियाँ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नर्मदा</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गोदावरी</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यमुना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कृष्णा</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40.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भारत में इस्पात उत्पादन के लिए निम्नलिखित में से किसे आयात करना आवश्यक होता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साल्टपीटर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रॉक फॉस्फेट</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कोकिंग कोल</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उपरोक्त सभी</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F18045AC-A0F1-8D83-2282-AE6E17C9042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00796465-0527-CBD0-4CDF-ED4FA0A23310}"/>
              </a:ext>
            </a:extLst>
          </p:cNvPr>
          <p:cNvSpPr txBox="1"/>
          <p:nvPr/>
        </p:nvSpPr>
        <p:spPr>
          <a:xfrm>
            <a:off x="3467507" y="470330"/>
            <a:ext cx="3010858" cy="897938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35.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Dardanelles Strait lies to the west of the Sea of Marmara.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Bosporus Strait lies to the north of the Sea of Marmara.</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only		(B)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36. Cyclones do not originate in the South Atlantic and South-Eastern Pacific regions within tropical latitudes. What is the primary reason for this?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Sea surface temperatures are too low</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Inter-tropical Convergence Zone rarely occurs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The Coriolis force is too weak</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There is an absence of land in these regions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37. What causes the eastward flow of the equatorial counter</a:t>
            </a:r>
            <a:r>
              <a:rPr lang="hi-IN" sz="1050" b="1">
                <a:latin typeface="Adobe Devanagari" panose="02040503050201020203" pitchFamily="18" charset="0"/>
                <a:ea typeface="Nirmala UI" panose="020B0502040204020203" pitchFamily="34" charset="0"/>
                <a:cs typeface="Adobe Devanagari" panose="02040503050201020203" pitchFamily="18" charset="0"/>
              </a:rPr>
              <a:t> </a:t>
            </a:r>
            <a:r>
              <a:rPr lang="en-GB" sz="1050" b="1">
                <a:latin typeface="Adobe Devanagari" panose="02040503050201020203" pitchFamily="18" charset="0"/>
                <a:ea typeface="Nirmala UI" panose="020B0502040204020203" pitchFamily="34" charset="0"/>
                <a:cs typeface="Adobe Devanagari" panose="02040503050201020203" pitchFamily="18" charset="0"/>
              </a:rPr>
              <a:t>current</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The Earth's rotation on its axis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Convergence of the two equatorial currents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Difference in salinity of water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Occurrence of the belt of calm near the equator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38. Consider the following assertion and reason.</a:t>
            </a:r>
          </a:p>
          <a:p>
            <a:pPr marL="228600" indent="-228600">
              <a:buFont typeface="+mj-lt"/>
              <a:buAutoNum type="arabicPeriod"/>
            </a:pPr>
            <a:r>
              <a:rPr lang="en-GB" sz="1050" b="1" dirty="0">
                <a:latin typeface="Adobe Devanagari" panose="02040503050201020203" pitchFamily="18" charset="0"/>
                <a:ea typeface="Nirmala UI" panose="020B0502040204020203" pitchFamily="34" charset="0"/>
                <a:cs typeface="Adobe Devanagari" panose="02040503050201020203" pitchFamily="18" charset="0"/>
              </a:rPr>
              <a:t>Assertion: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Dugongs attain reproductive maturity at around nine or ten years of age and give birth once every three to five years.</a:t>
            </a:r>
          </a:p>
          <a:p>
            <a:pPr marL="228600" indent="-228600">
              <a:buFont typeface="+mj-lt"/>
              <a:buAutoNum type="arabicPeriod"/>
            </a:pPr>
            <a:r>
              <a:rPr lang="en-GB" sz="1050" b="1" dirty="0">
                <a:latin typeface="Adobe Devanagari" panose="02040503050201020203" pitchFamily="18" charset="0"/>
                <a:ea typeface="Nirmala UI" panose="020B0502040204020203" pitchFamily="34" charset="0"/>
                <a:cs typeface="Adobe Devanagari" panose="02040503050201020203" pitchFamily="18" charset="0"/>
              </a:rPr>
              <a:t>Reason: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Due to their slow reproductive cycle, long time to reach maturity, and infrequent calving, the maximum potential growth rate of a dugong population is approximately 5% per year.</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following is correct?</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Both Assertion and Reason are correct, and the Reason is the correct explanation for the     Assertion.</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Both Assertion and Reason are correct, but the Reason is not the correct explanation for the Assertion.</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Assertion is correct, but the Reason is incorrect.</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Assertion is incorrect, but the Reason is correct.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39.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The Pranhita and Manjra are major tributaries of which river?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Narmada		(B) Godavari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Yamuna		(D) Krishna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40. For steel production in India, which of the following is required to be imported?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Saltpetre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Rock Phosphate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Coking Coal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All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513553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158B7-A61A-4F78-95DF-9026294EDBE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297D711-8806-4303-B94B-7616D56A960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83D9ED9-93A7-56FD-35A3-CF3783B0448F}"/>
              </a:ext>
            </a:extLst>
          </p:cNvPr>
          <p:cNvSpPr txBox="1"/>
          <p:nvPr/>
        </p:nvSpPr>
        <p:spPr>
          <a:xfrm>
            <a:off x="379635" y="461870"/>
            <a:ext cx="3010858" cy="8979381"/>
          </a:xfrm>
          <a:prstGeom prst="rect">
            <a:avLst/>
          </a:prstGeom>
          <a:noFill/>
        </p:spPr>
        <p:txBody>
          <a:bodyPr wrap="square">
            <a:spAutoFit/>
          </a:bodyPr>
          <a:lstStyle/>
          <a:p>
            <a:r>
              <a:rPr lang="en-GB" sz="1150" b="1" dirty="0">
                <a:latin typeface="Adobe Devanagari" panose="02040503050201020203" pitchFamily="18" charset="0"/>
                <a:ea typeface="Nirmala UI" panose="020B0502040204020203" pitchFamily="34" charset="0"/>
                <a:cs typeface="Adobe Devanagari" panose="02040503050201020203" pitchFamily="18" charset="0"/>
              </a:rPr>
              <a:t>41.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जब सूर्य का प्रकाश (श्वेत प्रकाश) एक त्रिकोणीय काँच के प्रिज्म पर पड़ता है, तो रंगों का एक बैंड प्राप्त होता है जिसे स्पेक्ट्रम कहा जाता है। निम्नलिखित में से कौन-सा इस प्रभाव को समुचित रूप से दर्शाता है?</a:t>
            </a:r>
            <a:endParaRPr lang="en-GB" sz="1150" b="1"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LcParenBoth"/>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परावर्तन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विवर्तन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अपवर्तन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प्रकीर्णन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42.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मूलांकुर (</a:t>
            </a:r>
            <a:r>
              <a:rPr lang="en-GB" sz="1150" b="1" dirty="0">
                <a:latin typeface="Adobe Devanagari" panose="02040503050201020203" pitchFamily="18" charset="0"/>
                <a:ea typeface="Nirmala UI" panose="020B0502040204020203" pitchFamily="34" charset="0"/>
                <a:cs typeface="Adobe Devanagari" panose="02040503050201020203" pitchFamily="18" charset="0"/>
              </a:rPr>
              <a:t>Radicle)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के अतिरिक्त पौधे के किसी भी भाग में विकसित होने वाली जड़ें कहलाती हैं—</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तन्तुमय मूल</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अपस्थानिक मूल</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अवस्तम्भ मूल</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मूसला जड़ें</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43.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कीजिये—काँच पर उत्कीर्ण किया या खरोंचा जा सकता है:</a:t>
            </a:r>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हीरा से</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हाइड्रोफ्लोरिक अम्ल से</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एक्वारेजिया से (अम्ल राज)</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सांद्र सल्फ्यूरिक अम्ल से</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इन कथनों में से कौन-कौन से सही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4</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2</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44.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मरुस्थलों और अन्य शुष्क प्राकृतिक वासों  में उगने के लिए अनुकूलित पादपों को क्या कहा जाता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जेरोफाइट</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मीसोफाइट</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हाइड्रोफाइट</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हैलोफाइट</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45.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हाइपोथैलेमस को क्षति पहुँचने पर सबसे अधिक किस क्रिया में व्यवधान आ सकता 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समन्वय सम्बन्धी कार्य</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अल्पकालिक स्मृति</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शरीर के तापमान का नियमन</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निर्णय निर्माण</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46.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पहला हार्मोन जो जेनेटिक इंजीनियरिंग द्वारा उत्पादित किया गया—</a:t>
            </a:r>
          </a:p>
          <a:p>
            <a:pPr marL="228600" indent="-228600">
              <a:buAutoNum type="alphaUcParenR"/>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टेस्टोस्टेरोन</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pPr marL="228600" indent="-228600">
              <a:buAutoNum type="alphaUcParenR"/>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इंसुलिन</a:t>
            </a:r>
          </a:p>
          <a:p>
            <a:pPr marL="228600" indent="-228600">
              <a:buAutoNum type="alphaUcParenR" startAt="3"/>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एस्ट्रोजन</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pPr marL="228600" indent="-228600">
              <a:buAutoNum type="alphaUcParenR" startAt="3"/>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थायरोक्सिन</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47.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रदरफोर्ड का परमाणु मॉडल किस बात को स्पष्ट करने में असमर्थ था?</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केंद्रीय नाभिक की उपस्थिति</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परमाणु का आकार</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परमाणु की स्थिरता</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कोई नहीं</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48.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लोलक का आवर्तकाल निर्धारित होता 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द्रव्यमान और लम्बाई दोनों</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द्रव्यमान</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लम्बाई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रिलीज( मुक्ति) कोण</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580BDE84-9042-B935-17E9-6431C736417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67B7D555-08CE-FD79-E35D-0E208201E5E9}"/>
              </a:ext>
            </a:extLst>
          </p:cNvPr>
          <p:cNvSpPr txBox="1"/>
          <p:nvPr/>
        </p:nvSpPr>
        <p:spPr>
          <a:xfrm>
            <a:off x="3467507" y="470330"/>
            <a:ext cx="3010858" cy="885627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41. </a:t>
            </a:r>
            <a:r>
              <a:rPr lang="en-GB" sz="1075" b="1" dirty="0">
                <a:latin typeface="Adobe Devanagari" panose="02040503050201020203" pitchFamily="18" charset="0"/>
                <a:ea typeface="Nirmala UI" panose="020B0502040204020203" pitchFamily="34" charset="0"/>
                <a:cs typeface="Adobe Devanagari" panose="02040503050201020203" pitchFamily="18" charset="0"/>
              </a:rPr>
              <a:t>When white light (sunlight) passes through a triangular glass prism, a band of </a:t>
            </a:r>
            <a:r>
              <a:rPr lang="en-GB" sz="1075" b="1" dirty="0" err="1">
                <a:latin typeface="Adobe Devanagari" panose="02040503050201020203" pitchFamily="18" charset="0"/>
                <a:ea typeface="Nirmala UI" panose="020B0502040204020203" pitchFamily="34" charset="0"/>
                <a:cs typeface="Adobe Devanagari" panose="02040503050201020203" pitchFamily="18" charset="0"/>
              </a:rPr>
              <a:t>colors</a:t>
            </a:r>
            <a:r>
              <a:rPr lang="en-GB" sz="1075" b="1" dirty="0">
                <a:latin typeface="Adobe Devanagari" panose="02040503050201020203" pitchFamily="18" charset="0"/>
                <a:ea typeface="Nirmala UI" panose="020B0502040204020203" pitchFamily="34" charset="0"/>
                <a:cs typeface="Adobe Devanagari" panose="02040503050201020203" pitchFamily="18" charset="0"/>
              </a:rPr>
              <a:t> is obtained, which is called a spectrum. Which of the following correctly describes this effect?</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Reflection		(b) Diffraction</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Refraction		(d) Dispersion</a:t>
            </a:r>
          </a:p>
          <a:p>
            <a:r>
              <a:rPr lang="en-GB" sz="1075" b="1" dirty="0">
                <a:latin typeface="Adobe Devanagari" panose="02040503050201020203" pitchFamily="18" charset="0"/>
                <a:ea typeface="Nirmala UI" panose="020B0502040204020203" pitchFamily="34" charset="0"/>
                <a:cs typeface="Adobe Devanagari" panose="02040503050201020203" pitchFamily="18" charset="0"/>
              </a:rPr>
              <a:t> </a:t>
            </a:r>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b="1" dirty="0">
                <a:latin typeface="Adobe Devanagari" panose="02040503050201020203" pitchFamily="18" charset="0"/>
                <a:ea typeface="Nirmala UI" panose="020B0502040204020203" pitchFamily="34" charset="0"/>
                <a:cs typeface="Adobe Devanagari" panose="02040503050201020203" pitchFamily="18" charset="0"/>
              </a:rPr>
              <a:t>42. Roots that develop from any part of the plant other than the radicle are called—</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Fibrous roots		B) Adventitious roots</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Prop roots		D) Tap roots</a:t>
            </a: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b="1" dirty="0">
                <a:latin typeface="Adobe Devanagari" panose="02040503050201020203" pitchFamily="18" charset="0"/>
                <a:ea typeface="Nirmala UI" panose="020B0502040204020203" pitchFamily="34" charset="0"/>
                <a:cs typeface="Adobe Devanagari" panose="02040503050201020203" pitchFamily="18" charset="0"/>
              </a:rPr>
              <a:t>43. Consider the following statements—Can be engraved or scratched on glass:</a:t>
            </a:r>
          </a:p>
          <a:p>
            <a:pPr marL="228600" indent="-228600">
              <a:buFont typeface="+mj-lt"/>
              <a:buAutoNum type="arabicPeriod"/>
            </a:pPr>
            <a:r>
              <a:rPr lang="en-GB" sz="1075" dirty="0">
                <a:latin typeface="Adobe Devanagari" panose="02040503050201020203" pitchFamily="18" charset="0"/>
                <a:ea typeface="Nirmala UI" panose="020B0502040204020203" pitchFamily="34" charset="0"/>
                <a:cs typeface="Adobe Devanagari" panose="02040503050201020203" pitchFamily="18" charset="0"/>
              </a:rPr>
              <a:t>Diamond</a:t>
            </a:r>
          </a:p>
          <a:p>
            <a:pPr marL="228600" indent="-228600">
              <a:buFont typeface="+mj-lt"/>
              <a:buAutoNum type="arabicPeriod"/>
            </a:pPr>
            <a:r>
              <a:rPr lang="en-GB" sz="1075" dirty="0">
                <a:latin typeface="Adobe Devanagari" panose="02040503050201020203" pitchFamily="18" charset="0"/>
                <a:ea typeface="Nirmala UI" panose="020B0502040204020203" pitchFamily="34" charset="0"/>
                <a:cs typeface="Adobe Devanagari" panose="02040503050201020203" pitchFamily="18" charset="0"/>
              </a:rPr>
              <a:t>Hydrofluoric acid</a:t>
            </a:r>
          </a:p>
          <a:p>
            <a:pPr marL="228600" indent="-228600">
              <a:buFont typeface="+mj-lt"/>
              <a:buAutoNum type="arabicPeriod"/>
            </a:pPr>
            <a:r>
              <a:rPr lang="en-GB" sz="1075" dirty="0">
                <a:latin typeface="Adobe Devanagari" panose="02040503050201020203" pitchFamily="18" charset="0"/>
                <a:ea typeface="Nirmala UI" panose="020B0502040204020203" pitchFamily="34" charset="0"/>
                <a:cs typeface="Adobe Devanagari" panose="02040503050201020203" pitchFamily="18" charset="0"/>
              </a:rPr>
              <a:t>Aqua regia (Acid King)</a:t>
            </a:r>
          </a:p>
          <a:p>
            <a:pPr marL="228600" indent="-228600">
              <a:buFont typeface="+mj-lt"/>
              <a:buAutoNum type="arabicPeriod"/>
            </a:pPr>
            <a:r>
              <a:rPr lang="en-GB" sz="1075" dirty="0">
                <a:latin typeface="Adobe Devanagari" panose="02040503050201020203" pitchFamily="18" charset="0"/>
                <a:ea typeface="Nirmala UI" panose="020B0502040204020203" pitchFamily="34" charset="0"/>
                <a:cs typeface="Adobe Devanagari" panose="02040503050201020203" pitchFamily="18" charset="0"/>
              </a:rPr>
              <a:t>Concentrated sulfuric acid</a:t>
            </a:r>
          </a:p>
          <a:p>
            <a:r>
              <a:rPr lang="en-GB" sz="1075"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are correct?</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1 and 4		(b) 2 and 3</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1 and 2		(d) 2 and 4</a:t>
            </a: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b="1" dirty="0">
                <a:latin typeface="Adobe Devanagari" panose="02040503050201020203" pitchFamily="18" charset="0"/>
                <a:ea typeface="Nirmala UI" panose="020B0502040204020203" pitchFamily="34" charset="0"/>
                <a:cs typeface="Adobe Devanagari" panose="02040503050201020203" pitchFamily="18" charset="0"/>
              </a:rPr>
              <a:t>44. What are the plants called that are adapted to grow in deserts and other dry habitats?</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Xerophyte		(b) Mesophyte</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Hydrophyte		(d) Halophyte</a:t>
            </a: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b="1" dirty="0">
                <a:latin typeface="Adobe Devanagari" panose="02040503050201020203" pitchFamily="18" charset="0"/>
                <a:ea typeface="Nirmala UI" panose="020B0502040204020203" pitchFamily="34" charset="0"/>
                <a:cs typeface="Adobe Devanagari" panose="02040503050201020203" pitchFamily="18" charset="0"/>
              </a:rPr>
              <a:t>45. When the hypothalamus is damaged, which function is most likely to be disrupted?</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Coordination-related tasks</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B) Short-term memory</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Regulation of body temperature</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D) Decision-making</a:t>
            </a: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b="1" dirty="0">
                <a:latin typeface="Adobe Devanagari" panose="02040503050201020203" pitchFamily="18" charset="0"/>
                <a:ea typeface="Nirmala UI" panose="020B0502040204020203" pitchFamily="34" charset="0"/>
                <a:cs typeface="Adobe Devanagari" panose="02040503050201020203" pitchFamily="18" charset="0"/>
              </a:rPr>
              <a:t>46. First hormone produced by genetic engineering —</a:t>
            </a:r>
          </a:p>
          <a:p>
            <a:pPr marL="228600" indent="-228600">
              <a:buAutoNum type="alphaUcParenR"/>
            </a:pPr>
            <a:r>
              <a:rPr lang="en-GB" sz="1075" dirty="0">
                <a:latin typeface="Adobe Devanagari" panose="02040503050201020203" pitchFamily="18" charset="0"/>
                <a:ea typeface="Nirmala UI" panose="020B0502040204020203" pitchFamily="34" charset="0"/>
                <a:cs typeface="Adobe Devanagari" panose="02040503050201020203" pitchFamily="18" charset="0"/>
              </a:rPr>
              <a:t>Testosterone		</a:t>
            </a:r>
          </a:p>
          <a:p>
            <a:pPr marL="228600" indent="-228600">
              <a:buAutoNum type="alphaUcParenR"/>
            </a:pPr>
            <a:r>
              <a:rPr lang="en-GB" sz="1075" dirty="0">
                <a:latin typeface="Adobe Devanagari" panose="02040503050201020203" pitchFamily="18" charset="0"/>
                <a:ea typeface="Nirmala UI" panose="020B0502040204020203" pitchFamily="34" charset="0"/>
                <a:cs typeface="Adobe Devanagari" panose="02040503050201020203" pitchFamily="18" charset="0"/>
              </a:rPr>
              <a:t>Insulin</a:t>
            </a:r>
          </a:p>
          <a:p>
            <a:pPr marL="228600" indent="-228600">
              <a:buAutoNum type="alphaUcParenR" startAt="3"/>
            </a:pPr>
            <a:r>
              <a:rPr lang="en-GB" sz="1075" dirty="0" err="1">
                <a:latin typeface="Adobe Devanagari" panose="02040503050201020203" pitchFamily="18" charset="0"/>
                <a:ea typeface="Nirmala UI" panose="020B0502040204020203" pitchFamily="34" charset="0"/>
                <a:cs typeface="Adobe Devanagari" panose="02040503050201020203" pitchFamily="18" charset="0"/>
              </a:rPr>
              <a:t>Estrogen</a:t>
            </a:r>
            <a:r>
              <a:rPr lang="en-GB" sz="1075" dirty="0">
                <a:latin typeface="Adobe Devanagari" panose="02040503050201020203" pitchFamily="18" charset="0"/>
                <a:ea typeface="Nirmala UI" panose="020B0502040204020203" pitchFamily="34" charset="0"/>
                <a:cs typeface="Adobe Devanagari" panose="02040503050201020203" pitchFamily="18" charset="0"/>
              </a:rPr>
              <a:t>	</a:t>
            </a:r>
          </a:p>
          <a:p>
            <a:pPr marL="228600" indent="-228600">
              <a:buAutoNum type="alphaUcParenR" startAt="3"/>
            </a:pPr>
            <a:r>
              <a:rPr lang="en-GB" sz="1075" dirty="0">
                <a:latin typeface="Adobe Devanagari" panose="02040503050201020203" pitchFamily="18" charset="0"/>
                <a:ea typeface="Nirmala UI" panose="020B0502040204020203" pitchFamily="34" charset="0"/>
                <a:cs typeface="Adobe Devanagari" panose="02040503050201020203" pitchFamily="18" charset="0"/>
              </a:rPr>
              <a:t>Thyroxine</a:t>
            </a: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b="1" dirty="0">
                <a:latin typeface="Adobe Devanagari" panose="02040503050201020203" pitchFamily="18" charset="0"/>
                <a:ea typeface="Nirmala UI" panose="020B0502040204020203" pitchFamily="34" charset="0"/>
                <a:cs typeface="Adobe Devanagari" panose="02040503050201020203" pitchFamily="18" charset="0"/>
              </a:rPr>
              <a:t>47. What was Rutherford's atomic model unable to explain?</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Presence of the central nucleus</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B) Size of the atom</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Stability of the atom</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D) None of the above</a:t>
            </a: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b="1" dirty="0">
                <a:latin typeface="Adobe Devanagari" panose="02040503050201020203" pitchFamily="18" charset="0"/>
                <a:ea typeface="Nirmala UI" panose="020B0502040204020203" pitchFamily="34" charset="0"/>
                <a:cs typeface="Adobe Devanagari" panose="02040503050201020203" pitchFamily="18" charset="0"/>
              </a:rPr>
              <a:t>48. The time period of a pendulum is determined by</a:t>
            </a:r>
            <a:r>
              <a:rPr lang="en-GB" sz="1075"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Both mass and length</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B) Mass</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Length</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D) Release (displacement) angle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969375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95400-F4AF-50C1-9658-B048E67D840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683F6DA-EED0-9002-9C04-41890B15B2C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E29898B4-BC29-7036-F7D6-D674F8E1FBAF}"/>
              </a:ext>
            </a:extLst>
          </p:cNvPr>
          <p:cNvSpPr txBox="1"/>
          <p:nvPr/>
        </p:nvSpPr>
        <p:spPr>
          <a:xfrm>
            <a:off x="379635" y="461870"/>
            <a:ext cx="3010858" cy="9317935"/>
          </a:xfrm>
          <a:prstGeom prst="rect">
            <a:avLst/>
          </a:prstGeom>
          <a:noFill/>
        </p:spPr>
        <p:txBody>
          <a:bodyPr wrap="square">
            <a:spAutoFit/>
          </a:bodyPr>
          <a:lstStyle/>
          <a:p>
            <a:r>
              <a:rPr lang="en-GB" sz="1150" b="1" dirty="0">
                <a:latin typeface="Adobe Devanagari" panose="02040503050201020203" pitchFamily="18" charset="0"/>
                <a:ea typeface="Nirmala UI" panose="020B0502040204020203" pitchFamily="34" charset="0"/>
                <a:cs typeface="Adobe Devanagari" panose="02040503050201020203" pitchFamily="18" charset="0"/>
              </a:rPr>
              <a:t>49.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निम्नलिखित जीवों की विशेषताओं को मिलाइए:</a:t>
            </a:r>
            <a:endParaRPr lang="en-GB" sz="115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जीव</a:t>
            </a:r>
            <a:r>
              <a:rPr lang="en-GB" sz="115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b="1" dirty="0">
                <a:latin typeface="Adobe Devanagari" panose="02040503050201020203" pitchFamily="18" charset="0"/>
                <a:ea typeface="Nirmala UI" panose="020B0502040204020203" pitchFamily="34" charset="0"/>
                <a:cs typeface="Adobe Devanagari" panose="02040503050201020203" pitchFamily="18" charset="0"/>
              </a:rPr>
              <a:t>(</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विशेषताएँ</a:t>
            </a:r>
            <a:r>
              <a:rPr lang="en-GB" sz="1150" b="1" dirty="0">
                <a:latin typeface="Adobe Devanagari" panose="02040503050201020203" pitchFamily="18" charset="0"/>
                <a:ea typeface="Nirmala UI" panose="020B0502040204020203" pitchFamily="34" charset="0"/>
                <a:cs typeface="Adobe Devanagari" panose="02040503050201020203" pitchFamily="18" charset="0"/>
              </a:rPr>
              <a:t>)</a:t>
            </a:r>
            <a:endParaRPr lang="hi-IN" sz="115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1.तिलचट्टा</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अस्थियों में वायु प्रकोष्ठ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2.पक्षी</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शरीर कठोर बाह्य कंकाल से ढका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3.मछली</a:t>
            </a:r>
            <a:r>
              <a:rPr lang="en-GB" sz="1150" dirty="0">
                <a:latin typeface="Adobe Devanagari" panose="02040503050201020203" pitchFamily="18" charset="0"/>
                <a:ea typeface="Nirmala UI" panose="020B0502040204020203" pitchFamily="34" charset="0"/>
                <a:cs typeface="Adobe Devanagari" panose="02040503050201020203" pitchFamily="18" charset="0"/>
              </a:rPr>
              <a:t>		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शरीर अनेक वलयों में मुड़ा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4.सर्प</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शरीर धारारेखीय  होता है</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1-A, 2-B, 3-C, 4-D</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(b) 1-B, 2-A, 3-D, 4-C</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1-C, 2-D, 3-B, 4-A</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(d) 1-D, 2-C, 3-A, 4-B</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50.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प्रकाश-विद्युत प्रभाव प्रकाश की कण-सदृश प्रकृति को दर्शाता है। यह किसी पदार्थ से इलेक्ट्रॉनों के उत्सर्जन का वर्णन करता है जब वह इनसे टकराता है।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एक अन्य आवेशित कण</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उच्च-आवृत्ति विद्युत-चुम्बकीय विकिरण</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एक प्रबल चुंबकीय क्षेत्र</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एक ध्वनि तरंग</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51. सूची-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और सूची-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का मिलान करें:</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रोगों के नाम)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II</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.(प्रभावित अंग)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मम्प्स            		1. श्लेष्मल झिल्ली</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रेबीज            		2. आंख</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ट्रेकोमा         		3. लार ग्रंथियां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हर्पीज           		4. तंत्रिका तंत्र</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सही उत्तर का चयन करें</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b c d</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1 3 4 2</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4 3 2 1</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3 4 2 1</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3 4 1 2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52. निम्नलिखित कथनों पर विचार कीजिए:</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गोल्जीकाय प्रोटीन का पैकिंग, भंडारण और स्रावण के लिए जिम्मेदार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पौधों की कोशिकाओं में, गोल्जीकाय ग्लाइकोप्रोटीन और ग्लाइकोलिपिड्स का संश्लेषण करती है।</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 सा/से कथन सही है/हैं?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2 दोनों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53. 'कृत्रिम बुद्धिमत्ता' (आर्टिफिशियल इंटेलिजेंस) का जनक किसे माना जाता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यान लेकन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जेफ्री हिंटन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 ऑल्टमैन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जॉन मैकार्थी</a:t>
            </a:r>
          </a:p>
          <a:p>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54. किसी शब्दकोष में लिखे छोटे अक्षरों को पढ़ते समय आप निम्नलिखित में से कौन सा लेंस पसंद करेंगे?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50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 फोकस दूरी का उत्तल लेंस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50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 फोकस दूरी का अवतल लेंस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 फोकस दूरी का अवतल लेंस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एक से अधिक</a:t>
            </a:r>
          </a:p>
        </p:txBody>
      </p:sp>
      <p:sp>
        <p:nvSpPr>
          <p:cNvPr id="3" name="Rectangle 2">
            <a:extLst>
              <a:ext uri="{FF2B5EF4-FFF2-40B4-BE49-F238E27FC236}">
                <a16:creationId xmlns:a16="http://schemas.microsoft.com/office/drawing/2014/main" id="{52CB6C8F-048A-D446-F808-0C7730939920}"/>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17C2F66-E7D0-8700-458C-29D70F8F015A}"/>
              </a:ext>
            </a:extLst>
          </p:cNvPr>
          <p:cNvSpPr txBox="1"/>
          <p:nvPr/>
        </p:nvSpPr>
        <p:spPr>
          <a:xfrm>
            <a:off x="3467507" y="470330"/>
            <a:ext cx="3010858" cy="9140964"/>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49. Match the following organisms with their characteristics: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(Organism)		(Characteristics)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Cockroach		A) Air sacs in bones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Bird			B) Body covered by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hard exoskeleton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Fish			C) Body coiled in loops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Snake			D) Body streamlined</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1-A, 2-B, 3-C, 4-D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1-B, 2-A, 3-D, 4-C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1-C, 2-D, 3-B, 4-A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1-D, 2-C, 3-A, 4-B</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50.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The photoelectric effect demonstrates the particle-like nature of light. It describes the emission of electrons from a material when it is struck by</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 </a:t>
            </a:r>
            <a:endParaRPr lang="en-GB"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Another charged particle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High-frequency electromagnetic radiation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 strong magnetic field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 sound wave</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51. </a:t>
            </a:r>
            <a:r>
              <a:rPr lang="en-IN" sz="1050" b="1" dirty="0">
                <a:latin typeface="Adobe Devanagari" panose="02040503050201020203" pitchFamily="18" charset="0"/>
                <a:ea typeface="Nirmala UI" panose="020B0502040204020203" pitchFamily="34" charset="0"/>
                <a:cs typeface="Adobe Devanagari" panose="02040503050201020203" pitchFamily="18" charset="0"/>
              </a:rPr>
              <a:t>Match List- I with List- II:</a:t>
            </a: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List- I (Diseases) </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b="1" dirty="0">
                <a:latin typeface="Adobe Devanagari" panose="02040503050201020203" pitchFamily="18" charset="0"/>
                <a:ea typeface="Nirmala UI" panose="020B0502040204020203" pitchFamily="34" charset="0"/>
                <a:cs typeface="Adobe Devanagari" panose="02040503050201020203" pitchFamily="18" charset="0"/>
              </a:rPr>
              <a:t>List- II(Affected Parts)</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a. Mumps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1. Mucous membrane</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b. Rabies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2. Eye</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c. Trachoma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3. Salivary glands</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d. Herpes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4. Nervous system</a:t>
            </a: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Select the correct answer using the code given below:</a:t>
            </a:r>
            <a:endParaRPr lang="hi-IN"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a b c d</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(A) 1 3 4 2</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(B</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4 3 2 1</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(C) 3 4 2 1</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(D) 3 4 1 2</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52.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Golgi body is responsible for packaging, storage, and secretion of proteins.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In plant cells, the Golgi body is involved in the synthesis of glycoproteins and glycolipids.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and 2 both</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53.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Who is considered the father of 'Artificial Intelligence'?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Yann LeCun</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Geoffrey Hinton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Sam Altman</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John McCarthy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54. Which lens would you prefer for reading small letters in a dictionary?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50 cm focal length convex lens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50 cm focal length concave lens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5 cm focal length concave lens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More than one of the above</a:t>
            </a:r>
          </a:p>
        </p:txBody>
      </p:sp>
    </p:spTree>
    <p:extLst>
      <p:ext uri="{BB962C8B-B14F-4D97-AF65-F5344CB8AC3E}">
        <p14:creationId xmlns:p14="http://schemas.microsoft.com/office/powerpoint/2010/main" val="2146116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C6FBF-E158-3CE0-E466-03B61BF9314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C066724-E7CD-0468-693E-CD44F6CC0CE6}"/>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C472404-50C7-04ED-DA33-6CEE83CFABD5}"/>
              </a:ext>
            </a:extLst>
          </p:cNvPr>
          <p:cNvSpPr txBox="1"/>
          <p:nvPr/>
        </p:nvSpPr>
        <p:spPr>
          <a:xfrm>
            <a:off x="379635" y="458766"/>
            <a:ext cx="3010858" cy="9033242"/>
          </a:xfrm>
          <a:prstGeom prst="rect">
            <a:avLst/>
          </a:prstGeom>
          <a:noFill/>
        </p:spPr>
        <p:txBody>
          <a:bodyPr wrap="square">
            <a:spAutoFit/>
          </a:bodyPr>
          <a:lstStyle/>
          <a:p>
            <a:r>
              <a:rPr lang="en-GB" sz="1150" b="1" dirty="0">
                <a:latin typeface="Adobe Devanagari" panose="02040503050201020203" pitchFamily="18" charset="0"/>
                <a:ea typeface="Nirmala UI" panose="020B0502040204020203" pitchFamily="34" charset="0"/>
                <a:cs typeface="Adobe Devanagari" panose="02040503050201020203" pitchFamily="18" charset="0"/>
              </a:rPr>
              <a:t>55.</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 निम्नलिखित कथनों पर विचार कीजिए:</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ज़ाइलम पत्तियों में उत्पादित भोजन को पौधे के विभिन्न भागों में सभी दिशाओं में परिवहन करता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ज़ाइलम ऊतक मुख्य रूप से मृत कोशिकाओं से बना होता है, जबकि फ्लोएम ऊतक मुख्य रूप से जीवित कोशिकाओं से बना होता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ज़ाइलम और फ्लोएम दोनों पौधे के शरीर में पदार्थों को परिवहन करने के लिए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ATP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ऊर्जा का उपयोग करते हैं।</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 सा/से कथन सही है/हैं?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3</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56.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में से कौन-सा/से सही है/हैं?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यकृत सबसे बड़ा अंग है।</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यकृत पित्त रस स्रावित नहीं करता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पित्त-रस वसा के पाचन में महत्वपूर्ण भूमिका निभाता है।</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 सा/से कथन सही है/हैं?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100" dirty="0">
                <a:latin typeface="Adobe Devanagari" panose="02040503050201020203" pitchFamily="18" charset="0"/>
                <a:ea typeface="Nirmala UI" panose="020B0502040204020203" pitchFamily="34" charset="0"/>
                <a:cs typeface="Adobe Devanagari" panose="02040503050201020203" pitchFamily="18" charset="0"/>
              </a:rPr>
              <a:t>3</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57.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यदि किसी निश्चित ताप के लोहे के गोले को उसी ताप के जल में डुबाया जाएगा तो:</a:t>
            </a:r>
          </a:p>
          <a:p>
            <a:pPr marL="228600" indent="-228600">
              <a:buFont typeface="+mj-lt"/>
              <a:buAutoNum type="alphaU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लोहे के ऊष्मा का अच्छा चालक होने की वजह से लोहे का गोला और गर्म हो जाएगा।</a:t>
            </a:r>
          </a:p>
          <a:p>
            <a:pPr marL="228600" indent="-228600">
              <a:buFont typeface="+mj-lt"/>
              <a:buAutoNum type="alphaU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लोहे का गोला ठंडा तथा जल का ताप अधिक हो जाएगा।</a:t>
            </a:r>
          </a:p>
          <a:p>
            <a:pPr marL="228600" indent="-228600">
              <a:buFont typeface="+mj-lt"/>
              <a:buAutoNum type="alphaU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लोहे के गोले तथा जल के ताप में कोई परिवर्तन नहीं होगा।</a:t>
            </a:r>
          </a:p>
          <a:p>
            <a:pPr marL="228600" indent="-228600">
              <a:buFont typeface="+mj-lt"/>
              <a:buAutoNum type="alphaU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गोले तथा जल दोनों का ताप कम हो जाएगा।</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58.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वायु प्रदूषण के संबंध में निम्नलिखित कथनों पर विचार कीजिए:</a:t>
            </a:r>
          </a:p>
          <a:p>
            <a:pPr marL="285750" indent="-285750">
              <a:buFont typeface="+mj-lt"/>
              <a:buAutoNum type="romanU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कणिकीय पदार्थ (</a:t>
            </a:r>
            <a:r>
              <a:rPr lang="en-GB" sz="1100" dirty="0">
                <a:latin typeface="Adobe Devanagari" panose="02040503050201020203" pitchFamily="18" charset="0"/>
                <a:ea typeface="Nirmala UI" panose="020B0502040204020203" pitchFamily="34" charset="0"/>
                <a:cs typeface="Adobe Devanagari" panose="02040503050201020203" pitchFamily="18" charset="0"/>
              </a:rPr>
              <a:t>PM2.5)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फेफड़ों में गहराई तक प्रवेश कर सकते हैं और श्वसन संबंधी समस्याएँ पैदा कर सकते हैं।</a:t>
            </a:r>
          </a:p>
          <a:p>
            <a:pPr marL="285750" indent="-285750">
              <a:buFont typeface="+mj-lt"/>
              <a:buAutoNum type="romanU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कार्बन मोनोऑक्साइड एक रंगहीन, गंधहीन गैस है जो रक्त की ऑक्सीजन-वहन क्षमता को कम करती है।</a:t>
            </a:r>
          </a:p>
          <a:p>
            <a:pPr marL="285750" indent="-285750">
              <a:buFont typeface="+mj-lt"/>
              <a:buAutoNum type="romanU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सल्फर डाइऑक्साइड मुख्यतः ज्वालामुखी विस्फोटों से उत्सर्जित होती है।</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गलत है/हैं?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 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59.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अलैंगिक जनन मुकुलन द्वारा होता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अमीबा 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यीस्ट 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प्लाज्मोडियम 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एक से अधिक</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034558A8-FD2C-F477-D364-70C0BFA26B1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C9B6A25B-C7DB-1AB6-965D-C0BB1BD812D3}"/>
              </a:ext>
            </a:extLst>
          </p:cNvPr>
          <p:cNvSpPr txBox="1"/>
          <p:nvPr/>
        </p:nvSpPr>
        <p:spPr>
          <a:xfrm>
            <a:off x="3467507" y="470330"/>
            <a:ext cx="3010858" cy="9140964"/>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55. Consider the following statements regarding xylem and phloem:</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Xylem transports food produced in the leaves to different parts of the plant in all directions.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Xylem tissue is composed mainly of dead cells, while phloem tissue is composed mainly of living cells.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Both xylem and phloem use ATP energy to transport substances throughout the plant body.</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and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56. Which of the following statements is/are correct?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liver is the largest organ.</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liver does not secrete bile.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Bile plays an important role in the digestion of fats.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and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57. If a spherical piece of iron, at a certain temperature, is immersed in water at the same temperature, then:</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Due to iron being a good conductor of heat, the iron ball will get hotter.</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iron ball will cool down, and the temperature of the water will increase.</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temperatures of both the iron ball and the water will remain unchanged.</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Both the iron ball and the water's temperature will decrease.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58. Consider the following statements regarding air pollution:</a:t>
            </a:r>
          </a:p>
          <a:p>
            <a:pPr marL="285750" indent="-285750">
              <a:buFont typeface="+mj-lt"/>
              <a:buAutoNum type="roman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Particulate Matter (PM2.5) can penetrate deep into the lungs and cause respiratory problems.</a:t>
            </a:r>
          </a:p>
          <a:p>
            <a:pPr marL="285750" indent="-285750">
              <a:buFont typeface="+mj-lt"/>
              <a:buAutoNum type="roman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Carbon monoxide is 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colorless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odorless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gas that reduces the oxygen-carrying capacity of the blood.</a:t>
            </a:r>
          </a:p>
          <a:p>
            <a:pPr marL="285750" indent="-285750">
              <a:buFont typeface="+mj-lt"/>
              <a:buAutoNum type="romanUcPeriod"/>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Sulfur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dioxide is primarily emitted from volcanic eruptions.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incorrect?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III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I and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I, II, and III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Only 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59. Asexual reproduction by budding occurs in: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Amoeba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Yeast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Plasmodium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More than one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012131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645D5-4978-2812-EBC5-512283537DC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DD909A0-39D4-1871-EC02-61618AB295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CDEDA27-C25D-F25E-634A-089F4976FA6E}"/>
              </a:ext>
            </a:extLst>
          </p:cNvPr>
          <p:cNvSpPr txBox="1"/>
          <p:nvPr/>
        </p:nvSpPr>
        <p:spPr>
          <a:xfrm>
            <a:off x="379635" y="458766"/>
            <a:ext cx="3010858" cy="9140964"/>
          </a:xfrm>
          <a:prstGeom prst="rect">
            <a:avLst/>
          </a:prstGeom>
          <a:noFill/>
        </p:spPr>
        <p:txBody>
          <a:bodyPr wrap="square">
            <a:spAutoFit/>
          </a:bodyPr>
          <a:lstStyle/>
          <a:p>
            <a:r>
              <a:rPr lang="en-GB" sz="1150" b="1" dirty="0">
                <a:latin typeface="Adobe Devanagari" panose="02040503050201020203" pitchFamily="18" charset="0"/>
                <a:ea typeface="Nirmala UI" panose="020B0502040204020203" pitchFamily="34" charset="0"/>
                <a:cs typeface="Adobe Devanagari" panose="02040503050201020203" pitchFamily="18" charset="0"/>
              </a:rPr>
              <a:t>60.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एंजाइम और हार्मोन के बारे में निम्नलिखित कथनों पर विचार करें:</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एंजाइम जैविक उत्प्रेरक होते हैं जो जैव रासायनिक प्रतिक्रियाओं की दर को बढ़ाते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हार्मोन बहिर्स्रावी ग्रंथियों द्वारा उत्पादित होते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हार्मोन मुख्य रूप से कोलॉइडल प्रोटीन होते हैं।</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61.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लम्बवत तरंगे किससे नहीं गुजर सकती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निर्वात</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गैस</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द्रव</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ठोस</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62.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रेफ्रिजरेटर के कार्य करने का सिद्धांत किस पर आधारित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ऊष्मागतिकी का प्रथम नियम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ऊष्मागतिकी का द्वितीय नियम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प्लांक का विकिरण नियम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रैले-जीन्स नियम</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63.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धमनी मानव हृदय की मांसपेशियों को रक्त की आपूर्ति करती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फुफ्फुस धमनी</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वृक्क धमनी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हृद्-धमनी</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यकृत धमनी</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64. ChatGPT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में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P'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का का अर्थ क्या है ?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Predictive		(b) Protocol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Processor		(d) Pre-trained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65.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धातु उन 'दुर्लभ मृदा धातुओं'  में से नहीं है जिनका उपयोग विद्युत और इलेक्ट्रॉनिक घटकों के निर्माण में किया जाता?</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रेडियम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स्कैंडियम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लैंथेनम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सीरियम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66.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कोयले की किस किस्म से यह पहचाना जा सकता है कि इसका निर्माण किस पौधे से हुआ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पीट</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बिटुमिनोस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लिग्नाइट</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एन्थ्रासाइट</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67.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कुहरे में हम नहीं देख सकते, क्योंकि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कुहरा प्रकाश को अवशोषित करता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कुहरे का अपवर्तनांक अनंत होता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कुहरे की बूँदों पर प्रकाश का पूर्ण परावर्तन हो जाता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कुहरे की बूँदों द्वारा प्रकाश प्रकीर्णित हो जाता है</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68.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वाष्प मीथेन रिफार्मिंग तकनीक के उपयोग से प्राप्त हाइड्रोजन किस श्रेणी में आता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ग्रीन हाइड्रोजन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ब्राउन हाइड्रोजन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ग्रे हाइड्रोजन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p>
        </p:txBody>
      </p:sp>
      <p:sp>
        <p:nvSpPr>
          <p:cNvPr id="3" name="Rectangle 2">
            <a:extLst>
              <a:ext uri="{FF2B5EF4-FFF2-40B4-BE49-F238E27FC236}">
                <a16:creationId xmlns:a16="http://schemas.microsoft.com/office/drawing/2014/main" id="{8DAC76D5-92ED-0D48-6047-E5C30D0AA24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7197C1F6-42B0-00D0-2888-CED6B0498755}"/>
              </a:ext>
            </a:extLst>
          </p:cNvPr>
          <p:cNvSpPr txBox="1"/>
          <p:nvPr/>
        </p:nvSpPr>
        <p:spPr>
          <a:xfrm>
            <a:off x="3467507" y="470330"/>
            <a:ext cx="3010858" cy="9302547"/>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60. Consider the following statements regarding enzymes and hormones: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Enzymes are biological catalysts that facilitate the rate of biochemical reactions.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Hormones are produced by exocrine glands.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Hormones are mostly colloidal proteins.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 and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61. Longitudinal waves cannot travel through which of the following?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Vacuum		(B) Gas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Liquid		(D) Solid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62. The principle on which the working of a refrigerator is based is?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First law of thermodynamics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Second law of thermodynamics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Planck's radiation law</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Rayleigh-Jeans law</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63. Which of the following arteries supplies blood to the muscles of the human heart?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Pulmonary artery	(b) Renal artery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Coronary artery	(d) Hepatic artery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64. What does 'P' stand for in ChatGPT?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Predictive		(b) Protocol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Processor		(d) Pre-trained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65. Which of the following metals is not a rare earth metal used in the manufacturing of electrical and electronic components?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Radium 		(B) Scandium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Lanthanum 		(D) Cerium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66. Which type of coal can be identified by the plant from which it was formed?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Peat			(b) Bituminous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Lignite		(d) Anthracite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67. We cannot see in fog because: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The fog absorbs light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The refractive index of fog is infinite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Total internal reflection occurs on the droplets of fog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The droplets of fog scatter light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68. What type of hydrogen is produced using the Steam Methane Reforming (SMR) technique?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Green Hydrogen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Brown Hydrogen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Gray Hydrogen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None of these</a:t>
            </a:r>
          </a:p>
        </p:txBody>
      </p:sp>
    </p:spTree>
    <p:extLst>
      <p:ext uri="{BB962C8B-B14F-4D97-AF65-F5344CB8AC3E}">
        <p14:creationId xmlns:p14="http://schemas.microsoft.com/office/powerpoint/2010/main" val="960187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9E6E9-5A19-7E3E-EAD3-2D43E7E1D77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ACCE68D-DFE4-3C18-5036-A02D3CDE81A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B14206F6-EB3A-CF90-5E5C-C6743168E055}"/>
              </a:ext>
            </a:extLst>
          </p:cNvPr>
          <p:cNvSpPr txBox="1"/>
          <p:nvPr/>
        </p:nvSpPr>
        <p:spPr>
          <a:xfrm>
            <a:off x="379635" y="458766"/>
            <a:ext cx="3010858" cy="8933215"/>
          </a:xfrm>
          <a:prstGeom prst="rect">
            <a:avLst/>
          </a:prstGeom>
          <a:noFill/>
        </p:spPr>
        <p:txBody>
          <a:bodyPr wrap="square">
            <a:spAutoFit/>
          </a:bodyPr>
          <a:lstStyle/>
          <a:p>
            <a:r>
              <a:rPr lang="en-GB" sz="1150" b="1" dirty="0">
                <a:latin typeface="Adobe Devanagari" panose="02040503050201020203" pitchFamily="18" charset="0"/>
                <a:ea typeface="Nirmala UI" panose="020B0502040204020203" pitchFamily="34" charset="0"/>
                <a:cs typeface="Adobe Devanagari" panose="02040503050201020203" pitchFamily="18" charset="0"/>
              </a:rPr>
              <a:t>69.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एक कोलॉइड नहीं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धूप</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रक्त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दूध</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मक्खन</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70.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जिलेटिन का बहुधा उपयोग आइसक्रीम बनाने में क्यों किया जाता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कोलॉइड बनने से रोकने में</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कोलॉइडों को स्थायी करने में तथा क्रिस्टल बनने से रोकने में</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मिश्रण को स्थायी करने में</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सुगंधित करने में</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71.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भारत में पाया जाने वाला टाइटेनियम-युक्त खनिज कौन-सा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बॉक्साइट</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डोलोमाइट</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चाल्कोपाइराइट</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इल्मेनाइट</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72.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1908 में पटना में आयोजित बिहार प्रांतीय सम्मेलन के पहले अधिवेशन की अध्यक्षता किसने की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राजेंद्र प्रसाद</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मज़हरुल हक़</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सर अली इमाम</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अनुग्रह नारायण सिन्हा</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73.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ध्यान से गद्यांश पढ़ें और प्रश्न का उत्तर दें।</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भारत के स्वतंत्रता संग्राम के दौरान, एक असाधारण नेता थे जिन्होंने अपना जीवन शिक्षा और स्वतंत्रता आंदोलन दोनों को समर्पित कर दिया। उन्होंने गुजरात विद्यापीठ में शिक्षक और प्राचार्य के रूप में कार्य किया, जो महात्मा गांधी द्वारा स्थापित संस्थान था, और उन्हें "आचार्य" की उपाधि प्राप्त हुई। बाद में, उन्होंने भारतीय राष्ट्रीय कांग्रेस के अध्यक्ष के रूप में भी सेवा दी, जब भारत ने 1947 में स्वतंत्रता प्राप्त की।</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यह महान नेता कौन था?</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विनोबा भावे</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जे.बी. कृपलानी</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नरेंद्र देव</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लाला लाजपत राय</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74.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चंपारण कृषि अधिनियम किस तिथि को लागू किया गया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10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अप्रैल, 1917</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मई, 1918</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जून, 1918</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15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जुलाई, 1917</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75.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1922 में आयोजित भारतीय राष्ट्रीय कांग्रेस का गया अधिवेशन किस अधिवेशन संख्या से संबंधित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35</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 अधिवेशन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36</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 अधिवेशन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37</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 अधिवेश</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39</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 अधिवेशन</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76.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बिहार में भारत छोड़ो आंदोलन के बारे में निम्नलिखित पर विचार करें:</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राजेंद्र प्रसाद को पटना के जिला मजिस्ट्रेट </a:t>
            </a:r>
            <a:r>
              <a:rPr lang="en-GB" sz="1150" dirty="0">
                <a:latin typeface="Adobe Devanagari" panose="02040503050201020203" pitchFamily="18" charset="0"/>
                <a:ea typeface="Nirmala UI" panose="020B0502040204020203" pitchFamily="34" charset="0"/>
                <a:cs typeface="Adobe Devanagari" panose="02040503050201020203" pitchFamily="18" charset="0"/>
              </a:rPr>
              <a:t>W.G.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आर्चर ने गिरफ्तार किया था।</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उन्हें बेऊर सेंट्रल जेल में बंद किया गया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F18D6A7A-1D50-4C06-F628-985AE808C00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8C1A901E-556C-72D3-3DAA-AD59B01ADC33}"/>
              </a:ext>
            </a:extLst>
          </p:cNvPr>
          <p:cNvSpPr txBox="1"/>
          <p:nvPr/>
        </p:nvSpPr>
        <p:spPr>
          <a:xfrm>
            <a:off x="3467507" y="470330"/>
            <a:ext cx="3010858" cy="897938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69. Which of the following is not a colloid?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Sunlight		(B) Blood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Milk			(D) Butter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70. Why is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gelatin</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commonly used in the making of ice cream?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To prevent the formation of colloids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To stabilize colloids and prevent the formation of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crystals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To stabilize the mixture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To add fragrance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71. Which titanium-bearing mineral is found in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Bauxite		(B) Dolomite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Chalcopyrite		(D) Ilmenite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72. Who presided over the first session of the Bihar Provincial Conference held at Patna in 1908?</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Rajendra Prasad	(B) Mazharul Haque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Sir Ali Imam		(D) Anugrah Narayan Sinha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73.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Read the paragraph carefully and answer the question.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During India’s struggle for independence, there was a remarkable leader who dedicated his life to both education and the freedom movement. He worked as a teacher and principal at Gujarat Vidyapith, an institution founded by Mahatma Gandhi, earning him the title "Acharya". Later, he also served as the President of the Indian National Congress at the crucial moment when India gained independence in 1947.</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Who was this eminent leader?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Vinoba Bhave	(B) J.B. Kripalani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Narendra Dev	(D) Lala Lajpat Rai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74. On which date was the Champaran Agrarian Act enacted?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April 10, 1917	(B) May 1, 1918</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June 5, 1918		(D) July 15, 1917</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75.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The Gaya session of the Indian National Congress held in 1922 corresponded to which session number?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35th Session		(B) 36th Session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37th Session		(D) 39th Session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76. Consider the following about the Quit India Movement in Bihar:</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Rajendra Prasad was arrested by the District Magistrate of Patna, W.G. Archer.</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He was imprisoned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Beur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Central Jail.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None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105691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F386E-3B3C-3581-E9D7-167A1C9B68E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B22DE82-5108-84EF-F7F8-6353161F932E}"/>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BBAA12B-9AE9-356B-EC3E-59A10DE0E509}"/>
              </a:ext>
            </a:extLst>
          </p:cNvPr>
          <p:cNvSpPr txBox="1"/>
          <p:nvPr/>
        </p:nvSpPr>
        <p:spPr>
          <a:xfrm>
            <a:off x="379635" y="470330"/>
            <a:ext cx="3010858" cy="9033242"/>
          </a:xfrm>
          <a:prstGeom prst="rect">
            <a:avLst/>
          </a:prstGeom>
          <a:noFill/>
        </p:spPr>
        <p:txBody>
          <a:bodyPr wrap="square">
            <a:spAutoFit/>
          </a:bodyPr>
          <a:lstStyle/>
          <a:p>
            <a:r>
              <a:rPr lang="en-GB" sz="1150" b="1" dirty="0">
                <a:latin typeface="Adobe Devanagari" panose="02040503050201020203" pitchFamily="18" charset="0"/>
                <a:ea typeface="Nirmala UI" panose="020B0502040204020203" pitchFamily="34" charset="0"/>
                <a:cs typeface="Adobe Devanagari" panose="02040503050201020203" pitchFamily="18" charset="0"/>
              </a:rPr>
              <a:t>77.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बिहार के भौगोलिक क्षेत्रफल के बारे में निम्नलिखित कथनों पर विचार करें:</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बिहार का कुल क्षेत्रफल 94,163 वर्ग किमी है, जो भारत के कुल क्षेत्रफल का 2.86%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कुल भौगोलिक क्षेत्रफल के मामले में बिहार भारतीय राज्यों में 12वें स्थान पर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78.</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 बिहार का कौन सा प्रमंडल सबसे कम जिलों वाला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पूर्णिया प्रमंडल</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मुंगेर प्रमंडल</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कोसी प्रमंडल</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भागलपुर प्रमंडल</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79.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बिहार का सबसे बड़ा कृषि-जलवायु क्षेत्र कौन सा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उत्तर तटीय मैदानी क्षेत्र (जोन-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I)</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उत्तर-पूर्व तटीय मैदानी क्षेत्र (जोन-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II)</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दक्षिण-पूर्व तटीय मैदानी क्षेत्र (जोन-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III A)</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दक्षिण-पश्चिम तटीय मैदानी क्षेत्र (जोन-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III B)</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80.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कोसी नदी बिहार में किस स्थान पर गंगा नदी में मिलती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सुपौल</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गोसाईंस्थान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कुरसेला (कटिहार)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पूर्णिया</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81.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बिहार में गिरधकूट पहाड़ी किस स्थान पर स्थित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नवादा</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गया</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राजगीर</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82.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हड़प्पीय स्थल से एक कढ़ाईदार वस्त्र पहने एक महत्त्वपूर्ण व्यक्ति की पत्थर से बनी मूर्ति प्राप्त हुई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हड़प्पा</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मोहनजोदड़ो</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धौलावीरा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कालीबंगा</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83.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वंश के शासकों को पुराणों में 'श्रीपर्वतीय' कहा गया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वाकाटक</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इक्ष्वाकु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शक</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खारवेल</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84.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प्रारंभ में तमिल भाषा के लिये निम्नलिखित में से कौन-सी लिपि का प्रयोग किया जाता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ब्राह्मी</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यूनानी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संस्कृत</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मलयालम</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85.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हरिषेण द्वारा वर्णित विभिन्न प्रकार के राजाओं और उनके प्रति समुद्रगुप्त की नीतियों के संदर्भ में निम्नलिखित कथनों में से कौन-सा एक सही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समुद्रगुप्त ने आर्यावर्त्त के सभी नौ शासकों को हराकर उनके राज्य को अपने साम्राज्य में मिला लिया।</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उसने दक्षिणापथ के सभी 12 शासकों को हराकर उनके राज्य को भी अपने साम्राज्य में मिला लिया।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p:txBody>
      </p:sp>
      <p:sp>
        <p:nvSpPr>
          <p:cNvPr id="3" name="Rectangle 2">
            <a:extLst>
              <a:ext uri="{FF2B5EF4-FFF2-40B4-BE49-F238E27FC236}">
                <a16:creationId xmlns:a16="http://schemas.microsoft.com/office/drawing/2014/main" id="{A0B277C8-7F65-CC05-7929-245FFAA25A0D}"/>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D6250614-CEAA-B982-7521-6C5C8B70398A}"/>
              </a:ext>
            </a:extLst>
          </p:cNvPr>
          <p:cNvSpPr txBox="1"/>
          <p:nvPr/>
        </p:nvSpPr>
        <p:spPr>
          <a:xfrm>
            <a:off x="3467507" y="470330"/>
            <a:ext cx="3010858" cy="9302547"/>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77. Consider the following statements about Bihar’s geographical area: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Bihar has a total area of 94,163 sq. km, which is 2.86% of India’s total area.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Bihar ranks 12th among Indian states in terms of total geographical area.</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78. Which division of Bihar has the fewest number of districts?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Purnia Division	(B) Munger Division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Kosi Division		(D) Bhagalpur Division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79. Which is the largest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agro</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-climatic zone in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North Alluvial Plain (Zone-I)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North East Alluvial Plain (Zone-II)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South East Alluvial Plain (Zone-III 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South West Alluvial Plain (Zone-III B)</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80. The Kosi River joins the Ganga River at which place in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Supaul</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 Gosai-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sthan</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Kursela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(Katihar)	(D) Purnia</a:t>
            </a:r>
          </a:p>
          <a:p>
            <a:endParaRPr lang="en-GB"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81.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Girdhkoot</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Hills in Bihar are located in which of the following places?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Nawada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 Banka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Gaya		(D) Rajgir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82. From which of the following Harappan sites was a stone statue of an important person wearing an embroidered garment found?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Harappa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Mohenjodaro</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Dholavira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Kalibangan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83. Which dynasty's rulers are referred to as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Shriparvateeya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in the Puranas?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Vakataka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 Ikshvaku</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Shaka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Kharavela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84. Which script was initially used for the Tamil language?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Brahmi                                 (b) Greek</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Sanskrit                                (d) Malayalam</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85. Regarding the different types of kings described by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Harishena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and Samudragupta's policies towards them, which of the following statements is correct?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Samudragupta defeated all nine rulers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Aryavarta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annexed their kingdoms into his empire.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He defeated all twelve rulers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Dakshinapatha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also annexed their kingdoms into his empire.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p:txBody>
      </p:sp>
    </p:spTree>
    <p:extLst>
      <p:ext uri="{BB962C8B-B14F-4D97-AF65-F5344CB8AC3E}">
        <p14:creationId xmlns:p14="http://schemas.microsoft.com/office/powerpoint/2010/main" val="1462959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AB85C-A563-9680-9475-FEBFDA7C655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6644D16-97D8-4CEB-B9CC-3993A6E3B12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E231EF3-0C7E-DE5C-FE1D-F548F02DF2B9}"/>
              </a:ext>
            </a:extLst>
          </p:cNvPr>
          <p:cNvSpPr txBox="1"/>
          <p:nvPr/>
        </p:nvSpPr>
        <p:spPr>
          <a:xfrm>
            <a:off x="379635" y="470330"/>
            <a:ext cx="3010858" cy="8917826"/>
          </a:xfrm>
          <a:prstGeom prst="rect">
            <a:avLst/>
          </a:prstGeom>
          <a:noFill/>
        </p:spPr>
        <p:txBody>
          <a:bodyPr wrap="square">
            <a:spAutoFit/>
          </a:bodyPr>
          <a:lstStyle/>
          <a:p>
            <a:r>
              <a:rPr lang="en-GB" sz="1150" b="1" dirty="0">
                <a:latin typeface="Adobe Devanagari" panose="02040503050201020203" pitchFamily="18" charset="0"/>
                <a:ea typeface="Nirmala UI" panose="020B0502040204020203" pitchFamily="34" charset="0"/>
                <a:cs typeface="Adobe Devanagari" panose="02040503050201020203" pitchFamily="18" charset="0"/>
              </a:rPr>
              <a:t>86.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शक-विजेता निम्नलिखित में से किसे कहा जाता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चन्द्रगुप्त प्रथम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चन्द्रगुप्त द्वितीय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समुद्रगुप्त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कुमारगुप्त</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87.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तंजावुर के बृहदेश्वर मंदिर का निर्माण किस चोल शासक के द्वारा किया गया?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विजयालय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राजेन्द्र प्रथम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राजराज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परांतक प्रथम</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88.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औरंगजेब का मकबरा निम्नलिखित में से कहाँ स्थित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खुलदाबाद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आगरा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फतेहपुर सीकरी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दिल्ली</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89.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विजयनगर के विरुद्ध तालीकोटा के युद्ध में किन तीन राज्यों ने संगठन बनाकर आक्रमण किया?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 बीजापुर                                        2. गोलकुंडा</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 अहमदनगर                                   4. बहमनी राज्य</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1,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2, 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4</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1,3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4</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1,2,3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90.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फीरोजशाह तुगलक के शासन काल में 'रजबा' एवं 'उलुग़खानी' निम्नलिखित में से किसका नाम था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मुद्रा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नहर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सड़क</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91.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सरंजामी प्रथा किससे संबंधित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मराठा सिंचाई कर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मराठा भू-राजस्व</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मुगलकालीन चुंगी</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सिखों के सैन्य प्रशासन</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92.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अठारहवीं सदी के संदर्भ में निम्नलिखित कथनों पर विचार कीजिये: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 प्रसिद्ध पंजाबी महाकाव्य 'हीर रांझा' की रचना वारिसशाह ने की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 प्रसिद्ध कविता संग्रह 'रिसालो' की रचना शाह अब्दुल लतीफ ने की थी।</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सही है/हैं?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93.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'आलमगीरनामा' नामक ग्रंथ का संकलन निम्नलिखित में से किसके द्वारा किया गया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गुलबदन बेगम</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मुहम्मद काज़िम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जहाँगीर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अब्दुल कादिर बदायूँनी</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94.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पुस्तक में रहट से सिंचाई का वर्णन मिलता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बाबरनामा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सियासतनामा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तारीख-ए-फिरोजशाही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पद्मावत</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FACC1859-9519-7CCC-2B09-F3B2A66526F0}"/>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F037DAB2-8D54-5DC8-2E66-2F2A082C0958}"/>
              </a:ext>
            </a:extLst>
          </p:cNvPr>
          <p:cNvSpPr txBox="1"/>
          <p:nvPr/>
        </p:nvSpPr>
        <p:spPr>
          <a:xfrm>
            <a:off x="3467507" y="470330"/>
            <a:ext cx="3010858" cy="9464129"/>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86. Who is known as the 'Conqueror of the Shakas'?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Chandragupta I	(b) Chandragupta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Samudragupta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Kumaragupta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87. Which Chola ruler built the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Brihadeeswarar</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Temple at Thanjavur?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Vijayalaya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 Rajendra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Rajaraja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Parantaka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88. Where is Aurangzeb's tomb located among the following?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Khuldabad</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 Agra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Fatehpur Sikri                    (d) Delhi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89. Which three states formed a coalition to attack Vijayanagar in the Battle of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Talikota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1.Bijapur		2.Golconda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Ahmadnagar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4.Bahmani Kingdom</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2, 3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3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3 and 4</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90. During the reign of Firoz Shah Tughlaq, what were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Rajba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Ulughkhani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names of?</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Currency                            (B) Tax</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Canal                                    (D) Road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91. Which of the following is related to the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Saranjami</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system?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Maratha irrigation tax</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Maratha land revenue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Mughal-era toll tax</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Sikh military administration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92. Consider the following statements in the context of the 18th century</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famous Punjabi epic 'Heer Ranjha' was composed by Waris Shah.</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famous poetry collection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Risalo</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was composed by Shah Abdul Latif .</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93. Who compiled the historical text titled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Alamgirnama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Gulbadan Begum	(b) Muhammad Kazim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Jahangir		(d) Abdul Qadir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Badayuni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94. In which of the following books is the description of irrigation using the Persian wheel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Rehat</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/Rahat) found?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Baburnama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Siyasatnama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Tarikh-</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Firozshahi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Padmavat</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462952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01F1E-D3FB-6BE6-8C34-E97A5173151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9D43698-46B4-8467-9E5B-6CD9AC6C32E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5DDF6BE2-23CD-1721-D440-88FBF0973E4A}"/>
              </a:ext>
            </a:extLst>
          </p:cNvPr>
          <p:cNvSpPr txBox="1"/>
          <p:nvPr/>
        </p:nvSpPr>
        <p:spPr>
          <a:xfrm>
            <a:off x="379635" y="470330"/>
            <a:ext cx="3010858" cy="8925520"/>
          </a:xfrm>
          <a:prstGeom prst="rect">
            <a:avLst/>
          </a:prstGeom>
          <a:noFill/>
        </p:spPr>
        <p:txBody>
          <a:bodyPr wrap="square">
            <a:spAutoFit/>
          </a:bodyPr>
          <a:lstStyle/>
          <a:p>
            <a:r>
              <a:rPr lang="en-GB" sz="1150" b="1" dirty="0">
                <a:latin typeface="Adobe Devanagari" panose="02040503050201020203" pitchFamily="18" charset="0"/>
                <a:ea typeface="Nirmala UI" panose="020B0502040204020203" pitchFamily="34" charset="0"/>
                <a:cs typeface="Adobe Devanagari" panose="02040503050201020203" pitchFamily="18" charset="0"/>
              </a:rPr>
              <a:t>95.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यात्री ने अपने वृत्तांत में लिखा कि 'विजयनगर साम्राज्य रोम जैसा विशाल प्रतीत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डोमिंगो पायस</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निकोलो कोंटी</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अब्दुर रज्जाक</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अफानासी निकितिन</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96. युद्ध का प्रारंभ मनुष्यों के मस्तिष्क में होता है किस ग्रंथ में उल्लेखित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ऋग्वेद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सामवेद</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अथर्ववेद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मुण्डक उपनिषद्</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97. पल्लव वंश का अंतिम शासक कौन था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राजराज प्रथम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नृपतुंग वर्मन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कर्क तृतीय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अपराजितवर्मन</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98. रस चिकित्सा का आविष्कार किसने किया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वराहमिहिर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नागार्जुन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आर्यभट्ट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जीवक</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99. लॉर्ड वेलेजली की सहायक संधि को सबसे पहले किस शासक ने स्वीकार किया?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हैदराबाद के निजाम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अवध के नवाब</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कर्नाटक के नवाब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मराठा पेशवा</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100. 1773 के रेगुलेटिंग एक्ट के अंतर्गत निम्न में से कौन-से प्रावधान शामिल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 पूर्व के साथ व्यापार पर कंपनी का एकाधिकार समाप्त कर दिया गया।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 कंपनी के कोर्ट ऑफ डायरेक्टर्स के गठन में परिवर्तन कर उसकी गतिविधियाँ ब्रिटिश सरकार के अंतर्गत लाई गई।</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 भारत में कंपनी के अधिकारियों की नियुक्ति ब्रिटिश सरकार के द्वारा की जाने लगी।</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3</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101. भारत में दीवानी और फौजदारी कचहरियों के श्रेणीबद्ध संगठन के जरिये न्याय प्रदान करने की नई व्यवस्था का आरंभ किसके द्वारा शुरू किया गया?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कॉर्नवालिस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वारेन हेस्टिंग्स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विलियम बैंटिक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क्लाइव</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102. नर बलि प्रथा को समाप्त करने के लिये कानून किसके शासन काल में बनाया गया?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विलियम बैंटिक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हार्डिंग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वेलेजली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कॉर्नवालिस</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103. निम्नलिखित कथनों पर विचार कीजिये:</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मंगल पांडे ने ग्वालियर विद्रोह किया था।</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1857 के विद्रोहियों ने बहादुर शाह जफर को भारत का बादशाह घोषित किया।</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कौन-सा/से कथन सत्य है/हैं?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2 दोनों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p:txBody>
      </p:sp>
      <p:sp>
        <p:nvSpPr>
          <p:cNvPr id="3" name="Rectangle 2">
            <a:extLst>
              <a:ext uri="{FF2B5EF4-FFF2-40B4-BE49-F238E27FC236}">
                <a16:creationId xmlns:a16="http://schemas.microsoft.com/office/drawing/2014/main" id="{05B0672C-7902-3053-7B0E-0BF95483D9F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A703D56-1898-2462-A999-DE4B77C1DB1A}"/>
              </a:ext>
            </a:extLst>
          </p:cNvPr>
          <p:cNvSpPr txBox="1"/>
          <p:nvPr/>
        </p:nvSpPr>
        <p:spPr>
          <a:xfrm>
            <a:off x="3467507" y="470330"/>
            <a:ext cx="3010858" cy="9140964"/>
          </a:xfrm>
          <a:prstGeom prst="rect">
            <a:avLst/>
          </a:prstGeom>
          <a:noFill/>
        </p:spPr>
        <p:txBody>
          <a:bodyPr wrap="square">
            <a:spAutoFit/>
          </a:bodyPr>
          <a:lstStyle/>
          <a:p>
            <a:r>
              <a:rPr lang="hi-IN" sz="1050" b="1" dirty="0">
                <a:latin typeface="Adobe Devanagari" panose="02040503050201020203" pitchFamily="18" charset="0"/>
                <a:ea typeface="Nirmala UI" panose="020B0502040204020203" pitchFamily="34" charset="0"/>
                <a:cs typeface="Adobe Devanagari" panose="02040503050201020203" pitchFamily="18" charset="0"/>
              </a:rPr>
              <a:t>95. </a:t>
            </a:r>
            <a:r>
              <a:rPr lang="en-IN" sz="1050" b="1" dirty="0">
                <a:latin typeface="Adobe Devanagari" panose="02040503050201020203" pitchFamily="18" charset="0"/>
                <a:ea typeface="Nirmala UI" panose="020B0502040204020203" pitchFamily="34" charset="0"/>
                <a:cs typeface="Adobe Devanagari" panose="02040503050201020203" pitchFamily="18" charset="0"/>
              </a:rPr>
              <a:t>Which of the following </a:t>
            </a:r>
            <a:r>
              <a:rPr lang="en-IN" sz="1050" b="1" dirty="0" err="1">
                <a:latin typeface="Adobe Devanagari" panose="02040503050201020203" pitchFamily="18" charset="0"/>
                <a:ea typeface="Nirmala UI" panose="020B0502040204020203" pitchFamily="34" charset="0"/>
                <a:cs typeface="Adobe Devanagari" panose="02040503050201020203" pitchFamily="18" charset="0"/>
              </a:rPr>
              <a:t>travelers</a:t>
            </a:r>
            <a:r>
              <a:rPr lang="en-IN" sz="1050" b="1" dirty="0">
                <a:latin typeface="Adobe Devanagari" panose="02040503050201020203" pitchFamily="18" charset="0"/>
                <a:ea typeface="Nirmala UI" panose="020B0502040204020203" pitchFamily="34" charset="0"/>
                <a:cs typeface="Adobe Devanagari" panose="02040503050201020203" pitchFamily="18" charset="0"/>
              </a:rPr>
              <a:t> wrote in his account that 'the </a:t>
            </a:r>
            <a:r>
              <a:rPr lang="en-IN" sz="1050" b="1" dirty="0" err="1">
                <a:latin typeface="Adobe Devanagari" panose="02040503050201020203" pitchFamily="18" charset="0"/>
                <a:ea typeface="Nirmala UI" panose="020B0502040204020203" pitchFamily="34" charset="0"/>
                <a:cs typeface="Adobe Devanagari" panose="02040503050201020203" pitchFamily="18" charset="0"/>
              </a:rPr>
              <a:t>Vijayanagara</a:t>
            </a:r>
            <a:r>
              <a:rPr lang="en-IN" sz="1050" b="1" dirty="0">
                <a:latin typeface="Adobe Devanagari" panose="02040503050201020203" pitchFamily="18" charset="0"/>
                <a:ea typeface="Nirmala UI" panose="020B0502040204020203" pitchFamily="34" charset="0"/>
                <a:cs typeface="Adobe Devanagari" panose="02040503050201020203" pitchFamily="18" charset="0"/>
              </a:rPr>
              <a:t> Empire appears as vast as Rome'?</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(a) Domingo Paes</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(b) Niccolò de' Conti</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(c) Abdur Razzaq</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(d) Afanasy Nikitin</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96.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“War begins in the minds of men” — is mentioned in which text?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Rigveda</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Samaveda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Atharvaveda</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Mundaka Upanishad</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97. </a:t>
            </a:r>
            <a:r>
              <a:rPr lang="en-IN" sz="1050" b="1" dirty="0">
                <a:latin typeface="Adobe Devanagari" panose="02040503050201020203" pitchFamily="18" charset="0"/>
                <a:ea typeface="Nirmala UI" panose="020B0502040204020203" pitchFamily="34" charset="0"/>
                <a:cs typeface="Adobe Devanagari" panose="02040503050201020203" pitchFamily="18" charset="0"/>
              </a:rPr>
              <a:t>Who was the last ruler of the Pallava dynasty?</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(A) Rajaraja I  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(B) </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Nripatunga</a:t>
            </a:r>
            <a:r>
              <a:rPr lang="en-IN" sz="1050" dirty="0">
                <a:latin typeface="Adobe Devanagari" panose="02040503050201020203" pitchFamily="18" charset="0"/>
                <a:ea typeface="Nirmala UI" panose="020B0502040204020203" pitchFamily="34" charset="0"/>
                <a:cs typeface="Adobe Devanagari" panose="02040503050201020203" pitchFamily="18" charset="0"/>
              </a:rPr>
              <a:t> Varman</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(C) Karka III  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IN" sz="1050" dirty="0">
                <a:latin typeface="Adobe Devanagari" panose="02040503050201020203" pitchFamily="18" charset="0"/>
                <a:ea typeface="Nirmala UI" panose="020B0502040204020203" pitchFamily="34" charset="0"/>
                <a:cs typeface="Adobe Devanagari" panose="02040503050201020203" pitchFamily="18" charset="0"/>
              </a:rPr>
              <a:t>(D) </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Aparajitavarman</a:t>
            </a:r>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98. </a:t>
            </a:r>
            <a:r>
              <a:rPr lang="en-IN" sz="1050" b="1" dirty="0">
                <a:latin typeface="Adobe Devanagari" panose="02040503050201020203" pitchFamily="18" charset="0"/>
                <a:ea typeface="Nirmala UI" panose="020B0502040204020203" pitchFamily="34" charset="0"/>
                <a:cs typeface="Adobe Devanagari" panose="02040503050201020203" pitchFamily="18" charset="0"/>
              </a:rPr>
              <a:t>Who invented Rasa Chikitsa (Mercurial Therapy)?</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(A) </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Varahamihira</a:t>
            </a:r>
            <a:r>
              <a:rPr lang="en-IN" sz="1050" dirty="0">
                <a:latin typeface="Adobe Devanagari" panose="02040503050201020203" pitchFamily="18" charset="0"/>
                <a:ea typeface="Nirmala UI" panose="020B0502040204020203" pitchFamily="34" charset="0"/>
                <a:cs typeface="Adobe Devanagari" panose="02040503050201020203" pitchFamily="18" charset="0"/>
              </a:rPr>
              <a:t>            (B) Nagarjuna</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(C) Aryabhata                       (D) </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Jivaka</a:t>
            </a:r>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99.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ruler was the first to accept Lord Wellesley’s Subsidiary Alliance?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Nizam of Hyderabad</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Nawab of Awadh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Nawab of Karnataka</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Maratha Peshwa</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100.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following provisions were included under the Regulating Act of 1773?</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Company's monopoly over trade with the East was abolished.</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Changes were made in the formation of the Court of Directors, and its activities came under the control of the British Government.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Appointments of Company officials in India began to be made by the British Government.</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                          (b)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                                     (d) Only 3</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101.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Who initiated the new system of delivering justice in India through the hierarchical organization of civil and criminal courts?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Cornwallis                               (b) Warren Hastings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William Bentinck                   (d) Lord Clive</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102.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Under whose administration was the law made to abolish the practice of human sacrifice?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Lord William Bentinck</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Lord Hardinge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Lord Wellesley</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Lord Cornwallis</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103.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Mangal Pandey led the Gwalior revolt.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rebels of 1857 declared Bahadur Shah Zafar as the Emperor of India.</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Neither 1 nor 2</a:t>
            </a:r>
          </a:p>
        </p:txBody>
      </p:sp>
    </p:spTree>
    <p:extLst>
      <p:ext uri="{BB962C8B-B14F-4D97-AF65-F5344CB8AC3E}">
        <p14:creationId xmlns:p14="http://schemas.microsoft.com/office/powerpoint/2010/main" val="3193295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4CB55-DE7D-862D-8611-8359703B2A2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440B07F-A3C6-D085-5046-3C57C1CC80D4}"/>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C3320A8-A6AE-965A-2D74-61AF8193C89E}"/>
              </a:ext>
            </a:extLst>
          </p:cNvPr>
          <p:cNvSpPr txBox="1"/>
          <p:nvPr/>
        </p:nvSpPr>
        <p:spPr>
          <a:xfrm>
            <a:off x="379635" y="470330"/>
            <a:ext cx="3010858" cy="9033242"/>
          </a:xfrm>
          <a:prstGeom prst="rect">
            <a:avLst/>
          </a:prstGeom>
          <a:noFill/>
        </p:spPr>
        <p:txBody>
          <a:bodyPr wrap="square">
            <a:spAutoFit/>
          </a:bodyPr>
          <a:lstStyle/>
          <a:p>
            <a:r>
              <a:rPr lang="hi-IN" sz="1150" b="1" dirty="0">
                <a:latin typeface="Adobe Devanagari" panose="02040503050201020203" pitchFamily="18" charset="0"/>
                <a:ea typeface="Nirmala UI" panose="020B0502040204020203" pitchFamily="34" charset="0"/>
                <a:cs typeface="Adobe Devanagari" panose="02040503050201020203" pitchFamily="18" charset="0"/>
              </a:rPr>
              <a:t>104. 1857 के विद्रोह में किन भारतीय शासकों ने विद्रोह को कुचलने के लिये ब्रिटिशों का साथ दिया?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 ग्वालियर के सिंधिया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2. हैदराबाद के निजाम</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 भोपाल के नवाब</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4. नेपाल के राणा</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1,2 और 4</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1,3 और 4</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उपर्युक्त सभी।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105. 1840 में बंबई प्रांत में स्थापित परमहंस मंडली का मुख्य उद्देश्य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नर बलि प्रथा का विरोध।</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विधवा पुनर्विवाह को प्रोत्साहित करना।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मूर्तिपूजा तथा जाति प्रथा का विरोध करना।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लोगों में पाश्चात्य शिक्षा तथा दर्शन का प्रसार करना।</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106. अखिल भारतीय मुस्लिम लीग के संस्थापक सदस्यों में शामिल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 आगा खान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 नवाब सलीमुल्लाह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 नवाब मोहसिन-उल-मुल्क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4. सैयद अहमद खान</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1,2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2,3 और 4</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उपर्युक्त सभी।</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107. निम्नलिखित में से किसने खिलाफत आंदोलन के संबंध में कहा था कि 'हिंदुओं और मुसलमानों में एकता स्थापित करने का ऐसा अवसर आगे सौ वर्षों तक नहीं मिलेगा।'?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महात्मा गांधी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मोतीलाल नेहरू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मोहम्मद अली जिन्ना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चितरंजन दास</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108. किन संगठनों के द्वारा 1928 में पेश नेहरू रिपोर्ट का विरोध किया गया?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 हिंदू महासभा	2. मुस्लिम लीग	3. सिख लीग</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उपर्युक्त सभी।</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109. 'भारत छोड़ो आंदोलन' के दौरान किन जगहों पर 'समानांतर सरकार' की स्थापना की गई?</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 बलिया                                 2. झाँसी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 मिदनापुर                             4. सतारा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1,3 और 4</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2,3 और 4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3 और 4</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3E37FB46-C9F1-27F5-D31A-4DA043761E4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80C2921B-69C9-139F-0271-4BB8C56DD311}"/>
              </a:ext>
            </a:extLst>
          </p:cNvPr>
          <p:cNvSpPr txBox="1"/>
          <p:nvPr/>
        </p:nvSpPr>
        <p:spPr>
          <a:xfrm>
            <a:off x="3467507" y="445098"/>
            <a:ext cx="3010858" cy="8979381"/>
          </a:xfrm>
          <a:prstGeom prst="rect">
            <a:avLst/>
          </a:prstGeom>
          <a:noFill/>
        </p:spPr>
        <p:txBody>
          <a:bodyPr wrap="square">
            <a:spAutoFit/>
          </a:bodyPr>
          <a:lstStyle/>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104.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Indian rulers supported the British in suppressing the Revolt of 1857?</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Scindia of Gwalior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Nizam of Hyderabad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Nawab of Bhopal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Rana of Nepal</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1, 2,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3,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105.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What was the main objective of the Paramhansa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Mandali</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established in the Bombay Presidency in 1840?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To oppose the practice of human sacrifice.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To promote widow remarriage.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To oppose idol worship and the caste system.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To spread Western education and philosophy.</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106.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following were founding members of the All India Muslim League?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Aga Khan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Nawab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Salimullah</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Nawab Mohsin-ul-Mulk</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Syed Ahmad Khan</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1,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 3,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107.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Who said in relation to the Khilafat Movement that "an opportunity to establish unity between Hindus and Muslims like this will not come again for the next hundred years"?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Mahatma Gandhi</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Motilal Nehru</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Mohammad Ali Jinnah</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Chittaranjan Das</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108.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organizations opposed the Nehru Report of 1928?</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Hindu Mahasabha</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2.</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Muslim League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Sikh League</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109.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Where were "parallel governments" established during the Quit India Movement?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Ballia</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2.</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Jhansi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Midnapore</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4.</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Satara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1, 3,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 3, and 4</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Only 3 and 4</a:t>
            </a:r>
          </a:p>
        </p:txBody>
      </p:sp>
    </p:spTree>
    <p:extLst>
      <p:ext uri="{BB962C8B-B14F-4D97-AF65-F5344CB8AC3E}">
        <p14:creationId xmlns:p14="http://schemas.microsoft.com/office/powerpoint/2010/main" val="889374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CB47A-97F0-6D33-9106-37E5BA70A31A}"/>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E3753A1-AADE-B9F7-9003-EB74D7943A8A}"/>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D4E62898-343A-5568-4BC2-B1A990E42159}"/>
              </a:ext>
            </a:extLst>
          </p:cNvPr>
          <p:cNvSpPr txBox="1"/>
          <p:nvPr/>
        </p:nvSpPr>
        <p:spPr>
          <a:xfrm>
            <a:off x="379635" y="470330"/>
            <a:ext cx="3010858" cy="8825493"/>
          </a:xfrm>
          <a:prstGeom prst="rect">
            <a:avLst/>
          </a:prstGeom>
          <a:noFill/>
        </p:spPr>
        <p:txBody>
          <a:bodyPr wrap="square">
            <a:spAutoFit/>
          </a:bodyPr>
          <a:lstStyle/>
          <a:p>
            <a:r>
              <a:rPr lang="hi-IN" sz="1150" b="1" dirty="0">
                <a:latin typeface="Adobe Devanagari" panose="02040503050201020203" pitchFamily="18" charset="0"/>
                <a:ea typeface="Nirmala UI" panose="020B0502040204020203" pitchFamily="34" charset="0"/>
                <a:cs typeface="Adobe Devanagari" panose="02040503050201020203" pitchFamily="18" charset="0"/>
              </a:rPr>
              <a:t>110. भारत की स्वतंत्रता के समय ब्रिटेन का प्रधानमंत्री कौन था?</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क्लीमेंट एटली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विंस्टन चर्चिल</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जेम्स बोल्ट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रेडक्लिफ</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111. 1937 के प्रांतीय चुनावों में किन प्रांतों में गैर-कॉन्ग्रेसी सरकारें बनी?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 असम                                       2. बंबई</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 पंजाब                                       4. बंगाल</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3 और 4</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2 और 4</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112. नीचे दी गई ऐतिहासिक घटनाओं को कालानुक्रम के अनुसार व्यवस्थित करें तथा दिये गए कूट का प्रयोग कर सही उत्तर चुनें-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 भारत छोड़ो आंदोलन	2. क्रिप्स मिशन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 नौसेना विद्रोह		4. लाल किला मुकदमा</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1-2-3-4</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(b) 2-1-4-3</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(c) 1-2-4-3</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(d) 2-1-3-4</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113. एक समबाहु त्रिभुज के परिवृत तथा अंत: वृत के क्षेत्रफलों का अनुपात कितना होगा?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2: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4: 1</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(C) 8: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3: 2</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114. यदि किसी कोण का पूरक उसके संपूरक कोण का एक चौथार्इ हो तो कोण क्या होगा?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60°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30°</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(C) 90°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120°</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115. </a:t>
            </a:r>
            <a:r>
              <a:rPr lang="es-ES" sz="1100" b="1" dirty="0" err="1">
                <a:latin typeface="Adobe Devanagari" panose="02040503050201020203" pitchFamily="18" charset="0"/>
                <a:ea typeface="Nirmala UI" panose="020B0502040204020203" pitchFamily="34" charset="0"/>
                <a:cs typeface="Adobe Devanagari" panose="02040503050201020203" pitchFamily="18" charset="0"/>
              </a:rPr>
              <a:t>यदि</a:t>
            </a:r>
            <a:r>
              <a:rPr lang="es-ES" sz="1100" b="1" dirty="0">
                <a:latin typeface="Adobe Devanagari" panose="02040503050201020203" pitchFamily="18" charset="0"/>
                <a:ea typeface="Nirmala UI" panose="020B0502040204020203" pitchFamily="34" charset="0"/>
                <a:cs typeface="Adobe Devanagari" panose="02040503050201020203" pitchFamily="18" charset="0"/>
              </a:rPr>
              <a:t> x2 + y2 – 2x + 6y + 10 = 0 </a:t>
            </a:r>
            <a:r>
              <a:rPr lang="es-ES" sz="1100" b="1" dirty="0" err="1">
                <a:latin typeface="Adobe Devanagari" panose="02040503050201020203" pitchFamily="18" charset="0"/>
                <a:ea typeface="Nirmala UI" panose="020B0502040204020203" pitchFamily="34" charset="0"/>
                <a:cs typeface="Adobe Devanagari" panose="02040503050201020203" pitchFamily="18" charset="0"/>
              </a:rPr>
              <a:t>हो</a:t>
            </a:r>
            <a:r>
              <a:rPr lang="es-ES" sz="1100" b="1" dirty="0">
                <a:latin typeface="Adobe Devanagari" panose="02040503050201020203" pitchFamily="18" charset="0"/>
                <a:ea typeface="Nirmala UI" panose="020B0502040204020203" pitchFamily="34" charset="0"/>
                <a:cs typeface="Adobe Devanagari" panose="02040503050201020203" pitchFamily="18" charset="0"/>
              </a:rPr>
              <a:t> </a:t>
            </a:r>
            <a:r>
              <a:rPr lang="es-ES" sz="1100" b="1" dirty="0" err="1">
                <a:latin typeface="Adobe Devanagari" panose="02040503050201020203" pitchFamily="18" charset="0"/>
                <a:ea typeface="Nirmala UI" panose="020B0502040204020203" pitchFamily="34" charset="0"/>
                <a:cs typeface="Adobe Devanagari" panose="02040503050201020203" pitchFamily="18" charset="0"/>
              </a:rPr>
              <a:t>तो</a:t>
            </a:r>
            <a:r>
              <a:rPr lang="es-ES" sz="1100" b="1" dirty="0">
                <a:latin typeface="Adobe Devanagari" panose="02040503050201020203" pitchFamily="18" charset="0"/>
                <a:ea typeface="Nirmala UI" panose="020B0502040204020203" pitchFamily="34" charset="0"/>
                <a:cs typeface="Adobe Devanagari" panose="02040503050201020203" pitchFamily="18" charset="0"/>
              </a:rPr>
              <a:t> (x2 + y2) </a:t>
            </a:r>
            <a:r>
              <a:rPr lang="es-ES" sz="1100" b="1" dirty="0" err="1">
                <a:latin typeface="Adobe Devanagari" panose="02040503050201020203" pitchFamily="18" charset="0"/>
                <a:ea typeface="Nirmala UI" panose="020B0502040204020203" pitchFamily="34" charset="0"/>
                <a:cs typeface="Adobe Devanagari" panose="02040503050201020203" pitchFamily="18" charset="0"/>
              </a:rPr>
              <a:t>का</a:t>
            </a:r>
            <a:r>
              <a:rPr lang="es-ES" sz="1100" b="1" dirty="0">
                <a:latin typeface="Adobe Devanagari" panose="02040503050201020203" pitchFamily="18" charset="0"/>
                <a:ea typeface="Nirmala UI" panose="020B0502040204020203" pitchFamily="34" charset="0"/>
                <a:cs typeface="Adobe Devanagari" panose="02040503050201020203" pitchFamily="18" charset="0"/>
              </a:rPr>
              <a:t> </a:t>
            </a:r>
            <a:r>
              <a:rPr lang="es-ES" sz="1100" b="1" dirty="0" err="1">
                <a:latin typeface="Adobe Devanagari" panose="02040503050201020203" pitchFamily="18" charset="0"/>
                <a:ea typeface="Nirmala UI" panose="020B0502040204020203" pitchFamily="34" charset="0"/>
                <a:cs typeface="Adobe Devanagari" panose="02040503050201020203" pitchFamily="18" charset="0"/>
              </a:rPr>
              <a:t>मान</a:t>
            </a:r>
            <a:r>
              <a:rPr lang="es-ES" sz="1100" b="1" dirty="0">
                <a:latin typeface="Adobe Devanagari" panose="02040503050201020203" pitchFamily="18" charset="0"/>
                <a:ea typeface="Nirmala UI" panose="020B0502040204020203" pitchFamily="34" charset="0"/>
                <a:cs typeface="Adobe Devanagari" panose="02040503050201020203" pitchFamily="18" charset="0"/>
              </a:rPr>
              <a:t> </a:t>
            </a:r>
            <a:r>
              <a:rPr lang="es-ES" sz="1100" b="1" dirty="0" err="1">
                <a:latin typeface="Adobe Devanagari" panose="02040503050201020203" pitchFamily="18" charset="0"/>
                <a:ea typeface="Nirmala UI" panose="020B0502040204020203" pitchFamily="34" charset="0"/>
                <a:cs typeface="Adobe Devanagari" panose="02040503050201020203" pitchFamily="18" charset="0"/>
              </a:rPr>
              <a:t>होगा</a:t>
            </a:r>
            <a:r>
              <a:rPr lang="es-ES" sz="1100" b="1" dirty="0">
                <a:latin typeface="Adobe Devanagari" panose="02040503050201020203" pitchFamily="18" charset="0"/>
                <a:ea typeface="Nirmala UI" panose="020B0502040204020203" pitchFamily="34" charset="0"/>
                <a:cs typeface="Adobe Devanagari" panose="02040503050201020203" pitchFamily="18" charset="0"/>
              </a:rPr>
              <a:t>?</a:t>
            </a:r>
          </a:p>
          <a:p>
            <a:r>
              <a:rPr lang="es-ES" sz="1100" dirty="0">
                <a:latin typeface="Adobe Devanagari" panose="02040503050201020203" pitchFamily="18" charset="0"/>
                <a:ea typeface="Nirmala UI" panose="020B0502040204020203" pitchFamily="34" charset="0"/>
                <a:cs typeface="Adobe Devanagari" panose="02040503050201020203" pitchFamily="18" charset="0"/>
              </a:rPr>
              <a:t>(A) 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s-ES" sz="1100" dirty="0">
                <a:latin typeface="Adobe Devanagari" panose="02040503050201020203" pitchFamily="18" charset="0"/>
                <a:ea typeface="Nirmala UI" panose="020B0502040204020203" pitchFamily="34" charset="0"/>
                <a:cs typeface="Adobe Devanagari" panose="02040503050201020203" pitchFamily="18" charset="0"/>
              </a:rPr>
              <a:t>(B)  6</a:t>
            </a:r>
          </a:p>
          <a:p>
            <a:r>
              <a:rPr lang="es-ES" sz="1100" dirty="0">
                <a:latin typeface="Adobe Devanagari" panose="02040503050201020203" pitchFamily="18" charset="0"/>
                <a:ea typeface="Nirmala UI" panose="020B0502040204020203" pitchFamily="34" charset="0"/>
                <a:cs typeface="Adobe Devanagari" panose="02040503050201020203" pitchFamily="18" charset="0"/>
              </a:rPr>
              <a:t>(C)  8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s-ES" sz="1100" dirty="0">
                <a:latin typeface="Adobe Devanagari" panose="02040503050201020203" pitchFamily="18" charset="0"/>
                <a:ea typeface="Nirmala UI" panose="020B0502040204020203" pitchFamily="34" charset="0"/>
                <a:cs typeface="Adobe Devanagari" panose="02040503050201020203" pitchFamily="18" charset="0"/>
              </a:rPr>
              <a:t>(D)  10</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116. दिल्ली से अमृतसर के लिए दो गाड़ियाँ एक ही दिन 10 बजे और 11 बजे सुबह क्रमश: 60 किलोमीटर और 75 किलोमीटर प्रति घण्टा की चाल से चलती है। दिल्ली से कितने किलोमीटर की दूरी पर दोनों गाड़ियाँ मिलेंगी?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150</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300</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(C) 250</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200</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117. एक किस्म के अमरूद 5 रूपये में 3 के भाव से मिलते हैं तथा दूसरी किस्म में 5 रूपये में 2 के भाव से। दूसरी किस्म के अमरूदों की कीमत पहली किस्म के अमरूदों से कितने प्रतिशत अधिक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30%</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40%</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(C) 50%</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60%</a:t>
            </a:r>
          </a:p>
        </p:txBody>
      </p:sp>
      <p:sp>
        <p:nvSpPr>
          <p:cNvPr id="3" name="Rectangle 2">
            <a:extLst>
              <a:ext uri="{FF2B5EF4-FFF2-40B4-BE49-F238E27FC236}">
                <a16:creationId xmlns:a16="http://schemas.microsoft.com/office/drawing/2014/main" id="{047619A8-3E50-2A51-3215-39CED95E97D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A34A4C31-818D-14B3-1820-45532545CC4B}"/>
              </a:ext>
            </a:extLst>
          </p:cNvPr>
          <p:cNvSpPr txBox="1"/>
          <p:nvPr/>
        </p:nvSpPr>
        <p:spPr>
          <a:xfrm>
            <a:off x="3467507" y="445098"/>
            <a:ext cx="3010858" cy="8817799"/>
          </a:xfrm>
          <a:prstGeom prst="rect">
            <a:avLst/>
          </a:prstGeom>
          <a:noFill/>
        </p:spPr>
        <p:txBody>
          <a:bodyPr wrap="square">
            <a:spAutoFit/>
          </a:bodyPr>
          <a:lstStyle/>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110.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Who was the Prime Minister of Britain at the time of India's independence?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Clement Attlee</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Winston Churchill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James Bolt</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Radcliffe</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111.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In which provinces did non-Congress governments form in the 1937 provincial elections?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Assam</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2.</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Bombay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Punjab</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4.</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Bengal</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1,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3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Only 1, 2, and 4</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112.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Arrange the following historical events in chronological order and select the correct answer using the given 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Quit India Movement</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2.</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Cripps Mission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Royal Indian Navy Mutiny</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4.</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Red Fort Trials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1-2-3-4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2-1-4-3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1-2-4-3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2-1-3-4</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113.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What will be the ratio of the areas of the circumcircle and incircle of an equilateral triangle?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2: 1</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4: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8: 1</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3: 2</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114.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If the supplement of an angle is one fourth of its supplementary angle, then what will be the angle?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60°</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30°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90°</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120°</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115.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If x2 + y2 – 2x + 6y + 10 = 0 then what is the value of (x2 + y2)?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4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6</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8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10</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116.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Two trains leave from Delhi to Amritsar on the same day at 10 am and 11 am at a speed of 60 km and 75 km per hour respectively. At what distance from Delhi will the two trains meet?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150</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300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250</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200</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117.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One variety of guavas is available at the rate of 3 for Rs. 5 and another variety at the rate of 2 for Rs. 5. The price of the second variety of guavas is how much percent more than the first variety of guavas?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30%</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40%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50%</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60%</a:t>
            </a:r>
          </a:p>
        </p:txBody>
      </p:sp>
    </p:spTree>
    <p:extLst>
      <p:ext uri="{BB962C8B-B14F-4D97-AF65-F5344CB8AC3E}">
        <p14:creationId xmlns:p14="http://schemas.microsoft.com/office/powerpoint/2010/main" val="1596075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2C783-B27B-20B3-31A1-4281C9C6C12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8A66282-1BA5-FF28-13D8-39317807793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A0055556-5F2E-7E5C-B43B-0E6E03E79501}"/>
              </a:ext>
            </a:extLst>
          </p:cNvPr>
          <p:cNvSpPr txBox="1"/>
          <p:nvPr/>
        </p:nvSpPr>
        <p:spPr>
          <a:xfrm>
            <a:off x="379635" y="470330"/>
            <a:ext cx="3010858" cy="8617744"/>
          </a:xfrm>
          <a:prstGeom prst="rect">
            <a:avLst/>
          </a:prstGeom>
          <a:noFill/>
        </p:spPr>
        <p:txBody>
          <a:bodyPr wrap="square">
            <a:spAutoFit/>
          </a:bodyPr>
          <a:lstStyle/>
          <a:p>
            <a:r>
              <a:rPr lang="hi-IN" sz="1150" b="1" dirty="0">
                <a:latin typeface="Adobe Devanagari" panose="02040503050201020203" pitchFamily="18" charset="0"/>
                <a:ea typeface="Nirmala UI" panose="020B0502040204020203" pitchFamily="34" charset="0"/>
                <a:cs typeface="Adobe Devanagari" panose="02040503050201020203" pitchFamily="18" charset="0"/>
              </a:rPr>
              <a:t>118. </a:t>
            </a:r>
            <a:r>
              <a:rPr lang="en-IN" sz="115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150" b="1"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के बीच की दूरी 330 किलोमीटर है। एक रेलगाड़ी </a:t>
            </a:r>
            <a:r>
              <a:rPr lang="en-IN" sz="115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से </a:t>
            </a:r>
            <a:r>
              <a:rPr lang="en-IN" sz="1150" b="1"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की ओर प्रात: 8 बजे, 60 किलोमीटर/घंटा की गति से चलता है और एक दूसरी रेलगाड़ी, </a:t>
            </a:r>
            <a:r>
              <a:rPr lang="en-IN" sz="1150" b="1"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से </a:t>
            </a:r>
            <a:r>
              <a:rPr lang="en-IN" sz="115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की ओर प्रात: 9 बजे, 75 किलोमीटर/घंटा की गति से चलती है। वे दोनों कितने बजे मिलेंगी?</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प्रात: 10 बजे</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प्रात: 10:30 बजे</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प्रात: 11 बजे</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प्रात: 11:30 बजे</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119.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तथा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एक काम को 10 दिन में कर सकते हैं,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उसे 15 दिन में तथा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उसे 20 दिन में कर सकते हैं।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अकेला उस काम को कितने समय में पूरा करेगा?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60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120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80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30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दिन</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120. 3 वर्ष पहले 5 सदस्यों वाले एक परिवार की औसत आयु 17 वर्ष थी। तत्पश्चात् एक बच्चे के उत्पन्न होने के उपरान्त आज भी परिवार की औसत आयु उतनी ही है। बच्चे की वर्तमान आयु है?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वर्ष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वर्ष</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6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वर्ष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वर्ष</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121. तीन क्रमागत सम पूर्णांकों का योग 54 है। इनमें सबसे छोटा पूर्णांक ज्ञात कीजिए?</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18</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15</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(C) 14</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16</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122. 3 से गुणा करके बनी 100 और 200 के बीच की सभी प्राकृतिक संख्याओं का योग क्या होगा?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5000</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4950</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(C) 4980</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4900</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123. रक्षा मंत्रालय के दिव्यांगजन पर्वतारोहियों द्वारा माउंट किलिमंजारो पर तिरंगा फहराने वाले अभियान को क्या नाम दिया गया?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मिशन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K2K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कंचनजंगा से किलिमंजारो)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मिशन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H2H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हिमालय से हिन्दुकुश)</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मिशन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E2E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एवरेस्ट से एल्ब्रुस)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मिशन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S2S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सियाचिन से सतपुड़ा)</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124. जुलाई 2025 में अफगानिस्तान में तालिबान सरकार को आधिकारिक मान्यता देने वाला पहला देश कौन बना?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चीन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पाकिस्तान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रूस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ईरान</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125. जून 2025 में दुनिया की सबसे मूल्यवान कंपनी बनकर माइक्रोसॉफ्ट को पीछे छोड़ने वाली अमेरिकी बहुराष्ट्रीय प्रौद्योगिकी कंपनी कौन-सी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एप्पल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Apple)</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अमेज़न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Amazon)</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एनविडिया (</a:t>
            </a:r>
            <a:r>
              <a:rPr lang="en-IN" sz="1100" dirty="0">
                <a:latin typeface="Adobe Devanagari" panose="02040503050201020203" pitchFamily="18" charset="0"/>
                <a:ea typeface="Nirmala UI" panose="020B0502040204020203" pitchFamily="34" charset="0"/>
                <a:cs typeface="Adobe Devanagari" panose="02040503050201020203" pitchFamily="18" charset="0"/>
              </a:rPr>
              <a:t>Nvidia)</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गूगल (</a:t>
            </a:r>
            <a:r>
              <a:rPr lang="en-IN" sz="1100" dirty="0">
                <a:latin typeface="Adobe Devanagari" panose="02040503050201020203" pitchFamily="18" charset="0"/>
                <a:ea typeface="Nirmala UI" panose="020B0502040204020203" pitchFamily="34" charset="0"/>
                <a:cs typeface="Adobe Devanagari" panose="02040503050201020203" pitchFamily="18" charset="0"/>
              </a:rPr>
              <a:t>Google)</a:t>
            </a:r>
          </a:p>
        </p:txBody>
      </p:sp>
      <p:sp>
        <p:nvSpPr>
          <p:cNvPr id="3" name="Rectangle 2">
            <a:extLst>
              <a:ext uri="{FF2B5EF4-FFF2-40B4-BE49-F238E27FC236}">
                <a16:creationId xmlns:a16="http://schemas.microsoft.com/office/drawing/2014/main" id="{BCDC05E6-3DC4-C758-A73B-A47D252366FC}"/>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D6D425ED-0257-4D0E-C3C7-3DD3E6A8F38C}"/>
              </a:ext>
            </a:extLst>
          </p:cNvPr>
          <p:cNvSpPr txBox="1"/>
          <p:nvPr/>
        </p:nvSpPr>
        <p:spPr>
          <a:xfrm>
            <a:off x="3467507" y="445098"/>
            <a:ext cx="3010858" cy="8690841"/>
          </a:xfrm>
          <a:prstGeom prst="rect">
            <a:avLst/>
          </a:prstGeom>
          <a:noFill/>
        </p:spPr>
        <p:txBody>
          <a:bodyPr wrap="square">
            <a:spAutoFit/>
          </a:bodyPr>
          <a:lstStyle/>
          <a:p>
            <a:r>
              <a:rPr lang="hi-IN" sz="1050" b="1" dirty="0">
                <a:latin typeface="Adobe Devanagari" panose="02040503050201020203" pitchFamily="18" charset="0"/>
                <a:ea typeface="Nirmala UI" panose="020B0502040204020203" pitchFamily="34" charset="0"/>
                <a:cs typeface="Adobe Devanagari" panose="02040503050201020203" pitchFamily="18" charset="0"/>
              </a:rPr>
              <a:t>118</a:t>
            </a:r>
            <a:r>
              <a:rPr lang="hi-IN" sz="1075" b="1" dirty="0">
                <a:latin typeface="Adobe Devanagari" panose="02040503050201020203" pitchFamily="18" charset="0"/>
                <a:ea typeface="Nirmala UI" panose="020B0502040204020203" pitchFamily="34" charset="0"/>
                <a:cs typeface="Adobe Devanagari" panose="02040503050201020203" pitchFamily="18" charset="0"/>
              </a:rPr>
              <a:t>. </a:t>
            </a:r>
            <a:r>
              <a:rPr lang="en-GB" sz="1075" b="1" dirty="0">
                <a:latin typeface="Adobe Devanagari" panose="02040503050201020203" pitchFamily="18" charset="0"/>
                <a:ea typeface="Nirmala UI" panose="020B0502040204020203" pitchFamily="34" charset="0"/>
                <a:cs typeface="Adobe Devanagari" panose="02040503050201020203" pitchFamily="18" charset="0"/>
              </a:rPr>
              <a:t>The distance between A and B is 330 km. A train leaves from A to B at 8 a.m. at a speed of 60 km/h and another train leaves from B to A at 9 a.m. at a speed of 75 km/h. At what time will they meet?</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10 am</a:t>
            </a:r>
            <a:r>
              <a:rPr lang="hi-IN" sz="1075" dirty="0">
                <a:latin typeface="Adobe Devanagari" panose="02040503050201020203" pitchFamily="18" charset="0"/>
                <a:ea typeface="Nirmala UI" panose="020B0502040204020203" pitchFamily="34" charset="0"/>
                <a:cs typeface="Adobe Devanagari" panose="02040503050201020203" pitchFamily="18" charset="0"/>
              </a:rPr>
              <a:t>		</a:t>
            </a:r>
            <a:r>
              <a:rPr lang="en-GB" sz="1075" dirty="0">
                <a:latin typeface="Adobe Devanagari" panose="02040503050201020203" pitchFamily="18" charset="0"/>
                <a:ea typeface="Nirmala UI" panose="020B0502040204020203" pitchFamily="34" charset="0"/>
                <a:cs typeface="Adobe Devanagari" panose="02040503050201020203" pitchFamily="18" charset="0"/>
              </a:rPr>
              <a:t>(B) 10:30 am</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11 am</a:t>
            </a:r>
            <a:r>
              <a:rPr lang="hi-IN" sz="1075" dirty="0">
                <a:latin typeface="Adobe Devanagari" panose="02040503050201020203" pitchFamily="18" charset="0"/>
                <a:ea typeface="Nirmala UI" panose="020B0502040204020203" pitchFamily="34" charset="0"/>
                <a:cs typeface="Adobe Devanagari" panose="02040503050201020203" pitchFamily="18" charset="0"/>
              </a:rPr>
              <a:t>		</a:t>
            </a:r>
            <a:r>
              <a:rPr lang="en-GB" sz="1075" dirty="0">
                <a:latin typeface="Adobe Devanagari" panose="02040503050201020203" pitchFamily="18" charset="0"/>
                <a:ea typeface="Nirmala UI" panose="020B0502040204020203" pitchFamily="34" charset="0"/>
                <a:cs typeface="Adobe Devanagari" panose="02040503050201020203" pitchFamily="18" charset="0"/>
              </a:rPr>
              <a:t>(D) 11:30 am</a:t>
            </a:r>
          </a:p>
          <a:p>
            <a:endParaRPr lang="hi-IN" sz="1075"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75" b="1" dirty="0">
                <a:latin typeface="Adobe Devanagari" panose="02040503050201020203" pitchFamily="18" charset="0"/>
                <a:ea typeface="Nirmala UI" panose="020B0502040204020203" pitchFamily="34" charset="0"/>
                <a:cs typeface="Adobe Devanagari" panose="02040503050201020203" pitchFamily="18" charset="0"/>
              </a:rPr>
              <a:t>119. </a:t>
            </a:r>
            <a:r>
              <a:rPr lang="en-GB" sz="1075" b="1" dirty="0">
                <a:latin typeface="Adobe Devanagari" panose="02040503050201020203" pitchFamily="18" charset="0"/>
                <a:ea typeface="Nirmala UI" panose="020B0502040204020203" pitchFamily="34" charset="0"/>
                <a:cs typeface="Adobe Devanagari" panose="02040503050201020203" pitchFamily="18" charset="0"/>
              </a:rPr>
              <a:t>A and B can do a piece of work in 10 days, B and C can do it in 15 days and C and A can do it in 20 days. In how much time will C alone complete the work?</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60 days</a:t>
            </a:r>
            <a:r>
              <a:rPr lang="hi-IN" sz="1075" dirty="0">
                <a:latin typeface="Adobe Devanagari" panose="02040503050201020203" pitchFamily="18" charset="0"/>
                <a:ea typeface="Nirmala UI" panose="020B0502040204020203" pitchFamily="34" charset="0"/>
                <a:cs typeface="Adobe Devanagari" panose="02040503050201020203" pitchFamily="18" charset="0"/>
              </a:rPr>
              <a:t>		</a:t>
            </a:r>
            <a:r>
              <a:rPr lang="en-GB" sz="1075" dirty="0">
                <a:latin typeface="Adobe Devanagari" panose="02040503050201020203" pitchFamily="18" charset="0"/>
                <a:ea typeface="Nirmala UI" panose="020B0502040204020203" pitchFamily="34" charset="0"/>
                <a:cs typeface="Adobe Devanagari" panose="02040503050201020203" pitchFamily="18" charset="0"/>
              </a:rPr>
              <a:t>(B) 120 days</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80 days</a:t>
            </a:r>
            <a:r>
              <a:rPr lang="hi-IN" sz="1075" dirty="0">
                <a:latin typeface="Adobe Devanagari" panose="02040503050201020203" pitchFamily="18" charset="0"/>
                <a:ea typeface="Nirmala UI" panose="020B0502040204020203" pitchFamily="34" charset="0"/>
                <a:cs typeface="Adobe Devanagari" panose="02040503050201020203" pitchFamily="18" charset="0"/>
              </a:rPr>
              <a:t>		</a:t>
            </a:r>
            <a:r>
              <a:rPr lang="en-GB" sz="1075" dirty="0">
                <a:latin typeface="Adobe Devanagari" panose="02040503050201020203" pitchFamily="18" charset="0"/>
                <a:ea typeface="Nirmala UI" panose="020B0502040204020203" pitchFamily="34" charset="0"/>
                <a:cs typeface="Adobe Devanagari" panose="02040503050201020203" pitchFamily="18" charset="0"/>
              </a:rPr>
              <a:t>(D) 30 days</a:t>
            </a:r>
          </a:p>
          <a:p>
            <a:endParaRPr lang="hi-IN" sz="1075"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75" b="1" dirty="0">
                <a:latin typeface="Adobe Devanagari" panose="02040503050201020203" pitchFamily="18" charset="0"/>
                <a:ea typeface="Nirmala UI" panose="020B0502040204020203" pitchFamily="34" charset="0"/>
                <a:cs typeface="Adobe Devanagari" panose="02040503050201020203" pitchFamily="18" charset="0"/>
              </a:rPr>
              <a:t>120. </a:t>
            </a:r>
            <a:r>
              <a:rPr lang="en-GB" sz="1075" b="1" dirty="0">
                <a:latin typeface="Adobe Devanagari" panose="02040503050201020203" pitchFamily="18" charset="0"/>
                <a:ea typeface="Nirmala UI" panose="020B0502040204020203" pitchFamily="34" charset="0"/>
                <a:cs typeface="Adobe Devanagari" panose="02040503050201020203" pitchFamily="18" charset="0"/>
              </a:rPr>
              <a:t>The average age of a family of 5 members 3 years ago was 17 years. After the birth of a child, the average age of the family remains the same even today. The present age of the child is?</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3 years</a:t>
            </a:r>
            <a:r>
              <a:rPr lang="hi-IN" sz="1075" dirty="0">
                <a:latin typeface="Adobe Devanagari" panose="02040503050201020203" pitchFamily="18" charset="0"/>
                <a:ea typeface="Nirmala UI" panose="020B0502040204020203" pitchFamily="34" charset="0"/>
                <a:cs typeface="Adobe Devanagari" panose="02040503050201020203" pitchFamily="18" charset="0"/>
              </a:rPr>
              <a:t>		</a:t>
            </a:r>
            <a:r>
              <a:rPr lang="en-GB" sz="1075" dirty="0">
                <a:latin typeface="Adobe Devanagari" panose="02040503050201020203" pitchFamily="18" charset="0"/>
                <a:ea typeface="Nirmala UI" panose="020B0502040204020203" pitchFamily="34" charset="0"/>
                <a:cs typeface="Adobe Devanagari" panose="02040503050201020203" pitchFamily="18" charset="0"/>
              </a:rPr>
              <a:t>(B) 2 years</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6 years</a:t>
            </a:r>
            <a:r>
              <a:rPr lang="hi-IN" sz="1075" dirty="0">
                <a:latin typeface="Adobe Devanagari" panose="02040503050201020203" pitchFamily="18" charset="0"/>
                <a:ea typeface="Nirmala UI" panose="020B0502040204020203" pitchFamily="34" charset="0"/>
                <a:cs typeface="Adobe Devanagari" panose="02040503050201020203" pitchFamily="18" charset="0"/>
              </a:rPr>
              <a:t>		</a:t>
            </a:r>
            <a:r>
              <a:rPr lang="en-GB" sz="1075" dirty="0">
                <a:latin typeface="Adobe Devanagari" panose="02040503050201020203" pitchFamily="18" charset="0"/>
                <a:ea typeface="Nirmala UI" panose="020B0502040204020203" pitchFamily="34" charset="0"/>
                <a:cs typeface="Adobe Devanagari" panose="02040503050201020203" pitchFamily="18" charset="0"/>
              </a:rPr>
              <a:t>(D) 1 year</a:t>
            </a:r>
          </a:p>
          <a:p>
            <a:endParaRPr lang="hi-IN" sz="1075"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75" b="1" dirty="0">
                <a:latin typeface="Adobe Devanagari" panose="02040503050201020203" pitchFamily="18" charset="0"/>
                <a:ea typeface="Nirmala UI" panose="020B0502040204020203" pitchFamily="34" charset="0"/>
                <a:cs typeface="Adobe Devanagari" panose="02040503050201020203" pitchFamily="18" charset="0"/>
              </a:rPr>
              <a:t>121. </a:t>
            </a:r>
            <a:r>
              <a:rPr lang="en-GB" sz="1075" b="1" dirty="0">
                <a:latin typeface="Adobe Devanagari" panose="02040503050201020203" pitchFamily="18" charset="0"/>
                <a:ea typeface="Nirmala UI" panose="020B0502040204020203" pitchFamily="34" charset="0"/>
                <a:cs typeface="Adobe Devanagari" panose="02040503050201020203" pitchFamily="18" charset="0"/>
              </a:rPr>
              <a:t>The sum of three consecutive even integers is 54. Find the smallest integer among them?</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18</a:t>
            </a:r>
            <a:r>
              <a:rPr lang="hi-IN" sz="1075" dirty="0">
                <a:latin typeface="Adobe Devanagari" panose="02040503050201020203" pitchFamily="18" charset="0"/>
                <a:ea typeface="Nirmala UI" panose="020B0502040204020203" pitchFamily="34" charset="0"/>
                <a:cs typeface="Adobe Devanagari" panose="02040503050201020203" pitchFamily="18" charset="0"/>
              </a:rPr>
              <a:t>			</a:t>
            </a:r>
            <a:r>
              <a:rPr lang="en-GB" sz="1075" dirty="0">
                <a:latin typeface="Adobe Devanagari" panose="02040503050201020203" pitchFamily="18" charset="0"/>
                <a:ea typeface="Nirmala UI" panose="020B0502040204020203" pitchFamily="34" charset="0"/>
                <a:cs typeface="Adobe Devanagari" panose="02040503050201020203" pitchFamily="18" charset="0"/>
              </a:rPr>
              <a:t>(B) 15</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14</a:t>
            </a:r>
            <a:r>
              <a:rPr lang="hi-IN" sz="1075" dirty="0">
                <a:latin typeface="Adobe Devanagari" panose="02040503050201020203" pitchFamily="18" charset="0"/>
                <a:ea typeface="Nirmala UI" panose="020B0502040204020203" pitchFamily="34" charset="0"/>
                <a:cs typeface="Adobe Devanagari" panose="02040503050201020203" pitchFamily="18" charset="0"/>
              </a:rPr>
              <a:t>			</a:t>
            </a:r>
            <a:r>
              <a:rPr lang="en-GB" sz="1075" dirty="0">
                <a:latin typeface="Adobe Devanagari" panose="02040503050201020203" pitchFamily="18" charset="0"/>
                <a:ea typeface="Nirmala UI" panose="020B0502040204020203" pitchFamily="34" charset="0"/>
                <a:cs typeface="Adobe Devanagari" panose="02040503050201020203" pitchFamily="18" charset="0"/>
              </a:rPr>
              <a:t>(D) 16</a:t>
            </a:r>
          </a:p>
          <a:p>
            <a:endParaRPr lang="hi-IN" sz="1075"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75" b="1" dirty="0">
                <a:latin typeface="Adobe Devanagari" panose="02040503050201020203" pitchFamily="18" charset="0"/>
                <a:ea typeface="Nirmala UI" panose="020B0502040204020203" pitchFamily="34" charset="0"/>
                <a:cs typeface="Adobe Devanagari" panose="02040503050201020203" pitchFamily="18" charset="0"/>
              </a:rPr>
              <a:t>122. </a:t>
            </a:r>
            <a:r>
              <a:rPr lang="en-GB" sz="1075" b="1" dirty="0">
                <a:latin typeface="Adobe Devanagari" panose="02040503050201020203" pitchFamily="18" charset="0"/>
                <a:ea typeface="Nirmala UI" panose="020B0502040204020203" pitchFamily="34" charset="0"/>
                <a:cs typeface="Adobe Devanagari" panose="02040503050201020203" pitchFamily="18" charset="0"/>
              </a:rPr>
              <a:t>What will be the sum of all natural numbers between 100 and 200 multiplied by 3?</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(A) 5000</a:t>
            </a:r>
            <a:r>
              <a:rPr lang="hi-IN" sz="1075" dirty="0">
                <a:latin typeface="Adobe Devanagari" panose="02040503050201020203" pitchFamily="18" charset="0"/>
                <a:ea typeface="Nirmala UI" panose="020B0502040204020203" pitchFamily="34" charset="0"/>
                <a:cs typeface="Adobe Devanagari" panose="02040503050201020203" pitchFamily="18" charset="0"/>
              </a:rPr>
              <a:t>			</a:t>
            </a:r>
            <a:r>
              <a:rPr lang="en-GB" sz="1075" dirty="0">
                <a:latin typeface="Adobe Devanagari" panose="02040503050201020203" pitchFamily="18" charset="0"/>
                <a:ea typeface="Nirmala UI" panose="020B0502040204020203" pitchFamily="34" charset="0"/>
                <a:cs typeface="Adobe Devanagari" panose="02040503050201020203" pitchFamily="18" charset="0"/>
              </a:rPr>
              <a:t>(B) 4950</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(C) 4980</a:t>
            </a:r>
            <a:r>
              <a:rPr lang="hi-IN" sz="1075" dirty="0">
                <a:latin typeface="Adobe Devanagari" panose="02040503050201020203" pitchFamily="18" charset="0"/>
                <a:ea typeface="Nirmala UI" panose="020B0502040204020203" pitchFamily="34" charset="0"/>
                <a:cs typeface="Adobe Devanagari" panose="02040503050201020203" pitchFamily="18" charset="0"/>
              </a:rPr>
              <a:t>			</a:t>
            </a:r>
            <a:r>
              <a:rPr lang="en-GB" sz="1075" dirty="0">
                <a:latin typeface="Adobe Devanagari" panose="02040503050201020203" pitchFamily="18" charset="0"/>
                <a:ea typeface="Nirmala UI" panose="020B0502040204020203" pitchFamily="34" charset="0"/>
                <a:cs typeface="Adobe Devanagari" panose="02040503050201020203" pitchFamily="18" charset="0"/>
              </a:rPr>
              <a:t>(D) 4900</a:t>
            </a:r>
          </a:p>
          <a:p>
            <a:endParaRPr lang="hi-IN" sz="1075"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75" b="1" dirty="0">
                <a:latin typeface="Adobe Devanagari" panose="02040503050201020203" pitchFamily="18" charset="0"/>
                <a:ea typeface="Nirmala UI" panose="020B0502040204020203" pitchFamily="34" charset="0"/>
                <a:cs typeface="Adobe Devanagari" panose="02040503050201020203" pitchFamily="18" charset="0"/>
              </a:rPr>
              <a:t>123. </a:t>
            </a:r>
            <a:r>
              <a:rPr lang="en-GB" sz="1075" b="1" dirty="0">
                <a:latin typeface="Adobe Devanagari" panose="02040503050201020203" pitchFamily="18" charset="0"/>
                <a:ea typeface="Nirmala UI" panose="020B0502040204020203" pitchFamily="34" charset="0"/>
                <a:cs typeface="Adobe Devanagari" panose="02040503050201020203" pitchFamily="18" charset="0"/>
              </a:rPr>
              <a:t>What was the name given to the expedition of the </a:t>
            </a:r>
            <a:r>
              <a:rPr lang="en-GB" sz="1075" b="1" dirty="0" err="1">
                <a:latin typeface="Adobe Devanagari" panose="02040503050201020203" pitchFamily="18" charset="0"/>
                <a:ea typeface="Nirmala UI" panose="020B0502040204020203" pitchFamily="34" charset="0"/>
                <a:cs typeface="Adobe Devanagari" panose="02040503050201020203" pitchFamily="18" charset="0"/>
              </a:rPr>
              <a:t>Divyangjan</a:t>
            </a:r>
            <a:r>
              <a:rPr lang="en-GB" sz="1075" b="1" dirty="0">
                <a:latin typeface="Adobe Devanagari" panose="02040503050201020203" pitchFamily="18" charset="0"/>
                <a:ea typeface="Nirmala UI" panose="020B0502040204020203" pitchFamily="34" charset="0"/>
                <a:cs typeface="Adobe Devanagari" panose="02040503050201020203" pitchFamily="18" charset="0"/>
              </a:rPr>
              <a:t> mountaineers of the Ministry of Defence who hoisted the Tricolour on Mount Kilimanjaro?</a:t>
            </a:r>
          </a:p>
          <a:p>
            <a:r>
              <a:rPr lang="hi-IN" sz="1075" dirty="0">
                <a:latin typeface="Adobe Devanagari" panose="02040503050201020203" pitchFamily="18" charset="0"/>
                <a:ea typeface="Nirmala UI" panose="020B0502040204020203" pitchFamily="34" charset="0"/>
                <a:cs typeface="Adobe Devanagari" panose="02040503050201020203" pitchFamily="18" charset="0"/>
              </a:rPr>
              <a:t> </a:t>
            </a:r>
            <a:r>
              <a:rPr lang="en-GB" sz="1075" dirty="0">
                <a:latin typeface="Adobe Devanagari" panose="02040503050201020203" pitchFamily="18" charset="0"/>
                <a:ea typeface="Nirmala UI" panose="020B0502040204020203" pitchFamily="34" charset="0"/>
                <a:cs typeface="Adobe Devanagari" panose="02040503050201020203" pitchFamily="18" charset="0"/>
              </a:rPr>
              <a:t>A) Mission K2K (Kangchenjunga to Kilimanjaro)</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B) Mission H2H (Himalaya to Hindu Kush)</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C) Mission E2E (Everest to Elbrus)</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D) Mission S2S (Siachen to </a:t>
            </a:r>
            <a:r>
              <a:rPr lang="en-GB" sz="1075" dirty="0" err="1">
                <a:latin typeface="Adobe Devanagari" panose="02040503050201020203" pitchFamily="18" charset="0"/>
                <a:ea typeface="Nirmala UI" panose="020B0502040204020203" pitchFamily="34" charset="0"/>
                <a:cs typeface="Adobe Devanagari" panose="02040503050201020203" pitchFamily="18" charset="0"/>
              </a:rPr>
              <a:t>Satpura</a:t>
            </a:r>
            <a:r>
              <a:rPr lang="en-GB" sz="1075" dirty="0">
                <a:latin typeface="Adobe Devanagari" panose="02040503050201020203" pitchFamily="18" charset="0"/>
                <a:ea typeface="Nirmala UI" panose="020B0502040204020203" pitchFamily="34" charset="0"/>
                <a:cs typeface="Adobe Devanagari" panose="02040503050201020203" pitchFamily="18" charset="0"/>
              </a:rPr>
              <a:t>)</a:t>
            </a:r>
          </a:p>
          <a:p>
            <a:endParaRPr lang="hi-IN" sz="1075"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75" b="1" dirty="0">
                <a:latin typeface="Adobe Devanagari" panose="02040503050201020203" pitchFamily="18" charset="0"/>
                <a:ea typeface="Nirmala UI" panose="020B0502040204020203" pitchFamily="34" charset="0"/>
                <a:cs typeface="Adobe Devanagari" panose="02040503050201020203" pitchFamily="18" charset="0"/>
              </a:rPr>
              <a:t>124. </a:t>
            </a:r>
            <a:r>
              <a:rPr lang="en-GB" sz="1075" b="1" dirty="0">
                <a:latin typeface="Adobe Devanagari" panose="02040503050201020203" pitchFamily="18" charset="0"/>
                <a:ea typeface="Nirmala UI" panose="020B0502040204020203" pitchFamily="34" charset="0"/>
                <a:cs typeface="Adobe Devanagari" panose="02040503050201020203" pitchFamily="18" charset="0"/>
              </a:rPr>
              <a:t>In July 2025, which country became the first to officially recognise the Taliban government in Afghanistan?</a:t>
            </a:r>
          </a:p>
          <a:p>
            <a:r>
              <a:rPr lang="hi-IN" sz="1075" dirty="0">
                <a:latin typeface="Adobe Devanagari" panose="02040503050201020203" pitchFamily="18" charset="0"/>
                <a:ea typeface="Nirmala UI" panose="020B0502040204020203" pitchFamily="34" charset="0"/>
                <a:cs typeface="Adobe Devanagari" panose="02040503050201020203" pitchFamily="18" charset="0"/>
              </a:rPr>
              <a:t> </a:t>
            </a:r>
            <a:r>
              <a:rPr lang="en-GB" sz="1075" dirty="0">
                <a:latin typeface="Adobe Devanagari" panose="02040503050201020203" pitchFamily="18" charset="0"/>
                <a:ea typeface="Nirmala UI" panose="020B0502040204020203" pitchFamily="34" charset="0"/>
                <a:cs typeface="Adobe Devanagari" panose="02040503050201020203" pitchFamily="18" charset="0"/>
              </a:rPr>
              <a:t>A) China</a:t>
            </a:r>
            <a:r>
              <a:rPr lang="hi-IN" sz="1075" dirty="0">
                <a:latin typeface="Adobe Devanagari" panose="02040503050201020203" pitchFamily="18" charset="0"/>
                <a:ea typeface="Nirmala UI" panose="020B0502040204020203" pitchFamily="34" charset="0"/>
                <a:cs typeface="Adobe Devanagari" panose="02040503050201020203" pitchFamily="18" charset="0"/>
              </a:rPr>
              <a:t>		</a:t>
            </a:r>
            <a:r>
              <a:rPr lang="en-GB" sz="1075" dirty="0">
                <a:latin typeface="Adobe Devanagari" panose="02040503050201020203" pitchFamily="18" charset="0"/>
                <a:ea typeface="Nirmala UI" panose="020B0502040204020203" pitchFamily="34" charset="0"/>
                <a:cs typeface="Adobe Devanagari" panose="02040503050201020203" pitchFamily="18" charset="0"/>
              </a:rPr>
              <a:t>B) Pakistan</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C) Russia</a:t>
            </a:r>
            <a:r>
              <a:rPr lang="hi-IN" sz="1075" dirty="0">
                <a:latin typeface="Adobe Devanagari" panose="02040503050201020203" pitchFamily="18" charset="0"/>
                <a:ea typeface="Nirmala UI" panose="020B0502040204020203" pitchFamily="34" charset="0"/>
                <a:cs typeface="Adobe Devanagari" panose="02040503050201020203" pitchFamily="18" charset="0"/>
              </a:rPr>
              <a:t>		</a:t>
            </a:r>
            <a:r>
              <a:rPr lang="en-GB" sz="1075" dirty="0">
                <a:latin typeface="Adobe Devanagari" panose="02040503050201020203" pitchFamily="18" charset="0"/>
                <a:ea typeface="Nirmala UI" panose="020B0502040204020203" pitchFamily="34" charset="0"/>
                <a:cs typeface="Adobe Devanagari" panose="02040503050201020203" pitchFamily="18" charset="0"/>
              </a:rPr>
              <a:t>D) Iran</a:t>
            </a:r>
          </a:p>
          <a:p>
            <a:endParaRPr lang="en-GB" sz="1075"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75" b="1" dirty="0">
                <a:latin typeface="Adobe Devanagari" panose="02040503050201020203" pitchFamily="18" charset="0"/>
                <a:ea typeface="Nirmala UI" panose="020B0502040204020203" pitchFamily="34" charset="0"/>
                <a:cs typeface="Adobe Devanagari" panose="02040503050201020203" pitchFamily="18" charset="0"/>
              </a:rPr>
              <a:t>125. . In June 2025, which American multinational technology company overtook Microsoft to become the world’s most valuable company?</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A) Apple		</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B) Amazon</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 C) Nvidia		</a:t>
            </a:r>
          </a:p>
          <a:p>
            <a:r>
              <a:rPr lang="en-GB" sz="1075" dirty="0">
                <a:latin typeface="Adobe Devanagari" panose="02040503050201020203" pitchFamily="18" charset="0"/>
                <a:ea typeface="Nirmala UI" panose="020B0502040204020203" pitchFamily="34" charset="0"/>
                <a:cs typeface="Adobe Devanagari" panose="02040503050201020203" pitchFamily="18" charset="0"/>
              </a:rPr>
              <a:t>D) Google</a:t>
            </a:r>
          </a:p>
          <a:p>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606219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0BBC2-BB47-AE17-A6DB-D7E500A696AA}"/>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817A8C7-0C3D-CDC3-3CFB-14334DEAE09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1CF93D4-2AA7-C050-5BAB-D4162783A21E}"/>
              </a:ext>
            </a:extLst>
          </p:cNvPr>
          <p:cNvSpPr txBox="1"/>
          <p:nvPr/>
        </p:nvSpPr>
        <p:spPr>
          <a:xfrm>
            <a:off x="379635" y="470330"/>
            <a:ext cx="3010858" cy="9094797"/>
          </a:xfrm>
          <a:prstGeom prst="rect">
            <a:avLst/>
          </a:prstGeom>
          <a:noFill/>
        </p:spPr>
        <p:txBody>
          <a:bodyPr wrap="square">
            <a:spAutoFit/>
          </a:bodyPr>
          <a:lstStyle/>
          <a:p>
            <a:r>
              <a:rPr lang="hi-IN" sz="1150" b="1" dirty="0">
                <a:latin typeface="Adobe Devanagari" panose="02040503050201020203" pitchFamily="18" charset="0"/>
                <a:ea typeface="Nirmala UI" panose="020B0502040204020203" pitchFamily="34" charset="0"/>
                <a:cs typeface="Adobe Devanagari" panose="02040503050201020203" pitchFamily="18" charset="0"/>
              </a:rPr>
              <a:t>1</a:t>
            </a:r>
            <a:r>
              <a:rPr lang="en-GB" sz="1150" b="1" dirty="0">
                <a:latin typeface="Adobe Devanagari" panose="02040503050201020203" pitchFamily="18" charset="0"/>
                <a:ea typeface="Nirmala UI" panose="020B0502040204020203" pitchFamily="34" charset="0"/>
                <a:cs typeface="Adobe Devanagari" panose="02040503050201020203" pitchFamily="18" charset="0"/>
              </a:rPr>
              <a:t>26.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संयुक्त राष्ट्र महासभा ने किस वर्ष को 'अंतर्राष्ट्रीय महिला किसान वर्ष' घोषित किया है?</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 2024		B) 2025</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C) 2026		D) 2027</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127.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भारत में महिला उद्यमियों को सशक्त बनाने के लिए 'स्वावलंबिनी' पहल किस मंत्रालय द्वारा शुरू की गई?</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महिला एवं बाल विकास मंत्रालय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कौशल विकास और उद्यमिता मंत्रालय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वित्त मंत्रालय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मानव संसाधन विकास मंत्रालय</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128.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भारत की पहली बैटरी-ग्रेड लिथियम रिफाइनरी किस शहर में शुरू की गई?</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ग्रेटर नोएडा, उत्तर प्रदेश</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नागपुर, महाराष्ट्र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चेन्नई, तमिलनाडु</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सूरत, गुजरात</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129.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खेलो इंडिया शीतकालीन खेल 2025 में पदक तालिका में शीर्ष स्थान प्राप्त कर समग्र चैंपियन कौन बना?</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सेवा खेल नियंत्रण बोर्ड</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भारतीय सेना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जम्मू और कश्मीर केंद्र शासित प्रदेश</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लद्दाख केंद्र शासित प्रदेश</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130.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बिहार सरकार ने राज्य का पहला डायनासोर पार्क बनाने की घोषणा किस स्थान पर की है?</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समस्तीपुर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राजगीर (नालंदा)</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रोहतास</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भोजपुर</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131.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रायसीना डायलॉग 2025 के संदर्भ में निम्नलिखित कथनों पर विचार कीजिए:</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रायसीना डायलॉग 2025 के मुख्य अतिथि न्यूज़ीलैंड के प्रधानमंत्री क्रिस्टोफर लक्सन थे।</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रायसीना डायलॉग 2025 का विषय था “कालचक्र – लोग, शांति और ग्रह”।</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उपरोक्त कथनों में से कौन-सा/से सही है/हैं?</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132.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पुर्तगाल यात्रा के दौरान राष्ट्रपति द्रौपदी मुर्मू को लिस्बन के मेयर द्वारा किस प्रतिष्ठित सम्मान से सम्मानित किया गया?</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ऑर्डर ऑफ मेरिट</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सिटी की ऑफ ऑनर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ग्रैंड क्रॉस ऑफ लिस्बन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ऑर्डर ऑफ डिप्लोमैटिक एक्सीलेंस</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133.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विम्बलडन 2025 पुरुष एकल में विजेता और उपविजेता कौन-कौन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नोवाक जोकोविच (विजेता), कार्लोस अल्काराज (उपविजेता)</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जानिक सिनर (विजेता), कार्लोस अल्काराज (उपविजेता)</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कार्लोस अल्काराज (विजेता), जानिक सिनर (उपविजेता)</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जानिक सिनर (विजेता), नोवाक जोकोविच (उपविजेता)</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BA9CEE63-C482-A532-077C-AE79616B92C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EFDC9C5-016A-3816-F23D-F71F554A2958}"/>
              </a:ext>
            </a:extLst>
          </p:cNvPr>
          <p:cNvSpPr txBox="1"/>
          <p:nvPr/>
        </p:nvSpPr>
        <p:spPr>
          <a:xfrm>
            <a:off x="3467507" y="445098"/>
            <a:ext cx="3010858" cy="9171742"/>
          </a:xfrm>
          <a:prstGeom prst="rect">
            <a:avLst/>
          </a:prstGeom>
          <a:noFill/>
        </p:spPr>
        <p:txBody>
          <a:bodyPr wrap="square">
            <a:spAutoFit/>
          </a:bodyPr>
          <a:lstStyle/>
          <a:p>
            <a:r>
              <a:rPr lang="hi-IN" sz="1000" b="1" dirty="0">
                <a:latin typeface="Adobe Devanagari" panose="02040503050201020203" pitchFamily="18" charset="0"/>
                <a:ea typeface="Nirmala UI" panose="020B0502040204020203" pitchFamily="34" charset="0"/>
                <a:cs typeface="Adobe Devanagari" panose="02040503050201020203" pitchFamily="18" charset="0"/>
              </a:rPr>
              <a:t>1</a:t>
            </a:r>
            <a:r>
              <a:rPr lang="en-GB" sz="1000" b="1" dirty="0">
                <a:latin typeface="Adobe Devanagari" panose="02040503050201020203" pitchFamily="18" charset="0"/>
                <a:ea typeface="Nirmala UI" panose="020B0502040204020203" pitchFamily="34" charset="0"/>
                <a:cs typeface="Adobe Devanagari" panose="02040503050201020203" pitchFamily="18" charset="0"/>
              </a:rPr>
              <a:t>26. The United Nations General Assembly has declared which year as the ‘International Year of Women Farmers’?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2024			B) 2025</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2026			D) 2027</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b="1" dirty="0">
                <a:latin typeface="Adobe Devanagari" panose="02040503050201020203" pitchFamily="18" charset="0"/>
                <a:ea typeface="Nirmala UI" panose="020B0502040204020203" pitchFamily="34" charset="0"/>
                <a:cs typeface="Adobe Devanagari" panose="02040503050201020203" pitchFamily="18" charset="0"/>
              </a:rPr>
              <a:t>127. Which ministry launched the ‘</a:t>
            </a:r>
            <a:r>
              <a:rPr lang="en-GB" sz="1000" b="1" dirty="0" err="1">
                <a:latin typeface="Adobe Devanagari" panose="02040503050201020203" pitchFamily="18" charset="0"/>
                <a:ea typeface="Nirmala UI" panose="020B0502040204020203" pitchFamily="34" charset="0"/>
                <a:cs typeface="Adobe Devanagari" panose="02040503050201020203" pitchFamily="18" charset="0"/>
              </a:rPr>
              <a:t>Swavalambini</a:t>
            </a:r>
            <a:r>
              <a:rPr lang="en-GB" sz="1000" b="1" dirty="0">
                <a:latin typeface="Adobe Devanagari" panose="02040503050201020203" pitchFamily="18" charset="0"/>
                <a:ea typeface="Nirmala UI" panose="020B0502040204020203" pitchFamily="34" charset="0"/>
                <a:cs typeface="Adobe Devanagari" panose="02040503050201020203" pitchFamily="18" charset="0"/>
              </a:rPr>
              <a:t>’ initiative to empower women entrepreneurs in India?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Ministry of Women and Child Development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Ministry of Skill Development and Entrepreneurship</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Ministry of Finance</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Ministry of Human Resource Development</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b="1" dirty="0">
                <a:latin typeface="Adobe Devanagari" panose="02040503050201020203" pitchFamily="18" charset="0"/>
                <a:ea typeface="Nirmala UI" panose="020B0502040204020203" pitchFamily="34" charset="0"/>
                <a:cs typeface="Adobe Devanagari" panose="02040503050201020203" pitchFamily="18" charset="0"/>
              </a:rPr>
              <a:t>128. India’s first battery-grade lithium refinery was launched in which city?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Greater Noida, Uttar Pradesh</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Nagpur, Maharashtra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Chennai, Tamil Nadu</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Surat, Gujarat</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b="1" dirty="0">
                <a:latin typeface="Adobe Devanagari" panose="02040503050201020203" pitchFamily="18" charset="0"/>
                <a:ea typeface="Nirmala UI" panose="020B0502040204020203" pitchFamily="34" charset="0"/>
                <a:cs typeface="Adobe Devanagari" panose="02040503050201020203" pitchFamily="18" charset="0"/>
              </a:rPr>
              <a:t>129. Which team emerged as the overall champion by topping the medal tally in the </a:t>
            </a:r>
            <a:r>
              <a:rPr lang="en-GB" sz="1000" b="1" dirty="0" err="1">
                <a:latin typeface="Adobe Devanagari" panose="02040503050201020203" pitchFamily="18" charset="0"/>
                <a:ea typeface="Nirmala UI" panose="020B0502040204020203" pitchFamily="34" charset="0"/>
                <a:cs typeface="Adobe Devanagari" panose="02040503050201020203" pitchFamily="18" charset="0"/>
              </a:rPr>
              <a:t>Khelo</a:t>
            </a:r>
            <a:r>
              <a:rPr lang="en-GB" sz="1000" b="1" dirty="0">
                <a:latin typeface="Adobe Devanagari" panose="02040503050201020203" pitchFamily="18" charset="0"/>
                <a:ea typeface="Nirmala UI" panose="020B0502040204020203" pitchFamily="34" charset="0"/>
                <a:cs typeface="Adobe Devanagari" panose="02040503050201020203" pitchFamily="18" charset="0"/>
              </a:rPr>
              <a:t> India Winter Games 2025?</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Services Sports Control Board</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Indian Army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Jammu &amp; Kashmir Union Territory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Ladakh Union Territory</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b="1" dirty="0">
                <a:latin typeface="Adobe Devanagari" panose="02040503050201020203" pitchFamily="18" charset="0"/>
                <a:ea typeface="Nirmala UI" panose="020B0502040204020203" pitchFamily="34" charset="0"/>
                <a:cs typeface="Adobe Devanagari" panose="02040503050201020203" pitchFamily="18" charset="0"/>
              </a:rPr>
              <a:t>130. The Bihar government has announced the construction of the state’s first Dinosaur Park in which place?</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Samastipur</a:t>
            </a:r>
            <a:r>
              <a:rPr lang="en-GB" sz="1000" dirty="0">
                <a:latin typeface="Adobe Devanagari" panose="02040503050201020203" pitchFamily="18" charset="0"/>
                <a:ea typeface="Nirmala UI" panose="020B0502040204020203" pitchFamily="34" charset="0"/>
                <a:cs typeface="Adobe Devanagari" panose="02040503050201020203" pitchFamily="18" charset="0"/>
              </a:rPr>
              <a:t>		B) Rajgir (Nalanda)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Rohtas</a:t>
            </a:r>
            <a:r>
              <a:rPr lang="en-GB" sz="1000" dirty="0">
                <a:latin typeface="Adobe Devanagari" panose="02040503050201020203" pitchFamily="18" charset="0"/>
                <a:ea typeface="Nirmala UI" panose="020B0502040204020203" pitchFamily="34" charset="0"/>
                <a:cs typeface="Adobe Devanagari" panose="02040503050201020203" pitchFamily="18" charset="0"/>
              </a:rPr>
              <a:t>		D)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Bhojpur</a:t>
            </a:r>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b="1" dirty="0">
                <a:latin typeface="Adobe Devanagari" panose="02040503050201020203" pitchFamily="18" charset="0"/>
                <a:ea typeface="Nirmala UI" panose="020B0502040204020203" pitchFamily="34" charset="0"/>
                <a:cs typeface="Adobe Devanagari" panose="02040503050201020203" pitchFamily="18" charset="0"/>
              </a:rPr>
              <a:t>131. Consider the following statements with reference to Raisina Dialogue 2025:</a:t>
            </a:r>
          </a:p>
          <a:p>
            <a:pPr marL="228600" indent="-228600">
              <a:buFont typeface="+mj-lt"/>
              <a:buAutoNum type="arabi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The Chief Guest of Raisina Dialogue 2025 was Christopher Luxon, Prime Minister of New Zealand.</a:t>
            </a:r>
          </a:p>
          <a:p>
            <a:pPr marL="228600" indent="-228600">
              <a:buFont typeface="+mj-lt"/>
              <a:buAutoNum type="arabi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The theme of Raisina Dialogue 2025 was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Kaalchakra</a:t>
            </a:r>
            <a:r>
              <a:rPr lang="en-GB" sz="1000" dirty="0">
                <a:latin typeface="Adobe Devanagari" panose="02040503050201020203" pitchFamily="18" charset="0"/>
                <a:ea typeface="Nirmala UI" panose="020B0502040204020203" pitchFamily="34" charset="0"/>
                <a:cs typeface="Adobe Devanagari" panose="02040503050201020203" pitchFamily="18" charset="0"/>
              </a:rPr>
              <a:t> – People, Peace and Planet”.</a:t>
            </a:r>
          </a:p>
          <a:p>
            <a:r>
              <a:rPr lang="en-GB" sz="10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Only 1		B) Only 2</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Both 1 and 2		D) Neither 1 nor 2</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b="1" dirty="0">
                <a:latin typeface="Adobe Devanagari" panose="02040503050201020203" pitchFamily="18" charset="0"/>
                <a:ea typeface="Nirmala UI" panose="020B0502040204020203" pitchFamily="34" charset="0"/>
                <a:cs typeface="Adobe Devanagari" panose="02040503050201020203" pitchFamily="18" charset="0"/>
              </a:rPr>
              <a:t>132. During her visit to Portugal, President </a:t>
            </a:r>
            <a:r>
              <a:rPr lang="en-GB" sz="1000" b="1" dirty="0" err="1">
                <a:latin typeface="Adobe Devanagari" panose="02040503050201020203" pitchFamily="18" charset="0"/>
                <a:ea typeface="Nirmala UI" panose="020B0502040204020203" pitchFamily="34" charset="0"/>
                <a:cs typeface="Adobe Devanagari" panose="02040503050201020203" pitchFamily="18" charset="0"/>
              </a:rPr>
              <a:t>Droupadi</a:t>
            </a:r>
            <a:r>
              <a:rPr lang="en-GB" sz="1000" b="1" dirty="0">
                <a:latin typeface="Adobe Devanagari" panose="02040503050201020203" pitchFamily="18" charset="0"/>
                <a:ea typeface="Nirmala UI" panose="020B0502040204020203" pitchFamily="34" charset="0"/>
                <a:cs typeface="Adobe Devanagari" panose="02040503050201020203" pitchFamily="18" charset="0"/>
              </a:rPr>
              <a:t> Murmu was honoured with which prestigious award by the Mayor of Lisbon?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Order of Merit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City Key of Honour</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Grand Cross of Lisbon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Order of Diplomatic Excellence</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b="1" dirty="0">
                <a:latin typeface="Adobe Devanagari" panose="02040503050201020203" pitchFamily="18" charset="0"/>
                <a:ea typeface="Nirmala UI" panose="020B0502040204020203" pitchFamily="34" charset="0"/>
                <a:cs typeface="Adobe Devanagari" panose="02040503050201020203" pitchFamily="18" charset="0"/>
              </a:rPr>
              <a:t>133. Who were the winner and runner-up in the Men’s Singles at Wimbledon 2025?</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Novak Djokovic (Winner), Carlos Alcaraz (Runner‑up)</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Jannik Sinner (Winner), Carlos Alcaraz (Runner‑up)</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Carlos Alcaraz (Winner), Jannik Sinner (Runner‑up)</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Jannik Sinner (Winner), Novak Djokovic (Runner‑up)</a:t>
            </a:r>
          </a:p>
        </p:txBody>
      </p:sp>
    </p:spTree>
    <p:extLst>
      <p:ext uri="{BB962C8B-B14F-4D97-AF65-F5344CB8AC3E}">
        <p14:creationId xmlns:p14="http://schemas.microsoft.com/office/powerpoint/2010/main" val="356955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9BF35-9277-4966-2600-861036305B6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8DF2C7D-C96F-9F5A-9265-3D1A6BC06194}"/>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72931DC-FCD3-074C-280A-601F900892D5}"/>
              </a:ext>
            </a:extLst>
          </p:cNvPr>
          <p:cNvSpPr txBox="1"/>
          <p:nvPr/>
        </p:nvSpPr>
        <p:spPr>
          <a:xfrm>
            <a:off x="379635" y="470330"/>
            <a:ext cx="3010858" cy="9479518"/>
          </a:xfrm>
          <a:prstGeom prst="rect">
            <a:avLst/>
          </a:prstGeom>
          <a:noFill/>
        </p:spPr>
        <p:txBody>
          <a:bodyPr wrap="square">
            <a:spAutoFit/>
          </a:bodyPr>
          <a:lstStyle/>
          <a:p>
            <a:r>
              <a:rPr lang="hi-IN" sz="1150" b="1" dirty="0">
                <a:latin typeface="Adobe Devanagari" panose="02040503050201020203" pitchFamily="18" charset="0"/>
                <a:ea typeface="Nirmala UI" panose="020B0502040204020203" pitchFamily="34" charset="0"/>
                <a:cs typeface="Adobe Devanagari" panose="02040503050201020203" pitchFamily="18" charset="0"/>
              </a:rPr>
              <a:t>1</a:t>
            </a:r>
            <a:r>
              <a:rPr lang="en-GB" sz="1150" b="1" dirty="0">
                <a:latin typeface="Adobe Devanagari" panose="02040503050201020203" pitchFamily="18" charset="0"/>
                <a:ea typeface="Nirmala UI" panose="020B0502040204020203" pitchFamily="34" charset="0"/>
                <a:cs typeface="Adobe Devanagari" panose="02040503050201020203" pitchFamily="18" charset="0"/>
              </a:rPr>
              <a:t>34.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कीजिए –</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बिहार का पहला घड़ियाल अभयारण्य गोपालगंज में गंडक नदी में बनाया जाएगा।</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राज्य का पहला पर्यटन पार्क मुंगेर के सुल्तानगंज में गंगा नदी के तट पर बनाया जाएगा।</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कथन गलत है/हैं?</a:t>
            </a: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 2 दोनों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135.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बिहार म्यूजियम ओरिएंटेशन हॉल में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The Living Legend of Mithila – Part 2”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पुस्तक का विमोचन किया गया। इस पुस्तक के लेखक कौन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कृष्णा झा</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विवेकानंद झा</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रवीन्द्रनाथ झा</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संजय झा</a:t>
            </a:r>
          </a:p>
          <a:p>
            <a:endParaRPr lang="en-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136.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आर्थिक सर्वेक्षण 2024-25 के अनुसार, भारत के कुल औद्योगिक सकल राज्य मूल्य वर्धन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GSVA)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में किन चार राज्यों का योगदान लगभग 43% है?</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गुजरात, महाराष्ट्र, कर्नाटक, तमिलनाडु</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दिल्ली, पंजाब, पश्चिम बंगाल, केरल</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राजस्थान, बिहार, हरियाणा, ओडिशा</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तेलंगाना, उत्तर प्रदेश, झारखंड, असम</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137.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हाल ही में प्रकाशित बिहार आर्थिक सर्वेक्षण 2024-25 के अनुसार, वर्ष 2023-24 में बिहार की अनुमानित प्रति व्यक्ति जीएसडीपी (वर्तमान मूल्यों पर) कितनी है?</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A) ₹66,288		 B) ₹68,828</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C) ₹66,828		D) ₹88,826</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138.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बिहार के गया जिले का कौन-सा गाँव अपनी पारंपरिक पत्थर कला के लिए प्रसिद्ध है और जिसे हाल ही में भौगोलिक संकेत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GI)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टैग प्रदान किया गया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पत्थरकट्टी</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सूर्यगढ़ा</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बोधगया</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बेलागंज</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139.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संयुक्त सैन्य अभ्यास 'एक्यूवेरिन' का 13वां संस्करण 2 फरवरी 2025 को शुरू हुआ। यह अभ्यास भारतीय सेना और किस देश की सशस्त्र सेनाओं के बीच प्रतिवर्ष आयोजित किया जाता है?</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श्रीलंका</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मालदीव</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नेपाल</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बांग्लादेश</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140.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नासा के </a:t>
            </a:r>
            <a:r>
              <a:rPr lang="en-IN" sz="1100" b="1" dirty="0" err="1">
                <a:latin typeface="Adobe Devanagari" panose="02040503050201020203" pitchFamily="18" charset="0"/>
                <a:ea typeface="Nirmala UI" panose="020B0502040204020203" pitchFamily="34" charset="0"/>
                <a:cs typeface="Adobe Devanagari" panose="02040503050201020203" pitchFamily="18" charset="0"/>
              </a:rPr>
              <a:t>SPHEREx</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 (Spectro-Photometer for the History of the Universe, Epoch of Reionization, and Ices Explorer)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अंतरिक्ष दूरबीन को किस प्राथमिक उद्देश्य से लॉन्च किया गया था?</a:t>
            </a:r>
          </a:p>
          <a:p>
            <a:pPr marL="228600" indent="-228600">
              <a:buFont typeface="+mj-lt"/>
              <a:buAutoNum type="alphaU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ब्रह्मांड की उत्पत्ति का अध्ययन करने के लिए निकट-अवरक्त प्रकाश में पूरे आकाश का मानचित्रण करना</a:t>
            </a:r>
          </a:p>
          <a:p>
            <a:pPr marL="228600" indent="-228600">
              <a:buFont typeface="+mj-lt"/>
              <a:buAutoNum type="alphaU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 मंगल की सतह के भूविज्ञान की खोज करना</a:t>
            </a:r>
          </a:p>
          <a:p>
            <a:pPr marL="228600" indent="-228600">
              <a:buFont typeface="+mj-lt"/>
              <a:buAutoNum type="alphaU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संसाधन पहचान के लिए चंद्रमा की सतह का विस्तृत अवलोकन करना</a:t>
            </a:r>
          </a:p>
          <a:p>
            <a:pPr marL="228600" indent="-228600">
              <a:buFont typeface="+mj-lt"/>
              <a:buAutoNum type="alphaU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ब्लैक होल और न्यूट्रॉन सितारों जैसी विशिष्ट ब्रह्मांडीय वस्तुओं का अवलोकन करना</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DB65D18F-6E87-8B8F-48B8-55D02F9C31E1}"/>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EF9A1D96-5E90-56D1-B37C-0081B48F56F1}"/>
              </a:ext>
            </a:extLst>
          </p:cNvPr>
          <p:cNvSpPr txBox="1"/>
          <p:nvPr/>
        </p:nvSpPr>
        <p:spPr>
          <a:xfrm>
            <a:off x="3467507" y="445098"/>
            <a:ext cx="3010858" cy="8710077"/>
          </a:xfrm>
          <a:prstGeom prst="rect">
            <a:avLst/>
          </a:prstGeom>
          <a:noFill/>
        </p:spPr>
        <p:txBody>
          <a:bodyPr wrap="square">
            <a:spAutoFit/>
          </a:bodyPr>
          <a:lstStyle/>
          <a:p>
            <a:r>
              <a:rPr lang="hi-IN" sz="1000" b="1" dirty="0">
                <a:latin typeface="Adobe Devanagari" panose="02040503050201020203" pitchFamily="18" charset="0"/>
                <a:ea typeface="Nirmala UI" panose="020B0502040204020203" pitchFamily="34" charset="0"/>
                <a:cs typeface="Adobe Devanagari" panose="02040503050201020203" pitchFamily="18" charset="0"/>
              </a:rPr>
              <a:t>1</a:t>
            </a:r>
            <a:r>
              <a:rPr lang="en-GB" sz="1000" b="1" dirty="0">
                <a:latin typeface="Adobe Devanagari" panose="02040503050201020203" pitchFamily="18" charset="0"/>
                <a:ea typeface="Nirmala UI" panose="020B0502040204020203" pitchFamily="34" charset="0"/>
                <a:cs typeface="Adobe Devanagari" panose="02040503050201020203" pitchFamily="18" charset="0"/>
              </a:rPr>
              <a:t>34. Consider the following statements –</a:t>
            </a:r>
          </a:p>
          <a:p>
            <a:pPr marL="228600" indent="-228600">
              <a:buFont typeface="+mj-lt"/>
              <a:buAutoNum type="arabi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Bihar’s first Gharial Sanctuary will be established in the Gandak River at Gopalganj.</a:t>
            </a:r>
          </a:p>
          <a:p>
            <a:pPr marL="228600" indent="-228600">
              <a:buFont typeface="+mj-lt"/>
              <a:buAutoNum type="arabi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The state’s first Tourism Park will be built on the banks of the Ganga River at Sultanpur in Munger.</a:t>
            </a:r>
          </a:p>
          <a:p>
            <a:r>
              <a:rPr lang="en-GB" sz="10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incorrect?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Only 2</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b="1" dirty="0">
                <a:latin typeface="Adobe Devanagari" panose="02040503050201020203" pitchFamily="18" charset="0"/>
                <a:ea typeface="Nirmala UI" panose="020B0502040204020203" pitchFamily="34" charset="0"/>
                <a:cs typeface="Adobe Devanagari" panose="02040503050201020203" pitchFamily="18" charset="0"/>
              </a:rPr>
              <a:t>135. At the Bihar Museum Orientation Hall, the book “The Living Legend of Mithila – Part 2” was released. Who is the author of this book?</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Krishna Jha		B) Vivekanand Jha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Ravindranath Jha	D) Sanjay Jha</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b="1" dirty="0">
                <a:latin typeface="Adobe Devanagari" panose="02040503050201020203" pitchFamily="18" charset="0"/>
                <a:ea typeface="Nirmala UI" panose="020B0502040204020203" pitchFamily="34" charset="0"/>
                <a:cs typeface="Adobe Devanagari" panose="02040503050201020203" pitchFamily="18" charset="0"/>
              </a:rPr>
              <a:t>136. As per the Economic Survey 2024-25, which four states together contribute about 43% to India’s total industrial Gross State Value Added (GSVA)?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Gujarat, Maharashtra, Karnataka, Tamil Nadu</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Delhi, Punjab, West Bengal, Kerala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Rajasthan, Bihar, Haryana, Odisha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Telangana, Uttar Pradesh, Jharkhand, Assam</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b="1" dirty="0">
                <a:latin typeface="Adobe Devanagari" panose="02040503050201020203" pitchFamily="18" charset="0"/>
                <a:ea typeface="Nirmala UI" panose="020B0502040204020203" pitchFamily="34" charset="0"/>
                <a:cs typeface="Adobe Devanagari" panose="02040503050201020203" pitchFamily="18" charset="0"/>
              </a:rPr>
              <a:t>137. According to the Bihar Economic Survey 2024-25, what is the estimated per capita GSDP (at current prices) of Bihar for the year 2023-24?</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₹66,288		B) ₹68,828</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₹66,828		D) ₹88,826</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b="1" dirty="0">
                <a:latin typeface="Adobe Devanagari" panose="02040503050201020203" pitchFamily="18" charset="0"/>
                <a:ea typeface="Nirmala UI" panose="020B0502040204020203" pitchFamily="34" charset="0"/>
                <a:cs typeface="Adobe Devanagari" panose="02040503050201020203" pitchFamily="18" charset="0"/>
              </a:rPr>
              <a:t>138. Which village in Gaya district of Bihar, known for its traditional stone craft, was recently granted the Geographical Indication (GI) tag?</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Patharkatti</a:t>
            </a:r>
            <a:r>
              <a:rPr lang="en-GB" sz="1000" dirty="0">
                <a:latin typeface="Adobe Devanagari" panose="02040503050201020203" pitchFamily="18" charset="0"/>
                <a:ea typeface="Nirmala UI" panose="020B0502040204020203" pitchFamily="34" charset="0"/>
                <a:cs typeface="Adobe Devanagari" panose="02040503050201020203" pitchFamily="18" charset="0"/>
              </a:rPr>
              <a:t>		B)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Suryagarha</a:t>
            </a:r>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Bodh Gaya		D)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Belaganj</a:t>
            </a:r>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b="1" dirty="0">
                <a:latin typeface="Adobe Devanagari" panose="02040503050201020203" pitchFamily="18" charset="0"/>
                <a:ea typeface="Nirmala UI" panose="020B0502040204020203" pitchFamily="34" charset="0"/>
                <a:cs typeface="Adobe Devanagari" panose="02040503050201020203" pitchFamily="18" charset="0"/>
              </a:rPr>
              <a:t>139. The 13th edition of the joint military exercise ‘</a:t>
            </a:r>
            <a:r>
              <a:rPr lang="en-GB" sz="1000" b="1" dirty="0" err="1">
                <a:latin typeface="Adobe Devanagari" panose="02040503050201020203" pitchFamily="18" charset="0"/>
                <a:ea typeface="Nirmala UI" panose="020B0502040204020203" pitchFamily="34" charset="0"/>
                <a:cs typeface="Adobe Devanagari" panose="02040503050201020203" pitchFamily="18" charset="0"/>
              </a:rPr>
              <a:t>Ekuverin</a:t>
            </a:r>
            <a:r>
              <a:rPr lang="en-GB" sz="1000" b="1" dirty="0">
                <a:latin typeface="Adobe Devanagari" panose="02040503050201020203" pitchFamily="18" charset="0"/>
                <a:ea typeface="Nirmala UI" panose="020B0502040204020203" pitchFamily="34" charset="0"/>
                <a:cs typeface="Adobe Devanagari" panose="02040503050201020203" pitchFamily="18" charset="0"/>
              </a:rPr>
              <a:t>’ began on 2nd February 2025. This exercise is conducted annually between the Indian Army and the armed forces of which country?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Sri Lanka		B) Maldives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Nepal			D) Bangladesh</a:t>
            </a:r>
          </a:p>
          <a:p>
            <a:endParaRPr lang="en-GB" sz="10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b="1" dirty="0">
                <a:latin typeface="Adobe Devanagari" panose="02040503050201020203" pitchFamily="18" charset="0"/>
                <a:ea typeface="Nirmala UI" panose="020B0502040204020203" pitchFamily="34" charset="0"/>
                <a:cs typeface="Adobe Devanagari" panose="02040503050201020203" pitchFamily="18" charset="0"/>
              </a:rPr>
              <a:t>140. NASA’s </a:t>
            </a:r>
            <a:r>
              <a:rPr lang="en-GB" sz="1000" b="1" dirty="0" err="1">
                <a:latin typeface="Adobe Devanagari" panose="02040503050201020203" pitchFamily="18" charset="0"/>
                <a:ea typeface="Nirmala UI" panose="020B0502040204020203" pitchFamily="34" charset="0"/>
                <a:cs typeface="Adobe Devanagari" panose="02040503050201020203" pitchFamily="18" charset="0"/>
              </a:rPr>
              <a:t>SPHEREx</a:t>
            </a:r>
            <a:r>
              <a:rPr lang="en-GB" sz="1000" b="1" dirty="0">
                <a:latin typeface="Adobe Devanagari" panose="02040503050201020203" pitchFamily="18" charset="0"/>
                <a:ea typeface="Nirmala UI" panose="020B0502040204020203" pitchFamily="34" charset="0"/>
                <a:cs typeface="Adobe Devanagari" panose="02040503050201020203" pitchFamily="18" charset="0"/>
              </a:rPr>
              <a:t> (Spectro-Photometer for the History of the Universe, Epoch of Reionization, and Ices Explorer) space telescope was launched with which primary objective?</a:t>
            </a:r>
          </a:p>
          <a:p>
            <a:pPr marL="228600" indent="-228600">
              <a:buFont typeface="+mj-lt"/>
              <a:buAutoNum type="alphaU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 To map the entire sky in near-infrared light to study the origin of the Universe</a:t>
            </a:r>
          </a:p>
          <a:p>
            <a:pPr marL="228600" indent="-228600">
              <a:buFont typeface="+mj-lt"/>
              <a:buAutoNum type="alphaU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 To explore the geology of Mars’ surface</a:t>
            </a:r>
          </a:p>
          <a:p>
            <a:pPr marL="228600" indent="-228600">
              <a:buFont typeface="+mj-lt"/>
              <a:buAutoNum type="alphaU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 To conduct a detailed survey of the Moon’s surface for resource identification</a:t>
            </a:r>
          </a:p>
          <a:p>
            <a:pPr marL="228600" indent="-228600">
              <a:buFont typeface="+mj-lt"/>
              <a:buAutoNum type="alphaU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 To observe specific cosmic objects like black holes and neutron stars</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416024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C8482-4E4D-01A0-2C5D-83EC237DBB7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7C9E4C2-FF4F-21DA-5483-E9B93706D8A3}"/>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8F324BF-D9D5-BA1D-5AFD-4CBE57B07ADC}"/>
              </a:ext>
            </a:extLst>
          </p:cNvPr>
          <p:cNvSpPr txBox="1"/>
          <p:nvPr/>
        </p:nvSpPr>
        <p:spPr>
          <a:xfrm>
            <a:off x="379635" y="470330"/>
            <a:ext cx="3010858" cy="9402574"/>
          </a:xfrm>
          <a:prstGeom prst="rect">
            <a:avLst/>
          </a:prstGeom>
          <a:noFill/>
        </p:spPr>
        <p:txBody>
          <a:bodyPr wrap="square">
            <a:spAutoFit/>
          </a:bodyPr>
          <a:lstStyle/>
          <a:p>
            <a:r>
              <a:rPr lang="hi-IN" sz="1150" b="1" dirty="0">
                <a:latin typeface="Adobe Devanagari" panose="02040503050201020203" pitchFamily="18" charset="0"/>
                <a:ea typeface="Nirmala UI" panose="020B0502040204020203" pitchFamily="34" charset="0"/>
                <a:cs typeface="Adobe Devanagari" panose="02040503050201020203" pitchFamily="18" charset="0"/>
              </a:rPr>
              <a:t>1</a:t>
            </a:r>
            <a:r>
              <a:rPr lang="en-GB" sz="1150" b="1" dirty="0">
                <a:latin typeface="Adobe Devanagari" panose="02040503050201020203" pitchFamily="18" charset="0"/>
                <a:ea typeface="Nirmala UI" panose="020B0502040204020203" pitchFamily="34" charset="0"/>
                <a:cs typeface="Adobe Devanagari" panose="02040503050201020203" pitchFamily="18" charset="0"/>
              </a:rPr>
              <a:t>41.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2025 में भारत-जापान संयुक्त सैन्य अभ्यास ‘धर्म गार्जियन’ का छठा संस्करण कहाँ आयोजित किया जाना है?</a:t>
            </a:r>
          </a:p>
          <a:p>
            <a:r>
              <a:rPr lang="en-GB" sz="115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महाजन फील्ड फायरिंग रेंज, राजस्थान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माउंट फूजी, जापान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नई दिल्ली, भारत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ओकिनावा, जापान</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142.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निम्नलिखित ओलंपिक खेलों को उनके आयोजन स्थलों के साथ मिलाइए –</a:t>
            </a:r>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सूची – </a:t>
            </a:r>
            <a:r>
              <a:rPr lang="en-IN" sz="1100" dirty="0">
                <a:latin typeface="Adobe Devanagari" panose="02040503050201020203" pitchFamily="18" charset="0"/>
                <a:ea typeface="Nirmala UI" panose="020B0502040204020203" pitchFamily="34" charset="0"/>
                <a:cs typeface="Adobe Devanagari" panose="02040503050201020203" pitchFamily="18" charset="0"/>
              </a:rPr>
              <a:t>I(</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खेल</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सूची – </a:t>
            </a:r>
            <a:r>
              <a:rPr lang="en-IN"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आयोजन स्थल)</a:t>
            </a:r>
          </a:p>
          <a:p>
            <a:r>
              <a:rPr lang="hi-IN" sz="1000" dirty="0">
                <a:latin typeface="Adobe Devanagari" panose="02040503050201020203" pitchFamily="18" charset="0"/>
                <a:ea typeface="Nirmala UI" panose="020B0502040204020203" pitchFamily="34" charset="0"/>
                <a:cs typeface="Adobe Devanagari" panose="02040503050201020203" pitchFamily="18" charset="0"/>
              </a:rPr>
              <a:t>1.34वाँ ग्रीष्मकालीन ओलंपिक (2028)</a:t>
            </a:r>
            <a:r>
              <a:rPr lang="en-GB" sz="1000" dirty="0">
                <a:latin typeface="Adobe Devanagari" panose="02040503050201020203" pitchFamily="18" charset="0"/>
                <a:ea typeface="Nirmala UI" panose="020B0502040204020203" pitchFamily="34" charset="0"/>
                <a:cs typeface="Adobe Devanagari" panose="02040503050201020203" pitchFamily="18" charset="0"/>
              </a:rPr>
              <a:t>         </a:t>
            </a:r>
            <a:r>
              <a:rPr lang="en-IN" sz="1000" dirty="0">
                <a:latin typeface="Adobe Devanagari" panose="02040503050201020203" pitchFamily="18" charset="0"/>
                <a:ea typeface="Nirmala UI" panose="020B0502040204020203" pitchFamily="34" charset="0"/>
                <a:cs typeface="Adobe Devanagari" panose="02040503050201020203" pitchFamily="18" charset="0"/>
              </a:rPr>
              <a:t>A) </a:t>
            </a:r>
            <a:r>
              <a:rPr lang="hi-IN" sz="1000" dirty="0">
                <a:latin typeface="Adobe Devanagari" panose="02040503050201020203" pitchFamily="18" charset="0"/>
                <a:ea typeface="Nirmala UI" panose="020B0502040204020203" pitchFamily="34" charset="0"/>
                <a:cs typeface="Adobe Devanagari" panose="02040503050201020203" pitchFamily="18" charset="0"/>
              </a:rPr>
              <a:t>लॉस एंजेलिस, अमेरिका</a:t>
            </a:r>
          </a:p>
          <a:p>
            <a:r>
              <a:rPr lang="hi-IN" sz="1000" dirty="0">
                <a:latin typeface="Adobe Devanagari" panose="02040503050201020203" pitchFamily="18" charset="0"/>
                <a:ea typeface="Nirmala UI" panose="020B0502040204020203" pitchFamily="34" charset="0"/>
                <a:cs typeface="Adobe Devanagari" panose="02040503050201020203" pitchFamily="18" charset="0"/>
              </a:rPr>
              <a:t>2.35वाँ ग्रीष्मकालीन ओलंपिक (2032)</a:t>
            </a:r>
            <a:r>
              <a:rPr lang="en-GB" sz="1000" dirty="0">
                <a:latin typeface="Adobe Devanagari" panose="02040503050201020203" pitchFamily="18" charset="0"/>
                <a:ea typeface="Nirmala UI" panose="020B0502040204020203" pitchFamily="34" charset="0"/>
                <a:cs typeface="Adobe Devanagari" panose="02040503050201020203" pitchFamily="18" charset="0"/>
              </a:rPr>
              <a:t>         </a:t>
            </a:r>
            <a:r>
              <a:rPr lang="en-IN" sz="1000" dirty="0">
                <a:latin typeface="Adobe Devanagari" panose="02040503050201020203" pitchFamily="18" charset="0"/>
                <a:ea typeface="Nirmala UI" panose="020B0502040204020203" pitchFamily="34" charset="0"/>
                <a:cs typeface="Adobe Devanagari" panose="02040503050201020203" pitchFamily="18" charset="0"/>
              </a:rPr>
              <a:t>B) </a:t>
            </a:r>
            <a:r>
              <a:rPr lang="hi-IN" sz="1000" dirty="0">
                <a:latin typeface="Adobe Devanagari" panose="02040503050201020203" pitchFamily="18" charset="0"/>
                <a:ea typeface="Nirmala UI" panose="020B0502040204020203" pitchFamily="34" charset="0"/>
                <a:cs typeface="Adobe Devanagari" panose="02040503050201020203" pitchFamily="18" charset="0"/>
              </a:rPr>
              <a:t>ब्रिस्बेन, ऑस्ट्रेलिया</a:t>
            </a:r>
          </a:p>
          <a:p>
            <a:r>
              <a:rPr lang="hi-IN" sz="1000" dirty="0">
                <a:latin typeface="Adobe Devanagari" panose="02040503050201020203" pitchFamily="18" charset="0"/>
                <a:ea typeface="Nirmala UI" panose="020B0502040204020203" pitchFamily="34" charset="0"/>
                <a:cs typeface="Adobe Devanagari" panose="02040503050201020203" pitchFamily="18" charset="0"/>
              </a:rPr>
              <a:t>3.25वाँ शीतकालीन ओलंपिक (2026)</a:t>
            </a:r>
            <a:r>
              <a:rPr lang="en-GB" sz="1000" dirty="0">
                <a:latin typeface="Adobe Devanagari" panose="02040503050201020203" pitchFamily="18" charset="0"/>
                <a:ea typeface="Nirmala UI" panose="020B0502040204020203" pitchFamily="34" charset="0"/>
                <a:cs typeface="Adobe Devanagari" panose="02040503050201020203" pitchFamily="18" charset="0"/>
              </a:rPr>
              <a:t>          </a:t>
            </a:r>
            <a:r>
              <a:rPr lang="en-IN" sz="1000" dirty="0">
                <a:latin typeface="Adobe Devanagari" panose="02040503050201020203" pitchFamily="18" charset="0"/>
                <a:ea typeface="Nirmala UI" panose="020B0502040204020203" pitchFamily="34" charset="0"/>
                <a:cs typeface="Adobe Devanagari" panose="02040503050201020203" pitchFamily="18" charset="0"/>
              </a:rPr>
              <a:t>C) </a:t>
            </a:r>
            <a:r>
              <a:rPr lang="hi-IN" sz="1000" dirty="0">
                <a:latin typeface="Adobe Devanagari" panose="02040503050201020203" pitchFamily="18" charset="0"/>
                <a:ea typeface="Nirmala UI" panose="020B0502040204020203" pitchFamily="34" charset="0"/>
                <a:cs typeface="Adobe Devanagari" panose="02040503050201020203" pitchFamily="18" charset="0"/>
              </a:rPr>
              <a:t>मिलान और कॉर्टिना, इटली</a:t>
            </a:r>
          </a:p>
          <a:p>
            <a:r>
              <a:rPr lang="hi-IN" sz="1000" dirty="0">
                <a:latin typeface="Adobe Devanagari" panose="02040503050201020203" pitchFamily="18" charset="0"/>
                <a:ea typeface="Nirmala UI" panose="020B0502040204020203" pitchFamily="34" charset="0"/>
                <a:cs typeface="Adobe Devanagari" panose="02040503050201020203" pitchFamily="18" charset="0"/>
              </a:rPr>
              <a:t>4.26वाँ शीतकालीन ओलंपिक (2030)</a:t>
            </a:r>
            <a:r>
              <a:rPr lang="en-GB" sz="10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फ्रांस</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1–A, 2–B, 3–C, 4–D</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B) 1–B, 2–A, 3–D, 4–C</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C) 1–A, 2–C, 3–B, 4–D</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D) 1–D, 2–A, 3–C, 4–B</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143. विश्व हाइड्रोजन शिखर सम्मेलन 2025 का आयोजन कहाँ किया गया?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बर्लिन, जर्मनी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पेरिस, फ्रांस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रॉटरडम, नीदरलैंड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टोक्यो, जापान</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144. हाल ही में 13 मिनट से कम समय में 5000 मीटर शॉर्ट ट्रैक रेस पूरी करने वाले पहले एशियाई एथलीट कौन बने?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अविनाश साबले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गुलवीर सिंह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जिनसन जॉनसन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नीरज चोपड़ा</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145. टाइम्स हायर एजुकेशन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THE)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वर्ल्ड रेपुटेशन रैंकिंग 2025 में किस विश्वविद्यालय ने शीर्ष स्थान हासिल किया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स्टैनफोर्ड विश्वविद्यालय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हार्वर्ड विश्वविद्यालय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कैम्ब्रिज विश्वविद्यालय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कैलिफोर्निया प्रौद्योगिकी संस्थान</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146. केंद्रीय बजट 2025 में घोषित 'प्रधानमंत्री धन-धान्य कृषि योजना' का प्राथमिक उद्देश्य क्या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जैविक खेती को बढ़ावा देना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कम उत्पादकता वाले जिलों में कृषि उत्पादकता बढ़ाना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किसानों को प्रत्यक्ष आय सहायता प्रदान करना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कृषि उपज के निर्यात को प्रोत्साहित करना</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147. फोर्ट विलियम, जिसका नाम हाल ही में 'विजय दुर्ग' रखा गया है, किस ऐतिहासिक तथ्य से जुड़ा है?</a:t>
            </a:r>
          </a:p>
          <a:p>
            <a:pPr marL="228600" indent="-228600">
              <a:buFont typeface="+mj-lt"/>
              <a:buAutoNum type="alphaU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इसे मुगल साम्राज्य द्वारा पूर्वी सीमा की रक्षा के लिए बनाया गया था।</a:t>
            </a:r>
          </a:p>
          <a:p>
            <a:pPr marL="228600" indent="-228600">
              <a:buFont typeface="+mj-lt"/>
              <a:buAutoNum type="alphaU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यह जलियांवाला बाग हत्याकांड का स्थल था।</a:t>
            </a:r>
          </a:p>
          <a:p>
            <a:pPr marL="228600" indent="-228600">
              <a:buFont typeface="+mj-lt"/>
              <a:buAutoNum type="alphaU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इसका नाम किंग विलियम </a:t>
            </a:r>
            <a:r>
              <a:rPr lang="en-IN" sz="1100" dirty="0">
                <a:latin typeface="Adobe Devanagari" panose="02040503050201020203" pitchFamily="18" charset="0"/>
                <a:ea typeface="Nirmala UI" panose="020B0502040204020203" pitchFamily="34" charset="0"/>
                <a:cs typeface="Adobe Devanagari" panose="02040503050201020203" pitchFamily="18" charset="0"/>
              </a:rPr>
              <a:t>III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नाम पर रखा गया था और यह ब्लैक होल त्रासदी से जुड़ा है।</a:t>
            </a:r>
          </a:p>
          <a:p>
            <a:pPr marL="228600" indent="-228600">
              <a:buFont typeface="+mj-lt"/>
              <a:buAutoNum type="alphaU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इसने सुभाष चंद्र बोस के अधीन भारतीय राष्ट्रीय सेना के आधार के रूप में कार्य किया।</a:t>
            </a:r>
          </a:p>
        </p:txBody>
      </p:sp>
      <p:sp>
        <p:nvSpPr>
          <p:cNvPr id="3" name="Rectangle 2">
            <a:extLst>
              <a:ext uri="{FF2B5EF4-FFF2-40B4-BE49-F238E27FC236}">
                <a16:creationId xmlns:a16="http://schemas.microsoft.com/office/drawing/2014/main" id="{912FDE83-94F5-7311-4EEA-2C414FF9E54B}"/>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9D3867E-3CD0-FF9D-E350-AD06987A0794}"/>
              </a:ext>
            </a:extLst>
          </p:cNvPr>
          <p:cNvSpPr txBox="1"/>
          <p:nvPr/>
        </p:nvSpPr>
        <p:spPr>
          <a:xfrm>
            <a:off x="3467507" y="445098"/>
            <a:ext cx="3010858" cy="8956298"/>
          </a:xfrm>
          <a:prstGeom prst="rect">
            <a:avLst/>
          </a:prstGeom>
          <a:noFill/>
        </p:spPr>
        <p:txBody>
          <a:bodyPr wrap="square">
            <a:spAutoFit/>
          </a:bodyPr>
          <a:lstStyle/>
          <a:p>
            <a:r>
              <a:rPr lang="hi-IN" sz="1000" b="1" dirty="0">
                <a:latin typeface="Adobe Devanagari" panose="02040503050201020203" pitchFamily="18" charset="0"/>
                <a:ea typeface="Nirmala UI" panose="020B0502040204020203" pitchFamily="34" charset="0"/>
                <a:cs typeface="Adobe Devanagari" panose="02040503050201020203" pitchFamily="18" charset="0"/>
              </a:rPr>
              <a:t>1</a:t>
            </a:r>
            <a:r>
              <a:rPr lang="en-GB" sz="1000" b="1" dirty="0">
                <a:latin typeface="Adobe Devanagari" panose="02040503050201020203" pitchFamily="18" charset="0"/>
                <a:ea typeface="Nirmala UI" panose="020B0502040204020203" pitchFamily="34" charset="0"/>
                <a:cs typeface="Adobe Devanagari" panose="02040503050201020203" pitchFamily="18" charset="0"/>
              </a:rPr>
              <a:t>41. In 2025, the 6th edition of the India–Japan joint military exercise ‘Dharma Guardian’ is scheduled to be held at which location?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Mahajan Field Firing Range, Rajasthan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Mount Fuji, Japan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New Delhi, India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Okinawa, Japan</a:t>
            </a:r>
          </a:p>
          <a:p>
            <a:endParaRPr lang="hi-IN" sz="10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00" b="1" dirty="0">
                <a:latin typeface="Adobe Devanagari" panose="02040503050201020203" pitchFamily="18" charset="0"/>
                <a:ea typeface="Nirmala UI" panose="020B0502040204020203" pitchFamily="34" charset="0"/>
                <a:cs typeface="Adobe Devanagari" panose="02040503050201020203" pitchFamily="18" charset="0"/>
              </a:rPr>
              <a:t>142. </a:t>
            </a:r>
            <a:r>
              <a:rPr lang="en-IN" sz="1000" b="1" dirty="0">
                <a:latin typeface="Adobe Devanagari" panose="02040503050201020203" pitchFamily="18" charset="0"/>
                <a:ea typeface="Nirmala UI" panose="020B0502040204020203" pitchFamily="34" charset="0"/>
                <a:cs typeface="Adobe Devanagari" panose="02040503050201020203" pitchFamily="18" charset="0"/>
              </a:rPr>
              <a:t>Match the following Olympic Games with their host cities:</a:t>
            </a:r>
            <a:endParaRPr lang="hi-IN" sz="10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00" b="1" dirty="0">
                <a:latin typeface="Adobe Devanagari" panose="02040503050201020203" pitchFamily="18" charset="0"/>
                <a:ea typeface="Nirmala UI" panose="020B0502040204020203" pitchFamily="34" charset="0"/>
                <a:cs typeface="Adobe Devanagari" panose="02040503050201020203" pitchFamily="18" charset="0"/>
              </a:rPr>
              <a:t>              </a:t>
            </a:r>
            <a:r>
              <a:rPr lang="en-IN" sz="1000" dirty="0">
                <a:latin typeface="Adobe Devanagari" panose="02040503050201020203" pitchFamily="18" charset="0"/>
                <a:ea typeface="Nirmala UI" panose="020B0502040204020203" pitchFamily="34" charset="0"/>
                <a:cs typeface="Adobe Devanagari" panose="02040503050201020203" pitchFamily="18" charset="0"/>
              </a:rPr>
              <a:t>List – II</a:t>
            </a:r>
            <a:r>
              <a:rPr lang="hi-IN" sz="1000" dirty="0">
                <a:latin typeface="Adobe Devanagari" panose="02040503050201020203" pitchFamily="18" charset="0"/>
                <a:ea typeface="Nirmala UI" panose="020B0502040204020203" pitchFamily="34" charset="0"/>
                <a:cs typeface="Adobe Devanagari" panose="02040503050201020203" pitchFamily="18" charset="0"/>
              </a:rPr>
              <a:t>		            </a:t>
            </a:r>
            <a:r>
              <a:rPr lang="en-IN" sz="1000" dirty="0">
                <a:latin typeface="Adobe Devanagari" panose="02040503050201020203" pitchFamily="18" charset="0"/>
                <a:ea typeface="Nirmala UI" panose="020B0502040204020203" pitchFamily="34" charset="0"/>
                <a:cs typeface="Adobe Devanagari" panose="02040503050201020203" pitchFamily="18" charset="0"/>
              </a:rPr>
              <a:t>List – II (Host Cities)</a:t>
            </a:r>
            <a:endParaRPr lang="en-IN" sz="10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900" dirty="0">
                <a:latin typeface="Adobe Devanagari" panose="02040503050201020203" pitchFamily="18" charset="0"/>
                <a:ea typeface="Nirmala UI" panose="020B0502040204020203" pitchFamily="34" charset="0"/>
                <a:cs typeface="Adobe Devanagari" panose="02040503050201020203" pitchFamily="18" charset="0"/>
              </a:rPr>
              <a:t>1.34th Summer Olympics (2028)</a:t>
            </a:r>
            <a:r>
              <a:rPr lang="hi-IN" sz="900" dirty="0">
                <a:latin typeface="Adobe Devanagari" panose="02040503050201020203" pitchFamily="18" charset="0"/>
                <a:ea typeface="Nirmala UI" panose="020B0502040204020203" pitchFamily="34" charset="0"/>
                <a:cs typeface="Adobe Devanagari" panose="02040503050201020203" pitchFamily="18" charset="0"/>
              </a:rPr>
              <a:t>              </a:t>
            </a:r>
            <a:r>
              <a:rPr lang="en-IN" sz="900" dirty="0">
                <a:latin typeface="Adobe Devanagari" panose="02040503050201020203" pitchFamily="18" charset="0"/>
                <a:ea typeface="Nirmala UI" panose="020B0502040204020203" pitchFamily="34" charset="0"/>
                <a:cs typeface="Adobe Devanagari" panose="02040503050201020203" pitchFamily="18" charset="0"/>
              </a:rPr>
              <a:t>A) Los Angeles, USA</a:t>
            </a:r>
          </a:p>
          <a:p>
            <a:r>
              <a:rPr lang="en-IN" sz="900" dirty="0">
                <a:latin typeface="Adobe Devanagari" panose="02040503050201020203" pitchFamily="18" charset="0"/>
                <a:ea typeface="Nirmala UI" panose="020B0502040204020203" pitchFamily="34" charset="0"/>
                <a:cs typeface="Adobe Devanagari" panose="02040503050201020203" pitchFamily="18" charset="0"/>
              </a:rPr>
              <a:t>2.35th Summer Olympics (2032)</a:t>
            </a:r>
            <a:r>
              <a:rPr lang="hi-IN" sz="900" dirty="0">
                <a:latin typeface="Adobe Devanagari" panose="02040503050201020203" pitchFamily="18" charset="0"/>
                <a:ea typeface="Nirmala UI" panose="020B0502040204020203" pitchFamily="34" charset="0"/>
                <a:cs typeface="Adobe Devanagari" panose="02040503050201020203" pitchFamily="18" charset="0"/>
              </a:rPr>
              <a:t>              </a:t>
            </a:r>
            <a:r>
              <a:rPr lang="en-IN" sz="900" dirty="0">
                <a:latin typeface="Adobe Devanagari" panose="02040503050201020203" pitchFamily="18" charset="0"/>
                <a:ea typeface="Nirmala UI" panose="020B0502040204020203" pitchFamily="34" charset="0"/>
                <a:cs typeface="Adobe Devanagari" panose="02040503050201020203" pitchFamily="18" charset="0"/>
              </a:rPr>
              <a:t>B) Brisbane, Australia</a:t>
            </a:r>
          </a:p>
          <a:p>
            <a:r>
              <a:rPr lang="en-IN" sz="900" dirty="0">
                <a:latin typeface="Adobe Devanagari" panose="02040503050201020203" pitchFamily="18" charset="0"/>
                <a:ea typeface="Nirmala UI" panose="020B0502040204020203" pitchFamily="34" charset="0"/>
                <a:cs typeface="Adobe Devanagari" panose="02040503050201020203" pitchFamily="18" charset="0"/>
              </a:rPr>
              <a:t>3.25th Winter Olympics (2026)</a:t>
            </a:r>
            <a:r>
              <a:rPr lang="hi-IN" sz="900" dirty="0">
                <a:latin typeface="Adobe Devanagari" panose="02040503050201020203" pitchFamily="18" charset="0"/>
                <a:ea typeface="Nirmala UI" panose="020B0502040204020203" pitchFamily="34" charset="0"/>
                <a:cs typeface="Adobe Devanagari" panose="02040503050201020203" pitchFamily="18" charset="0"/>
              </a:rPr>
              <a:t>                 </a:t>
            </a:r>
            <a:r>
              <a:rPr lang="en-IN" sz="900" dirty="0">
                <a:latin typeface="Adobe Devanagari" panose="02040503050201020203" pitchFamily="18" charset="0"/>
                <a:ea typeface="Nirmala UI" panose="020B0502040204020203" pitchFamily="34" charset="0"/>
                <a:cs typeface="Adobe Devanagari" panose="02040503050201020203" pitchFamily="18" charset="0"/>
              </a:rPr>
              <a:t>C) Milan &amp; Cortina, Italy</a:t>
            </a:r>
          </a:p>
          <a:p>
            <a:r>
              <a:rPr lang="en-IN" sz="900" dirty="0">
                <a:latin typeface="Adobe Devanagari" panose="02040503050201020203" pitchFamily="18" charset="0"/>
                <a:ea typeface="Nirmala UI" panose="020B0502040204020203" pitchFamily="34" charset="0"/>
                <a:cs typeface="Adobe Devanagari" panose="02040503050201020203" pitchFamily="18" charset="0"/>
              </a:rPr>
              <a:t>4.26th Winter Olympics (2030)</a:t>
            </a:r>
            <a:r>
              <a:rPr lang="hi-IN" sz="900" dirty="0">
                <a:latin typeface="Adobe Devanagari" panose="02040503050201020203" pitchFamily="18" charset="0"/>
                <a:ea typeface="Nirmala UI" panose="020B0502040204020203" pitchFamily="34" charset="0"/>
                <a:cs typeface="Adobe Devanagari" panose="02040503050201020203" pitchFamily="18" charset="0"/>
              </a:rPr>
              <a:t> 	                </a:t>
            </a:r>
            <a:r>
              <a:rPr lang="en-IN" sz="900" dirty="0">
                <a:latin typeface="Adobe Devanagari" panose="02040503050201020203" pitchFamily="18" charset="0"/>
                <a:ea typeface="Nirmala UI" panose="020B0502040204020203" pitchFamily="34" charset="0"/>
                <a:cs typeface="Adobe Devanagari" panose="02040503050201020203" pitchFamily="18" charset="0"/>
              </a:rPr>
              <a:t>D) France</a:t>
            </a:r>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IN" sz="1000" dirty="0">
                <a:latin typeface="Adobe Devanagari" panose="02040503050201020203" pitchFamily="18" charset="0"/>
                <a:ea typeface="Nirmala UI" panose="020B0502040204020203" pitchFamily="34" charset="0"/>
                <a:cs typeface="Adobe Devanagari" panose="02040503050201020203" pitchFamily="18" charset="0"/>
              </a:rPr>
              <a:t> A) 1–A, 2–B, 3–C, 4–D</a:t>
            </a:r>
          </a:p>
          <a:p>
            <a:r>
              <a:rPr lang="en-IN" sz="1000" dirty="0">
                <a:latin typeface="Adobe Devanagari" panose="02040503050201020203" pitchFamily="18" charset="0"/>
                <a:ea typeface="Nirmala UI" panose="020B0502040204020203" pitchFamily="34" charset="0"/>
                <a:cs typeface="Adobe Devanagari" panose="02040503050201020203" pitchFamily="18" charset="0"/>
              </a:rPr>
              <a:t> B) 1–B, 2–A, 3–D, 4–C</a:t>
            </a:r>
          </a:p>
          <a:p>
            <a:r>
              <a:rPr lang="en-IN" sz="1000" dirty="0">
                <a:latin typeface="Adobe Devanagari" panose="02040503050201020203" pitchFamily="18" charset="0"/>
                <a:ea typeface="Nirmala UI" panose="020B0502040204020203" pitchFamily="34" charset="0"/>
                <a:cs typeface="Adobe Devanagari" panose="02040503050201020203" pitchFamily="18" charset="0"/>
              </a:rPr>
              <a:t> C) 1–A, 2–C, 3–B, 4–D</a:t>
            </a:r>
          </a:p>
          <a:p>
            <a:r>
              <a:rPr lang="en-IN" sz="1000" dirty="0">
                <a:latin typeface="Adobe Devanagari" panose="02040503050201020203" pitchFamily="18" charset="0"/>
                <a:ea typeface="Nirmala UI" panose="020B0502040204020203" pitchFamily="34" charset="0"/>
                <a:cs typeface="Adobe Devanagari" panose="02040503050201020203" pitchFamily="18" charset="0"/>
              </a:rPr>
              <a:t> D) 1–D, 2–A, 3–C, 4–B</a:t>
            </a:r>
          </a:p>
          <a:p>
            <a:endParaRPr lang="hi-IN" sz="10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00" b="1" dirty="0">
                <a:latin typeface="Adobe Devanagari" panose="02040503050201020203" pitchFamily="18" charset="0"/>
                <a:ea typeface="Nirmala UI" panose="020B0502040204020203" pitchFamily="34" charset="0"/>
                <a:cs typeface="Adobe Devanagari" panose="02040503050201020203" pitchFamily="18" charset="0"/>
              </a:rPr>
              <a:t>143. </a:t>
            </a:r>
            <a:r>
              <a:rPr lang="en-GB" sz="1000" b="1" dirty="0">
                <a:latin typeface="Adobe Devanagari" panose="02040503050201020203" pitchFamily="18" charset="0"/>
                <a:ea typeface="Nirmala UI" panose="020B0502040204020203" pitchFamily="34" charset="0"/>
                <a:cs typeface="Adobe Devanagari" panose="02040503050201020203" pitchFamily="18" charset="0"/>
              </a:rPr>
              <a:t>Where was the World Hydrogen Summit 2025 held?</a:t>
            </a:r>
          </a:p>
          <a:p>
            <a:r>
              <a:rPr lang="hi-IN" sz="1000" dirty="0">
                <a:latin typeface="Adobe Devanagari" panose="02040503050201020203" pitchFamily="18" charset="0"/>
                <a:ea typeface="Nirmala UI" panose="020B0502040204020203" pitchFamily="34" charset="0"/>
                <a:cs typeface="Adobe Devanagari" panose="02040503050201020203" pitchFamily="18" charset="0"/>
              </a:rPr>
              <a:t> </a:t>
            </a:r>
            <a:r>
              <a:rPr lang="en-GB" sz="1000" dirty="0">
                <a:latin typeface="Adobe Devanagari" panose="02040503050201020203" pitchFamily="18" charset="0"/>
                <a:ea typeface="Nirmala UI" panose="020B0502040204020203" pitchFamily="34" charset="0"/>
                <a:cs typeface="Adobe Devanagari" panose="02040503050201020203" pitchFamily="18" charset="0"/>
              </a:rPr>
              <a:t>A) Berlin, Germany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Paris, France</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Rotterdam, Netherlands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Tokyo, Japan</a:t>
            </a:r>
          </a:p>
          <a:p>
            <a:endParaRPr lang="hi-IN" sz="10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00" b="1" dirty="0">
                <a:latin typeface="Adobe Devanagari" panose="02040503050201020203" pitchFamily="18" charset="0"/>
                <a:ea typeface="Nirmala UI" panose="020B0502040204020203" pitchFamily="34" charset="0"/>
                <a:cs typeface="Adobe Devanagari" panose="02040503050201020203" pitchFamily="18" charset="0"/>
              </a:rPr>
              <a:t>144. </a:t>
            </a:r>
            <a:r>
              <a:rPr lang="en-GB" sz="1000" b="1" dirty="0">
                <a:latin typeface="Adobe Devanagari" panose="02040503050201020203" pitchFamily="18" charset="0"/>
                <a:ea typeface="Nirmala UI" panose="020B0502040204020203" pitchFamily="34" charset="0"/>
                <a:cs typeface="Adobe Devanagari" panose="02040503050201020203" pitchFamily="18" charset="0"/>
              </a:rPr>
              <a:t>Who recently became the first Asian athlete to complete the 5000m short track race in under 13 minutes?</a:t>
            </a:r>
          </a:p>
          <a:p>
            <a:r>
              <a:rPr lang="hi-IN" sz="1000" dirty="0">
                <a:latin typeface="Adobe Devanagari" panose="02040503050201020203" pitchFamily="18" charset="0"/>
                <a:ea typeface="Nirmala UI" panose="020B0502040204020203" pitchFamily="34" charset="0"/>
                <a:cs typeface="Adobe Devanagari" panose="02040503050201020203" pitchFamily="18" charset="0"/>
              </a:rPr>
              <a:t> </a:t>
            </a:r>
            <a:r>
              <a:rPr lang="en-GB" sz="1000" dirty="0">
                <a:latin typeface="Adobe Devanagari" panose="02040503050201020203" pitchFamily="18" charset="0"/>
                <a:ea typeface="Nirmala UI" panose="020B0502040204020203" pitchFamily="34" charset="0"/>
                <a:cs typeface="Adobe Devanagari" panose="02040503050201020203" pitchFamily="18" charset="0"/>
              </a:rPr>
              <a:t>A) Avinash Sable</a:t>
            </a:r>
            <a:r>
              <a:rPr lang="hi-IN" sz="1000" dirty="0">
                <a:latin typeface="Adobe Devanagari" panose="02040503050201020203" pitchFamily="18" charset="0"/>
                <a:ea typeface="Nirmala UI" panose="020B0502040204020203" pitchFamily="34" charset="0"/>
                <a:cs typeface="Adobe Devanagari" panose="02040503050201020203" pitchFamily="18" charset="0"/>
              </a:rPr>
              <a:t>		</a:t>
            </a:r>
            <a:r>
              <a:rPr lang="en-GB" sz="1000" dirty="0">
                <a:latin typeface="Adobe Devanagari" panose="02040503050201020203" pitchFamily="18" charset="0"/>
                <a:ea typeface="Nirmala UI" panose="020B0502040204020203" pitchFamily="34" charset="0"/>
                <a:cs typeface="Adobe Devanagari" panose="02040503050201020203" pitchFamily="18" charset="0"/>
              </a:rPr>
              <a:t>B) Gulveer Singh</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Jinson Johnson</a:t>
            </a:r>
            <a:r>
              <a:rPr lang="hi-IN" sz="1000" dirty="0">
                <a:latin typeface="Adobe Devanagari" panose="02040503050201020203" pitchFamily="18" charset="0"/>
                <a:ea typeface="Nirmala UI" panose="020B0502040204020203" pitchFamily="34" charset="0"/>
                <a:cs typeface="Adobe Devanagari" panose="02040503050201020203" pitchFamily="18" charset="0"/>
              </a:rPr>
              <a:t>		</a:t>
            </a:r>
            <a:r>
              <a:rPr lang="en-GB" sz="1000" dirty="0">
                <a:latin typeface="Adobe Devanagari" panose="02040503050201020203" pitchFamily="18" charset="0"/>
                <a:ea typeface="Nirmala UI" panose="020B0502040204020203" pitchFamily="34" charset="0"/>
                <a:cs typeface="Adobe Devanagari" panose="02040503050201020203" pitchFamily="18" charset="0"/>
              </a:rPr>
              <a:t>D) Neeraj Chopra</a:t>
            </a:r>
          </a:p>
          <a:p>
            <a:endParaRPr lang="hi-IN" sz="10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00" b="1" dirty="0">
                <a:latin typeface="Adobe Devanagari" panose="02040503050201020203" pitchFamily="18" charset="0"/>
                <a:ea typeface="Nirmala UI" panose="020B0502040204020203" pitchFamily="34" charset="0"/>
                <a:cs typeface="Adobe Devanagari" panose="02040503050201020203" pitchFamily="18" charset="0"/>
              </a:rPr>
              <a:t>145. </a:t>
            </a:r>
            <a:r>
              <a:rPr lang="en-GB" sz="1000" b="1" dirty="0">
                <a:latin typeface="Adobe Devanagari" panose="02040503050201020203" pitchFamily="18" charset="0"/>
                <a:ea typeface="Nirmala UI" panose="020B0502040204020203" pitchFamily="34" charset="0"/>
                <a:cs typeface="Adobe Devanagari" panose="02040503050201020203" pitchFamily="18" charset="0"/>
              </a:rPr>
              <a:t>Which university secured the top position in the Times Higher Education (THE) World Reputation Rankings 2025?</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Stanford University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Harvard University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University of Cambridge</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California Institute of Technology</a:t>
            </a:r>
          </a:p>
          <a:p>
            <a:endParaRPr lang="hi-IN" sz="10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00" b="1" dirty="0">
                <a:latin typeface="Adobe Devanagari" panose="02040503050201020203" pitchFamily="18" charset="0"/>
                <a:ea typeface="Nirmala UI" panose="020B0502040204020203" pitchFamily="34" charset="0"/>
                <a:cs typeface="Adobe Devanagari" panose="02040503050201020203" pitchFamily="18" charset="0"/>
              </a:rPr>
              <a:t>146. </a:t>
            </a:r>
            <a:r>
              <a:rPr lang="en-GB" sz="1000" b="1" dirty="0">
                <a:latin typeface="Adobe Devanagari" panose="02040503050201020203" pitchFamily="18" charset="0"/>
                <a:ea typeface="Nirmala UI" panose="020B0502040204020203" pitchFamily="34" charset="0"/>
                <a:cs typeface="Adobe Devanagari" panose="02040503050201020203" pitchFamily="18" charset="0"/>
              </a:rPr>
              <a:t>What is the primary objective of the ‘Pradhan Mantri Dhan-Dhaanya Krishi Yojana’ announced in the Union Budget 2025?</a:t>
            </a:r>
          </a:p>
          <a:p>
            <a:pPr marL="228600" indent="-228600">
              <a:buFont typeface="+mj-lt"/>
              <a:buAutoNum type="alphaU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To promote organic farming</a:t>
            </a:r>
          </a:p>
          <a:p>
            <a:pPr marL="228600" indent="-228600">
              <a:buFont typeface="+mj-lt"/>
              <a:buAutoNum type="alphaU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To enhance agricultural productivity in low-productivity districts</a:t>
            </a:r>
          </a:p>
          <a:p>
            <a:pPr marL="228600" indent="-228600">
              <a:buFont typeface="+mj-lt"/>
              <a:buAutoNum type="alphaU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 To provide direct income support to farmers</a:t>
            </a:r>
          </a:p>
          <a:p>
            <a:pPr marL="228600" indent="-228600">
              <a:buFont typeface="+mj-lt"/>
              <a:buAutoNum type="alphaU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 To encourage export of agricultural produce</a:t>
            </a:r>
          </a:p>
          <a:p>
            <a:endParaRPr lang="hi-IN" sz="10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00" b="1" dirty="0">
                <a:latin typeface="Adobe Devanagari" panose="02040503050201020203" pitchFamily="18" charset="0"/>
                <a:ea typeface="Nirmala UI" panose="020B0502040204020203" pitchFamily="34" charset="0"/>
                <a:cs typeface="Adobe Devanagari" panose="02040503050201020203" pitchFamily="18" charset="0"/>
              </a:rPr>
              <a:t>147. </a:t>
            </a:r>
            <a:r>
              <a:rPr lang="en-GB" sz="1000" b="1" dirty="0">
                <a:latin typeface="Adobe Devanagari" panose="02040503050201020203" pitchFamily="18" charset="0"/>
                <a:ea typeface="Nirmala UI" panose="020B0502040204020203" pitchFamily="34" charset="0"/>
                <a:cs typeface="Adobe Devanagari" panose="02040503050201020203" pitchFamily="18" charset="0"/>
              </a:rPr>
              <a:t>Fort William, recently renamed as ‘Vijay Durg’, is historically associated with which fact?</a:t>
            </a:r>
          </a:p>
          <a:p>
            <a:pPr marL="228600" indent="-228600">
              <a:buFont typeface="+mj-lt"/>
              <a:buAutoNum type="alphaU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It was built by the Mughal Empire to defend the eastern frontier.</a:t>
            </a:r>
          </a:p>
          <a:p>
            <a:pPr marL="228600" indent="-228600">
              <a:buFont typeface="+mj-lt"/>
              <a:buAutoNum type="alphaU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 It was the site of the Jallianwala Bagh massacre.</a:t>
            </a:r>
          </a:p>
          <a:p>
            <a:pPr marL="228600" indent="-228600">
              <a:buFont typeface="+mj-lt"/>
              <a:buAutoNum type="alphaU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 It was named after King William III and is associated with the Black Hole Tragedy.</a:t>
            </a:r>
          </a:p>
          <a:p>
            <a:pPr marL="228600" indent="-228600">
              <a:buFont typeface="+mj-lt"/>
              <a:buAutoNum type="alphaU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It served as a base of the Indian National Army under Subhas Chandra Bose.</a:t>
            </a:r>
          </a:p>
        </p:txBody>
      </p:sp>
    </p:spTree>
    <p:extLst>
      <p:ext uri="{BB962C8B-B14F-4D97-AF65-F5344CB8AC3E}">
        <p14:creationId xmlns:p14="http://schemas.microsoft.com/office/powerpoint/2010/main" val="1871270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91A6D-CA38-36A8-7A4C-19C724DACD2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14A7091-FB29-F786-595B-4C08E7FC01F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E7B9A0C3-0DC8-8D11-EBD4-DAB8EE0A6357}"/>
              </a:ext>
            </a:extLst>
          </p:cNvPr>
          <p:cNvSpPr txBox="1"/>
          <p:nvPr/>
        </p:nvSpPr>
        <p:spPr>
          <a:xfrm>
            <a:off x="379635" y="470330"/>
            <a:ext cx="3010858" cy="3916457"/>
          </a:xfrm>
          <a:prstGeom prst="rect">
            <a:avLst/>
          </a:prstGeom>
          <a:noFill/>
        </p:spPr>
        <p:txBody>
          <a:bodyPr wrap="square">
            <a:spAutoFit/>
          </a:bodyPr>
          <a:lstStyle/>
          <a:p>
            <a:r>
              <a:rPr lang="hi-IN" sz="1150" b="1" dirty="0">
                <a:latin typeface="Adobe Devanagari" panose="02040503050201020203" pitchFamily="18" charset="0"/>
                <a:ea typeface="Nirmala UI" panose="020B0502040204020203" pitchFamily="34" charset="0"/>
                <a:cs typeface="Adobe Devanagari" panose="02040503050201020203" pitchFamily="18" charset="0"/>
              </a:rPr>
              <a:t>1</a:t>
            </a:r>
            <a:r>
              <a:rPr lang="en-GB" sz="115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8. जनवरी 2025 में, एस. सोमनाथ के बाद </a:t>
            </a:r>
            <a:r>
              <a:rPr lang="en-IN" sz="1150" b="1" dirty="0">
                <a:latin typeface="Adobe Devanagari" panose="02040503050201020203" pitchFamily="18" charset="0"/>
                <a:ea typeface="Nirmala UI" panose="020B0502040204020203" pitchFamily="34" charset="0"/>
                <a:cs typeface="Adobe Devanagari" panose="02040503050201020203" pitchFamily="18" charset="0"/>
              </a:rPr>
              <a:t>ISRO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के अध्यक्ष और अंतरिक्ष विभाग के सचिव के रूप में किसे नियुक्त किया गया?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डॉ. के. सिवन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डॉ. एम. अन्नादुराई</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डॉ. वी. नारायणन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डॉ. शांतनु भट्टाचार्य</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50" b="1" dirty="0">
                <a:latin typeface="Adobe Devanagari" panose="02040503050201020203" pitchFamily="18" charset="0"/>
                <a:ea typeface="Nirmala UI" panose="020B0502040204020203" pitchFamily="34" charset="0"/>
                <a:cs typeface="Adobe Devanagari" panose="02040503050201020203" pitchFamily="18" charset="0"/>
              </a:rPr>
              <a:t>149. </a:t>
            </a:r>
            <a:r>
              <a:rPr lang="en-IN" sz="1150" b="1" dirty="0">
                <a:latin typeface="Adobe Devanagari" panose="02040503050201020203" pitchFamily="18" charset="0"/>
                <a:ea typeface="Nirmala UI" panose="020B0502040204020203" pitchFamily="34" charset="0"/>
                <a:cs typeface="Adobe Devanagari" panose="02040503050201020203" pitchFamily="18" charset="0"/>
              </a:rPr>
              <a:t>“The One: Cricket, My Life and More” </a:t>
            </a:r>
            <a:r>
              <a:rPr lang="hi-IN" sz="1150" b="1" dirty="0">
                <a:latin typeface="Adobe Devanagari" panose="02040503050201020203" pitchFamily="18" charset="0"/>
                <a:ea typeface="Nirmala UI" panose="020B0502040204020203" pitchFamily="34" charset="0"/>
                <a:cs typeface="Adobe Devanagari" panose="02040503050201020203" pitchFamily="18" charset="0"/>
              </a:rPr>
              <a:t>पुस्तक किस भारतीय क्रिकेटर की आत्मकथा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विराट कोहली</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शिखर धवन</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रोहित शर्मा</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IN"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महेंद्र सिंह धोनी</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150. थोक मूल्य सूचकांक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WPI)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का आधार वर्ष 2011-12 से 2022-23 तक संशोधित करने के लिए गठित कार्य समूह के अध्यक्ष के रूप में किसे नियुक्त किया गया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डॉ. वी. अनंत नागेश्वरन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 रमेश चंद</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अमिताभ कांत</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अरविंद पनगढ़िया</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6AEDEA7D-CF82-5029-C1FB-46FB745008D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5F3E8A07-F897-7880-68BC-66E5508D8E77}"/>
              </a:ext>
            </a:extLst>
          </p:cNvPr>
          <p:cNvSpPr txBox="1"/>
          <p:nvPr/>
        </p:nvSpPr>
        <p:spPr>
          <a:xfrm>
            <a:off x="3467507" y="445098"/>
            <a:ext cx="3010858" cy="3631763"/>
          </a:xfrm>
          <a:prstGeom prst="rect">
            <a:avLst/>
          </a:prstGeom>
          <a:noFill/>
        </p:spPr>
        <p:txBody>
          <a:bodyPr wrap="square">
            <a:spAutoFit/>
          </a:bodyPr>
          <a:lstStyle/>
          <a:p>
            <a:r>
              <a:rPr lang="hi-IN" sz="1000" b="1" dirty="0">
                <a:latin typeface="Adobe Devanagari" panose="02040503050201020203" pitchFamily="18" charset="0"/>
                <a:ea typeface="Nirmala UI" panose="020B0502040204020203" pitchFamily="34" charset="0"/>
                <a:cs typeface="Adobe Devanagari" panose="02040503050201020203" pitchFamily="18" charset="0"/>
              </a:rPr>
              <a:t>148. </a:t>
            </a:r>
            <a:r>
              <a:rPr lang="en-GB" sz="1000" b="1" dirty="0">
                <a:latin typeface="Adobe Devanagari" panose="02040503050201020203" pitchFamily="18" charset="0"/>
                <a:ea typeface="Nirmala UI" panose="020B0502040204020203" pitchFamily="34" charset="0"/>
                <a:cs typeface="Adobe Devanagari" panose="02040503050201020203" pitchFamily="18" charset="0"/>
              </a:rPr>
              <a:t>In January 2025, who was appointed as the Chairman of ISRO and Secretary, Department of Space, succeeding S. Somanath?</a:t>
            </a:r>
          </a:p>
          <a:p>
            <a:r>
              <a:rPr lang="hi-IN" sz="100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000" dirty="0">
                <a:latin typeface="Adobe Devanagari" panose="02040503050201020203" pitchFamily="18" charset="0"/>
                <a:ea typeface="Nirmala UI" panose="020B0502040204020203" pitchFamily="34" charset="0"/>
                <a:cs typeface="Adobe Devanagari" panose="02040503050201020203" pitchFamily="18" charset="0"/>
              </a:rPr>
              <a:t>A) Dr. K. Sivan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Dr. M. Annadurai</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Dr. V. Narayanan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Dr. Shantanu Bhattacharya</a:t>
            </a:r>
          </a:p>
          <a:p>
            <a:endParaRPr lang="hi-IN" sz="10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00" b="1" dirty="0">
                <a:latin typeface="Adobe Devanagari" panose="02040503050201020203" pitchFamily="18" charset="0"/>
                <a:ea typeface="Nirmala UI" panose="020B0502040204020203" pitchFamily="34" charset="0"/>
                <a:cs typeface="Adobe Devanagari" panose="02040503050201020203" pitchFamily="18" charset="0"/>
              </a:rPr>
              <a:t>149. </a:t>
            </a:r>
            <a:r>
              <a:rPr lang="en-GB" sz="1000" b="1" dirty="0">
                <a:latin typeface="Adobe Devanagari" panose="02040503050201020203" pitchFamily="18" charset="0"/>
                <a:ea typeface="Nirmala UI" panose="020B0502040204020203" pitchFamily="34" charset="0"/>
                <a:cs typeface="Adobe Devanagari" panose="02040503050201020203" pitchFamily="18" charset="0"/>
              </a:rPr>
              <a:t>The book “The One: Cricket, My Life and More” is the autobiography of which Indian cricketer?</a:t>
            </a:r>
          </a:p>
          <a:p>
            <a:r>
              <a:rPr lang="hi-IN" sz="1000" dirty="0">
                <a:latin typeface="Adobe Devanagari" panose="02040503050201020203" pitchFamily="18" charset="0"/>
                <a:ea typeface="Nirmala UI" panose="020B0502040204020203" pitchFamily="34" charset="0"/>
                <a:cs typeface="Adobe Devanagari" panose="02040503050201020203" pitchFamily="18" charset="0"/>
              </a:rPr>
              <a:t> </a:t>
            </a:r>
            <a:r>
              <a:rPr lang="en-GB" sz="1000" dirty="0">
                <a:latin typeface="Adobe Devanagari" panose="02040503050201020203" pitchFamily="18" charset="0"/>
                <a:ea typeface="Nirmala UI" panose="020B0502040204020203" pitchFamily="34" charset="0"/>
                <a:cs typeface="Adobe Devanagari" panose="02040503050201020203" pitchFamily="18" charset="0"/>
              </a:rPr>
              <a:t>A) Virat Kohli</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Shikhar Dhawan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Rohit Sharma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Mahendra Singh Dhoni</a:t>
            </a:r>
          </a:p>
          <a:p>
            <a:endParaRPr lang="hi-IN" sz="10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000" b="1" dirty="0">
                <a:latin typeface="Adobe Devanagari" panose="02040503050201020203" pitchFamily="18" charset="0"/>
                <a:ea typeface="Nirmala UI" panose="020B0502040204020203" pitchFamily="34" charset="0"/>
                <a:cs typeface="Adobe Devanagari" panose="02040503050201020203" pitchFamily="18" charset="0"/>
              </a:rPr>
              <a:t>150. </a:t>
            </a:r>
            <a:r>
              <a:rPr lang="en-GB" sz="1000" b="1" dirty="0">
                <a:latin typeface="Adobe Devanagari" panose="02040503050201020203" pitchFamily="18" charset="0"/>
                <a:ea typeface="Nirmala UI" panose="020B0502040204020203" pitchFamily="34" charset="0"/>
                <a:cs typeface="Adobe Devanagari" panose="02040503050201020203" pitchFamily="18" charset="0"/>
              </a:rPr>
              <a:t>Who has been appointed as the chairman of the working group formed to revise the base year of the Wholesale Price Index (WPI) from 2011-12 to 2022-23?</a:t>
            </a:r>
          </a:p>
          <a:p>
            <a:r>
              <a:rPr lang="hi-IN" sz="1000" dirty="0">
                <a:latin typeface="Adobe Devanagari" panose="02040503050201020203" pitchFamily="18" charset="0"/>
                <a:ea typeface="Nirmala UI" panose="020B0502040204020203" pitchFamily="34" charset="0"/>
                <a:cs typeface="Adobe Devanagari" panose="02040503050201020203" pitchFamily="18" charset="0"/>
              </a:rPr>
              <a:t> </a:t>
            </a:r>
            <a:r>
              <a:rPr lang="en-GB" sz="1000" dirty="0">
                <a:latin typeface="Adobe Devanagari" panose="02040503050201020203" pitchFamily="18" charset="0"/>
                <a:ea typeface="Nirmala UI" panose="020B0502040204020203" pitchFamily="34" charset="0"/>
                <a:cs typeface="Adobe Devanagari" panose="02040503050201020203" pitchFamily="18" charset="0"/>
              </a:rPr>
              <a:t>A) Dr. V. Anantha Nageswaran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Prof. Ramesh Chand</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Amitabh Kant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Arvind Panagariya</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646905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C47E7-16D3-B07F-D721-A08D2115A493}"/>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EB6D43ED-F6D8-5EE1-C6F4-728ADD1FCE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0" y="53358"/>
            <a:ext cx="611589" cy="611589"/>
          </a:xfrm>
          <a:prstGeom prst="rect">
            <a:avLst/>
          </a:prstGeom>
          <a:ln>
            <a:noFill/>
          </a:ln>
          <a:effectLst>
            <a:outerShdw blurRad="292100" dist="139700" dir="2700000" algn="tl" rotWithShape="0">
              <a:srgbClr val="333333">
                <a:alpha val="1000"/>
              </a:srgbClr>
            </a:outerShdw>
          </a:effectLst>
        </p:spPr>
      </p:pic>
      <p:pic>
        <p:nvPicPr>
          <p:cNvPr id="31" name="Picture 30">
            <a:extLst>
              <a:ext uri="{FF2B5EF4-FFF2-40B4-BE49-F238E27FC236}">
                <a16:creationId xmlns:a16="http://schemas.microsoft.com/office/drawing/2014/main" id="{02FB5A90-4B9A-0145-86B6-BAA398DBEE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8" y="53357"/>
            <a:ext cx="611589" cy="611589"/>
          </a:xfrm>
          <a:prstGeom prst="rect">
            <a:avLst/>
          </a:prstGeom>
          <a:ln>
            <a:noFill/>
          </a:ln>
          <a:effectLst>
            <a:outerShdw blurRad="292100" dist="139700" dir="2700000" algn="tl" rotWithShape="0">
              <a:srgbClr val="333333">
                <a:alpha val="1000"/>
              </a:srgbClr>
            </a:outerShdw>
          </a:effectLst>
        </p:spPr>
      </p:pic>
      <p:sp>
        <p:nvSpPr>
          <p:cNvPr id="2" name="TextBox 1">
            <a:extLst>
              <a:ext uri="{FF2B5EF4-FFF2-40B4-BE49-F238E27FC236}">
                <a16:creationId xmlns:a16="http://schemas.microsoft.com/office/drawing/2014/main" id="{F771BD98-0CAF-1227-5F12-B496F4EDCAA6}"/>
              </a:ext>
            </a:extLst>
          </p:cNvPr>
          <p:cNvSpPr txBox="1"/>
          <p:nvPr/>
        </p:nvSpPr>
        <p:spPr>
          <a:xfrm>
            <a:off x="100761" y="664946"/>
            <a:ext cx="2015281" cy="338554"/>
          </a:xfrm>
          <a:prstGeom prst="rect">
            <a:avLst/>
          </a:prstGeom>
          <a:noFill/>
        </p:spPr>
        <p:txBody>
          <a:bodyPr wrap="square">
            <a:spAutoFit/>
          </a:bodyPr>
          <a:lstStyle/>
          <a:p>
            <a:r>
              <a:rPr lang="en-IN" sz="1600" b="1" dirty="0">
                <a:latin typeface="Adobe Devanagari" panose="02040503050201020203" pitchFamily="18" charset="0"/>
                <a:cs typeface="Adobe Devanagari" panose="02040503050201020203" pitchFamily="18" charset="0"/>
              </a:rPr>
              <a:t>Space For Rough Work</a:t>
            </a:r>
          </a:p>
        </p:txBody>
      </p:sp>
      <p:sp>
        <p:nvSpPr>
          <p:cNvPr id="3" name="TextBox 2">
            <a:extLst>
              <a:ext uri="{FF2B5EF4-FFF2-40B4-BE49-F238E27FC236}">
                <a16:creationId xmlns:a16="http://schemas.microsoft.com/office/drawing/2014/main" id="{00B17269-0D27-D263-D4A2-91E4B7BA551D}"/>
              </a:ext>
            </a:extLst>
          </p:cNvPr>
          <p:cNvSpPr txBox="1"/>
          <p:nvPr/>
        </p:nvSpPr>
        <p:spPr>
          <a:xfrm>
            <a:off x="5138009" y="594950"/>
            <a:ext cx="1619230" cy="338554"/>
          </a:xfrm>
          <a:prstGeom prst="rect">
            <a:avLst/>
          </a:prstGeom>
          <a:noFill/>
        </p:spPr>
        <p:txBody>
          <a:bodyPr wrap="square">
            <a:spAutoFit/>
          </a:bodyPr>
          <a:lstStyle/>
          <a:p>
            <a:r>
              <a:rPr lang="hi-IN" sz="1600" b="1" dirty="0">
                <a:latin typeface="Adobe Devanagari" panose="02040503050201020203" pitchFamily="18" charset="0"/>
                <a:cs typeface="Adobe Devanagari" panose="02040503050201020203" pitchFamily="18" charset="0"/>
              </a:rPr>
              <a:t>रफ़ कार्य के लिए स्थान</a:t>
            </a:r>
            <a:endParaRPr lang="en-IN" sz="1600" b="1"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3907039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3F51A-CFB0-B074-506E-BDCD01B8E901}"/>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9A6E3A9-0C50-CEFF-BAB0-BB26BE24EE6B}"/>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26</a:t>
            </a:fld>
            <a:endParaRPr lang="en-IN"/>
          </a:p>
        </p:txBody>
      </p:sp>
      <p:sp>
        <p:nvSpPr>
          <p:cNvPr id="43" name="TextBox 53">
            <a:extLst>
              <a:ext uri="{FF2B5EF4-FFF2-40B4-BE49-F238E27FC236}">
                <a16:creationId xmlns:a16="http://schemas.microsoft.com/office/drawing/2014/main" id="{846E2345-4652-438B-C78C-511855DD2C54}"/>
              </a:ext>
            </a:extLst>
          </p:cNvPr>
          <p:cNvSpPr txBox="1"/>
          <p:nvPr/>
        </p:nvSpPr>
        <p:spPr>
          <a:xfrm>
            <a:off x="878226" y="8371506"/>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42A2BA7B-E75B-0523-CAB0-00186EC9AC65}"/>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4" name="Picture 3">
            <a:extLst>
              <a:ext uri="{FF2B5EF4-FFF2-40B4-BE49-F238E27FC236}">
                <a16:creationId xmlns:a16="http://schemas.microsoft.com/office/drawing/2014/main" id="{8ADAFDC9-7FF6-86EE-D72C-F77096A8E8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33885296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30995</TotalTime>
  <Words>17331</Words>
  <Application>Microsoft Office PowerPoint</Application>
  <PresentationFormat>A4 Paper (210x297 mm)</PresentationFormat>
  <Paragraphs>1775</Paragraphs>
  <Slides>26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Adobe Devanagari</vt:lpstr>
      <vt:lpstr>Arial</vt:lpstr>
      <vt:lpstr>Arial Black</vt:lpstr>
      <vt:lpstr>Calibri</vt:lpstr>
      <vt:lpstr>Calibri Light</vt:lpstr>
      <vt:lpstr>Merriweather</vt:lpstr>
      <vt:lpstr>Nirmala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Result Mitraad</dc:creator>
  <cp:lastModifiedBy>Arjun kumar</cp:lastModifiedBy>
  <cp:revision>1916</cp:revision>
  <dcterms:created xsi:type="dcterms:W3CDTF">2024-10-24T08:06:48Z</dcterms:created>
  <dcterms:modified xsi:type="dcterms:W3CDTF">2025-08-19T14:28:53Z</dcterms:modified>
</cp:coreProperties>
</file>