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816" r:id="rId1"/>
  </p:sldMasterIdLst>
  <p:notesMasterIdLst>
    <p:notesMasterId r:id="rId28"/>
  </p:notesMasterIdLst>
  <p:handoutMasterIdLst>
    <p:handoutMasterId r:id="rId29"/>
  </p:handoutMasterIdLst>
  <p:sldIdLst>
    <p:sldId id="634" r:id="rId2"/>
    <p:sldId id="470" r:id="rId3"/>
    <p:sldId id="648" r:id="rId4"/>
    <p:sldId id="649" r:id="rId5"/>
    <p:sldId id="650" r:id="rId6"/>
    <p:sldId id="651" r:id="rId7"/>
    <p:sldId id="652" r:id="rId8"/>
    <p:sldId id="653" r:id="rId9"/>
    <p:sldId id="654" r:id="rId10"/>
    <p:sldId id="655" r:id="rId11"/>
    <p:sldId id="656" r:id="rId12"/>
    <p:sldId id="657" r:id="rId13"/>
    <p:sldId id="658" r:id="rId14"/>
    <p:sldId id="659" r:id="rId15"/>
    <p:sldId id="660" r:id="rId16"/>
    <p:sldId id="661" r:id="rId17"/>
    <p:sldId id="662" r:id="rId18"/>
    <p:sldId id="663" r:id="rId19"/>
    <p:sldId id="664" r:id="rId20"/>
    <p:sldId id="665" r:id="rId21"/>
    <p:sldId id="666" r:id="rId22"/>
    <p:sldId id="667" r:id="rId23"/>
    <p:sldId id="668" r:id="rId24"/>
    <p:sldId id="669" r:id="rId25"/>
    <p:sldId id="556" r:id="rId26"/>
    <p:sldId id="647" r:id="rId2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0" autoAdjust="0"/>
    <p:restoredTop sz="94660"/>
  </p:normalViewPr>
  <p:slideViewPr>
    <p:cSldViewPr snapToGrid="0">
      <p:cViewPr>
        <p:scale>
          <a:sx n="132" d="100"/>
          <a:sy n="132" d="100"/>
        </p:scale>
        <p:origin x="436" y="-3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26-08-2025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26-08-2025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26-08-2025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26-08-2025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26-08-2025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26-08-2025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26-08-2025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26-08-2025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700AF-BDF8-39BD-1B05-BDF3A2ED04D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AD91D09E-4400-72E5-5174-29A6B0FAD3D5}"/>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3" name="Rectangle 2">
            <a:extLst>
              <a:ext uri="{FF2B5EF4-FFF2-40B4-BE49-F238E27FC236}">
                <a16:creationId xmlns:a16="http://schemas.microsoft.com/office/drawing/2014/main" id="{0F59EED3-A903-2E1C-D247-1213EA06C2EE}"/>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0E119214-0DF6-D1EA-0096-7019F94850BD}"/>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3A88E5F1-2B4F-5278-444E-0DE77A056820}"/>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62DB233C-73C8-7BF0-8603-E055B3BCDC20}"/>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07F62192-5476-F766-D942-6FD240F52EB3}"/>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CECFA7D4-B271-A94D-5D60-934DCD0B3ADC}"/>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9558977D-E2FA-04BC-BFEC-2052397C3340}"/>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5227B110-BEC4-987B-84B6-1C912826B2BF}"/>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3DAAAB17-D65F-DE25-065B-97565657C0BA}"/>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50506331-29A4-7861-9C5A-FFE19F71643F}"/>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0CC9CA75-B17B-FBB9-0334-0669BD3E853C}"/>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D125CBBC-5C99-6C71-B8BA-60BA9419C964}"/>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E5E8136F-6BD8-90D5-9657-2D9D6A0832AD}"/>
              </a:ext>
            </a:extLst>
          </p:cNvPr>
          <p:cNvSpPr txBox="1"/>
          <p:nvPr/>
        </p:nvSpPr>
        <p:spPr>
          <a:xfrm>
            <a:off x="5463173" y="1435433"/>
            <a:ext cx="81882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4E3F6B9B-AE82-34D2-8912-D2ADE4140EDF}"/>
              </a:ext>
            </a:extLst>
          </p:cNvPr>
          <p:cNvSpPr txBox="1"/>
          <p:nvPr/>
        </p:nvSpPr>
        <p:spPr>
          <a:xfrm>
            <a:off x="2433346" y="1474876"/>
            <a:ext cx="2322818"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Free Test-4</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9706D2D9-E0CD-0252-C926-282C90789E2C}"/>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C278B2D7-C900-0C2C-762B-1AB1D81A8FAD}"/>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92799767-C372-45F1-B44C-6FE5C893456E}"/>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9992C6AC-78B3-96E6-F11E-1C2D135383AC}"/>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24401487-E7C5-33ED-2913-9A2E92129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84A2B0D9-4257-9AB0-DCAA-7C9298D56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5FA3E0E-498C-7F44-610B-84149E502D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02E6A1FE-92B6-AB3A-DB81-92EA674332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2FE61ED-9192-A792-84A8-5F48F5E409E9}"/>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9330E50F-F6A7-3EB6-1275-712CEBD693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
        <p:nvSpPr>
          <p:cNvPr id="7" name="TextBox 24">
            <a:extLst>
              <a:ext uri="{FF2B5EF4-FFF2-40B4-BE49-F238E27FC236}">
                <a16:creationId xmlns:a16="http://schemas.microsoft.com/office/drawing/2014/main" id="{57BE8DD4-520E-73E8-A25B-4D4353C7E6E7}"/>
              </a:ext>
            </a:extLst>
          </p:cNvPr>
          <p:cNvSpPr txBox="1"/>
          <p:nvPr/>
        </p:nvSpPr>
        <p:spPr>
          <a:xfrm>
            <a:off x="2985037" y="1899866"/>
            <a:ext cx="1219435" cy="21544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27 Aug 2025</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67626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9635" y="559229"/>
            <a:ext cx="3010858" cy="8894743"/>
          </a:xfrm>
          <a:prstGeom prst="rect">
            <a:avLst/>
          </a:prstGeom>
          <a:noFill/>
        </p:spPr>
        <p:txBody>
          <a:bodyPr wrap="square">
            <a:spAutoFit/>
          </a:bodyPr>
          <a:lstStyle/>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 मिलाइए: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भूमि का प्रकार)	सूची-</a:t>
            </a:r>
            <a:r>
              <a:rPr lang="en-IN"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विवरण)</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उर्वरा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1. घास से भरी भूमि</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 वर्षा से सिंचित भूमि</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षाड्वल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3. उपजाऊ भूमि</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देवमातृका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4. रेगिस्तानी भूमि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(a) A-3, B-4, C-1, D-2</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A-1, B-2, C-3, D-4</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A-4, B-3, C-2, D-1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A-2, B-1, C-4, D-3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विक्रमशिला विश्वविद्यालय के संबंध में निम्नलिखित में से कौन सा कथन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विक्रमशिला विश्वविद्यालय की स्थापना सम्राट धर्मपाल ने 6वीं शताब्दी पूर्व  में की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विक्रमशिला विश्वविद्यालय ने मुख्य रूप से बौद्ध धर्म और तंत्र विद्या का अध्ययन कराया।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दोनों 1 और 2 गलत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किस गुप्त शासक का उल्लेख नालंदा के ताम्रपत्र में परम भागवत के नाम से मिलता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सम्राट चंद्रगुप्त प्रथम</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सम्राट समुद्रगुप्त</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सम्राट चंद्रगुप्त द्वितीय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सम्राट कुमारगुप्त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राग-विबोध" के बारे में निम्नलिखित में से कौन सा कथन सही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राग-विबोध का लेखक पंडित सोमनाथ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राग-विबोध की रचना 1609 ईस्वी में की गई थी।</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राग-विबोध में हिंदुस्तानी और कर्नाटक संगीत में रागों का वर्गीकरण और स्वरों का विवरण दिया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केवल</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प्राकृत प्रकाश" के लेखक कौन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कंबन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वररुचि</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कालिदास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साम्राज्य बुद्ध के जीवन से जुड़ा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अवंति</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 गांधार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कोसल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4. मगध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 Match List-I with List-II: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List-I (Type of Land)	List-II (Description)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Urvara		1. Grassy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Maru			2. Rainfed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Shadvala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3. Fertile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Devamatrika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4. Desert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A-3, B-4, C-1,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A-4, B-3, C-2, D-1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A-2, B-1, C-4,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Which of the following statements regarding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Vikramshila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University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Vikramshila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University was founded by King Dharmapala in the 6th century BC.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Vikramshila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University primarily focused on the study of Buddhism and Tantric practices.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Which Gupta ruler is referred to as "Parama Bhagavata" in the Nalanda copper plate?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King Chandragupta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King Samudragupta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King Chandragupta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King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Kumaragupta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Which of the following statements about "Raga-Vibodha" is correct?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author of "Raga-Vibodha" is Pandit Somnath.</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"Raga-Vibodha" was composed in the year 1609 CE.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"Raga-Vibodha" classifies ragas in Hindustani and Carnatic music and provides a description of their notes.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and 2 only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 Who is the author of "Prakrit Prakash"?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Kamban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Vararuchi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Kalidasa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Bhasa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 Which of the following empires is associated with the life of Buddha?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Avanti		2. Gandhara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Kosala		4. Magadha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 below: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2, and 3		(b) 2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 and 4		(d) 1, 3 and 4</a:t>
            </a:r>
          </a:p>
        </p:txBody>
      </p:sp>
    </p:spTree>
    <p:extLst>
      <p:ext uri="{BB962C8B-B14F-4D97-AF65-F5344CB8AC3E}">
        <p14:creationId xmlns:p14="http://schemas.microsoft.com/office/powerpoint/2010/main" val="2147912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A9850-45E5-FAB3-633B-1AB7281748F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1611673-DF4C-DC3F-B4A3-B5AF328507E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84AD8F4-D343-CC8B-695E-C2A9F23E3F5B}"/>
              </a:ext>
            </a:extLst>
          </p:cNvPr>
          <p:cNvSpPr txBox="1"/>
          <p:nvPr/>
        </p:nvSpPr>
        <p:spPr>
          <a:xfrm>
            <a:off x="379635" y="559229"/>
            <a:ext cx="3010858" cy="8725466"/>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7</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दमदमा स्थल किस राज्य में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झारखंड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किस राजा के सिक्कों पर जहाज का चित्र अंकित है?</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गौतमीपुत्र शातकर्णि</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वासिष्ठीपुत्र पुलुमायिन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रुद्रदामन प्रथम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यज्ञश्री शातकर्णि</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मुगल काल में 'हरकारों' का संबंध निम्नलिखित में से किस विभाग से था?</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वित्त विभाग</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गुप्तचरी विभाग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डाक विभाग</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सैन्य विभाग</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में कौन-सा सूफी संत 'सुल्तान-उल-मशेख' के नाम से जाना जाता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निजामुद्दीन औलिया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फरीदुद्दीन गंज-ए-शकर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नासिरुद्दीन चिराग-ए-देहलवी</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कुतुबुद्दीन बख्तियार काकी</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'गंगईकोंड चोलपुरम' की स्थापना किस चोल शासक के शासनकाल में की गई थी?</a:t>
            </a:r>
          </a:p>
          <a:p>
            <a:pPr marL="228600" indent="-228600">
              <a:buAutoNum type="alphaL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राजेन्द्र-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परांतक-1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राजराज</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राजेन्द्र-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'खतोली की लड़ाई' किस-किस के बीच लड़ी गई?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राणा कुंभा इब्राहिम लोदी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राणा सांगा इब्राहिम लोदी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राणा कुंभा बाबर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राणा सांगा महमूद-</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मुहम्मद बिन कासिम के नेतृत्व में अरबों ने भारत पर पहला सफल आक्रमण किया था। किस वर्ष में अरबों ने सिन्ध पर विजय प्राप्त की थी और उस समय सिन्ध पर किसका शासन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710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ई०, दाहिर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711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ई०, मोहम्मद बिन कासिम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712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ई०, दाहिर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715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ई०, इब्राहीम लोदी</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बगदाद के खलीफा अल-आदिर बिल्लाह ने महमूद गज़नी को कौन सी उपाधियाँ दी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अल-राजा और अल-मुमिन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यमीन-उद-दौला और यमीन-ऊल-मिल्लाह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अल-अमीर और अल-महदी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अल-मुहम्मद और अल-फारूक</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9A068BC-54DD-F056-A8BB-3D293C4A001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CD9265B-0015-DEDB-312C-16BC77C03B23}"/>
              </a:ext>
            </a:extLst>
          </p:cNvPr>
          <p:cNvSpPr txBox="1"/>
          <p:nvPr/>
        </p:nvSpPr>
        <p:spPr>
          <a:xfrm>
            <a:off x="3471643" y="559229"/>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7. Where is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Damdama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Sthal located?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Bihar			(b) Jharkhand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Uttar Pradesh		(d) Rajasthan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 On the coins of which king is the figure of a ship engraved?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Gautamiputra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Satakarni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Vashishthiputra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Pulumavi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Rudradaman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Yajna Sri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Satakarni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 In the Mughal period, which department was associated with 'Harkaras'?</a:t>
            </a:r>
          </a:p>
          <a:p>
            <a:pPr marL="228600" indent="-228600">
              <a:buAutoNum type="alphaL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Finance Department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Intelligence Department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Postal Department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Military Department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 Which Sufi saint was known by the title 'Sultan-ul-</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Mashaikh</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Nizamuddin Auliya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Fariduddin Ganj-e-Shakar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Nasiruddin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Chiragh</a:t>
            </a:r>
            <a:r>
              <a:rPr lang="en-GB" sz="1050" dirty="0">
                <a:latin typeface="Adobe Devanagari" panose="02040503050201020203" pitchFamily="18" charset="0"/>
                <a:ea typeface="Nirmala UI" panose="020B0502040204020203" pitchFamily="34" charset="0"/>
                <a:cs typeface="Adobe Devanagari" panose="02040503050201020203" pitchFamily="18" charset="0"/>
              </a:rPr>
              <a:t>-e-</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Dehlavi</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Qutbuddin Bakhtiar Kaki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11. During the reign of which Chola ruler was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Gangaikonda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Cholapuram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established?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Rajendra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Parantaka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Rajaraja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Rajendra 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12. 'The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Khatoali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fought between whom?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Rana Kumbha and Ibrahim Lodi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Rana Sanga and Ibrahim Lodi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Rana Kumbha and Babur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Rana Sanga and Mahmud II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13. Under the leadership of Muhammad bin Qasim, the Arabs made their first successful invasion of India. In which year did the Arabs conquer Sindh, and who was ruling Sindh at that time?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710 CE, Dahir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711 CE, Muhammad bin Qasim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712 CE, Dahir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715 CE, Ibrahim Lodi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14. Which titles were given to Mahmud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by the Caliph of Baghdad, Al-Adir Billah?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Al-Raja and Al-Mumin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Yamin-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050" dirty="0">
                <a:latin typeface="Adobe Devanagari" panose="02040503050201020203" pitchFamily="18" charset="0"/>
                <a:ea typeface="Nirmala UI" panose="020B0502040204020203" pitchFamily="34" charset="0"/>
                <a:cs typeface="Adobe Devanagari" panose="02040503050201020203" pitchFamily="18" charset="0"/>
              </a:rPr>
              <a:t>-Dawla and Yamin-ul-Millah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Al-Amir and Al-Mahdi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Al-Muhammad and Al-Farooq</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43594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ED869-C1C9-14EC-3EFE-67DAAE4D534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9A7F1CB-E7FF-6FD6-F468-ED580C2B7C2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6141A97-7C99-2F57-5636-9FD5CB594BD5}"/>
              </a:ext>
            </a:extLst>
          </p:cNvPr>
          <p:cNvSpPr txBox="1"/>
          <p:nvPr/>
        </p:nvSpPr>
        <p:spPr>
          <a:xfrm>
            <a:off x="379635" y="559229"/>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इल्तुतमिश द्वारा किए गए निम्नलिखित में से कौन से कार्य सही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सबसे पहले शुद्ध अरवी सिक्के जारी किए। (चांदी का टंका और तांबा का जीतल)</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इक्ता प्रणाली चलाई।</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चालीस गुलाम सरदारों का संगठन बनाया, जिसे तुर्कान-ए-चिहलगानी के नाम से जाना गया।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सर्वप्रथम दिल्ली के अमीरों का दमन किया।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2,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2,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गुलाम वंश का अंतिम शासक कौन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इल्तुतमिश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रज्जब</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शम्भुद्दीन कैमुर्स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बलबन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यात्री) को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शासक) से सुमेलित कीजिए।</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दीवान-ए-रियासत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गुप्त सूचना एकत्र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शहना-ए-मंडी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बाजार में घूम-घूम कर निरीक्षण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बरीद</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व्यापारियों पर नियंत्रण रखना और पूरी बाजार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व्यवस्था का संचालन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 मुनहियान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किसी एक विशिष्ट बाजार का अधीक्षक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1-C, 2-D, 3-B, 4-A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1-D, 2-C, 3-A,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1-C, 2-A, 3-D,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1-A, 2-B, 3-C, 4-D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यात्री) को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शासक) से सुमेलित कीजिए।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यात्री)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शासक)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निकोलो कोंटी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मल्लिकार्जुन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अब्दुर्रज्जाक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कृष्णदेव 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नूनिज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देवराय द्वितीय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 डोमिंगो पायस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देवराय प्रथम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1-D, 2-C, 3-A,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1-A, 2-B, 3-C, 4-D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1-C, 2-D, 3-B, 4-A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1-B, 2-A, 3-D, 4-C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युद्ध) को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संधि) से सुमेलित कीजिए।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युद्ध)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प्रथम आँग्ल-मैसूर युद्ध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श्रीरंगपत्तनम की संधि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द्वितीय आँग्ल-मैसूर युद्ध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मद्रास की संधि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तृतीय आँग्ल-मैसूर युद्ध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मंगलूर की संधि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1-B, 2-C, 3-A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1-A, 2-B, 3-C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1-C, 2-A, 3-B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1-B, 2-A, 3-C</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0A559B85-ED15-0026-6C10-C853348AF8D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F04C24F-1D6A-C7FB-59E5-091CA8120BBA}"/>
              </a:ext>
            </a:extLst>
          </p:cNvPr>
          <p:cNvSpPr txBox="1"/>
          <p:nvPr/>
        </p:nvSpPr>
        <p:spPr>
          <a:xfrm>
            <a:off x="3471643" y="559229"/>
            <a:ext cx="3010858" cy="9217908"/>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15. </a:t>
            </a:r>
            <a:r>
              <a:rPr lang="en-GB" sz="1000" dirty="0">
                <a:latin typeface="Adobe Devanagari" panose="02040503050201020203" pitchFamily="18" charset="0"/>
                <a:ea typeface="Nirmala UI" panose="020B0502040204020203" pitchFamily="34" charset="0"/>
                <a:cs typeface="Adobe Devanagari" panose="02040503050201020203" pitchFamily="18" charset="0"/>
              </a:rPr>
              <a:t>Which of the following actions were carried out by Iltutmish?</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Issued the first pure Arabic coins (silver tankas and copper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jitals</a:t>
            </a:r>
            <a:r>
              <a:rPr lang="en-GB" sz="10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Implemented the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Iqta</a:t>
            </a:r>
            <a:r>
              <a:rPr lang="en-GB" sz="1000" dirty="0">
                <a:latin typeface="Adobe Devanagari" panose="02040503050201020203" pitchFamily="18" charset="0"/>
                <a:ea typeface="Nirmala UI" panose="020B0502040204020203" pitchFamily="34" charset="0"/>
                <a:cs typeface="Adobe Devanagari" panose="02040503050201020203" pitchFamily="18" charset="0"/>
              </a:rPr>
              <a:t> system.</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Established a group of forty slave nobles, known as Turkan-</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00" dirty="0">
                <a:latin typeface="Adobe Devanagari" panose="02040503050201020203" pitchFamily="18" charset="0"/>
                <a:ea typeface="Nirmala UI" panose="020B0502040204020203" pitchFamily="34" charset="0"/>
                <a:cs typeface="Adobe Devanagari" panose="02040503050201020203" pitchFamily="18" charset="0"/>
              </a:rPr>
              <a:t>-</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Chihalgani</a:t>
            </a:r>
            <a:r>
              <a:rPr lang="en-GB" sz="10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First suppressed the nobles of Delhi.</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1, 2, 3, and 4</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1, 2, and 3</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2, 3, and 4</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1 and 4</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16. Who was the last ruler of the Slave Dynasty?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Iltutmish			(b) Razia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Shamsuddin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Kayumars</a:t>
            </a:r>
            <a:r>
              <a:rPr lang="en-GB" sz="1000" dirty="0">
                <a:latin typeface="Adobe Devanagari" panose="02040503050201020203" pitchFamily="18" charset="0"/>
                <a:ea typeface="Nirmala UI" panose="020B0502040204020203" pitchFamily="34" charset="0"/>
                <a:cs typeface="Adobe Devanagari" panose="02040503050201020203" pitchFamily="18" charset="0"/>
              </a:rPr>
              <a:t>		(d) Balban</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17. Match Column-I (Travellers) with Column-II (Rulers).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Column-I (Position)	Column-II (Function)</a:t>
            </a:r>
          </a:p>
          <a:p>
            <a:pPr marL="228600" indent="-228600">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Diwan-e-Riyasat	A. Collecting secret </a:t>
            </a:r>
          </a:p>
          <a:p>
            <a:pPr lvl="3"/>
            <a:r>
              <a:rPr lang="en-GB" sz="1000" dirty="0">
                <a:latin typeface="Adobe Devanagari" panose="02040503050201020203" pitchFamily="18" charset="0"/>
                <a:ea typeface="Nirmala UI" panose="020B0502040204020203" pitchFamily="34" charset="0"/>
                <a:cs typeface="Adobe Devanagari" panose="02040503050201020203" pitchFamily="18" charset="0"/>
              </a:rPr>
              <a:t>      information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2. Shahna-e-Mandi	B. Inspecting the market by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roaming around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3. Barid			C. Controlling traders and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overseeing the entire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market system</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4.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Munhiyan</a:t>
            </a:r>
            <a:r>
              <a:rPr lang="en-GB" sz="1000" dirty="0">
                <a:latin typeface="Adobe Devanagari" panose="02040503050201020203" pitchFamily="18" charset="0"/>
                <a:ea typeface="Nirmala UI" panose="020B0502040204020203" pitchFamily="34" charset="0"/>
                <a:cs typeface="Adobe Devanagari" panose="02040503050201020203" pitchFamily="18" charset="0"/>
              </a:rPr>
              <a:t>	                 D. Superintendent of a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specific market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1-C, 2-D, 3-B, 4-A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1-D, 2-C, 3-A, 4-B</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1-C, 2-A, 3-D, 4-B</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1-A, 2-B, 3-C, 4-D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18. Match Column-I (Traveller) with Column-II (Ruler).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Column-I (Traveller)	Column-II (Ruler)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Nicolo Conti		A. Mallikarjuna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Abdur Razzaq		B. Krishnadeva Raya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Nuniz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Devaraya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Domingo Paes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Devaraya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1-D, 2-C, 3-A, 4-B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1-A, 2-B, 3-C, 4-D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1-C, 2-D, 3-B, 4-A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1-B, 2-A, 3-D, 4-C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19. Match Column-I (War) with Column-II (Treaty).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Column-I (War)		         Column-II (Treaty)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1st Anglo-Mysore War	     A. Treaty of Seringapatam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2nd Anglo-Mysore War 	     B. Treaty of Madras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3rd Anglo-Mysore War        C. Treaty of Mangalore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1-B, 2-C, 3-A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1-A, 2-B, 3-C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1-C, 2-A, 3-B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1-B, 2-A, 3-C</a:t>
            </a:r>
          </a:p>
        </p:txBody>
      </p:sp>
    </p:spTree>
    <p:extLst>
      <p:ext uri="{BB962C8B-B14F-4D97-AF65-F5344CB8AC3E}">
        <p14:creationId xmlns:p14="http://schemas.microsoft.com/office/powerpoint/2010/main" val="610097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B1AF-43F7-B825-821B-AF6E93268E5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AB31AB9-A50E-3C1C-4BFB-1DEF0602FC6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9793031-A206-495F-0B00-A87104DB14FB}"/>
              </a:ext>
            </a:extLst>
          </p:cNvPr>
          <p:cNvSpPr txBox="1"/>
          <p:nvPr/>
        </p:nvSpPr>
        <p:spPr>
          <a:xfrm>
            <a:off x="379635" y="574640"/>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को किसने कहा?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"काँग्रेस केवल सूक्ष्मदर्शी अल्पसंख्या का प्रतिनिधित्व करती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"काँग्रेस अपने पतन की ओर लड़खड़ाती हुई जा रही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डलहौजी और लॉर्ड कैनिंग</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मिंटो और लॉर्ड चेम्सफोर्ड</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डफरिन और लॉर्ड कर्जन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रिपन और लॉर्ड हार्डिंग</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संस्था/आंदोलन) को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संस्थापक/नेता) से सुमेलित कीजिए।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संस्था/आंदोलन)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संस्थापक/नेता)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एशियाटिक सोसाइटी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दादाभाई नौरोजी</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आत्मीय सभा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विलियम जोन्स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युवा बंगाल आन्दोलन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देवेन्द्रनाथ ठाकुर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 ब्रिटिश इंडिया सोसाइटी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 राममोहन 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5. तत्त्वबोधिनी सभा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हेनरी लुई विवियन डिरोजियो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1-B, 2-D, 3-E, 4-A, 5-C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1-D, 2-B, 3-E, 4-A, 5-C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1-B, 2-D, 3-A, 4-E, 5-C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1-C, 2-A, 3-D, 4-B, 5-E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"नेशन" (पत्र-पत्रिकाएँ एवं पुस्तकें) किससे सम्बंधित हैं?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 गंगाधर तिलक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गोपाल कृष्ण गोखले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दादाभाई नौरोजी</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महात्मा गांधी</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सामाजिक सुधार अधिनियम) को 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गवर्नर-जनरल/वायसराय) से सुमेलित कीजिए।</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सामाजिक सुधार अधिनियम)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गवर्नरजनरल/वायसराय)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दास प्रथा पर प्रतिबंध (1843)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नार्थब्रुक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नैटिव मैरिज एक्ट (1872)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एलनबरो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एज ऑफ कन्सेंट एक्ट (1891)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इरविन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 शारदा एक्ट (1929)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लैंसडाउन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1-B, 2-A, 3-D, 4-C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1-A, 2-B, 3-C, 4-D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1-B, 2-D, 3-A, 4-C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1-D, 2-A, 3-B, 4-C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1902 का भारतीय विश्वविद्यालय आयोग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Indian Universities Commission)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संदर्भ में सही कथन कौन-से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1.इसकी अध्यक्षता सर थॉमस रैले ने की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2.इसमें दो भारतीय सदस्य सैयद हुसैन बिलग्रामी और गुरुदास बनर्जी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3.इसे लॉर्ड कर्जन ने गठित किया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4.इसका उद्देश्य भारत में विश्वविद्यालय शिक्षा में सुधार हेतु सिफारिशें करना था।</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6EC9B49-E329-7055-0C8C-533333B4EE8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348792E-420E-4EAA-FF22-CFDA04E042F5}"/>
              </a:ext>
            </a:extLst>
          </p:cNvPr>
          <p:cNvSpPr txBox="1"/>
          <p:nvPr/>
        </p:nvSpPr>
        <p:spPr>
          <a:xfrm>
            <a:off x="3471643" y="559229"/>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20. Who said the following statements?</a:t>
            </a:r>
          </a:p>
          <a:p>
            <a:pPr marL="228600" indent="-228600">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Congress represents only a microscopic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minority."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Congress is tottering to its fall."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Lord Dalhousie and Lord Canning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Lord Minto and Lord Chelmsford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Lord Dufferin and Lord Curzon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Lord Ripon and Lord Hardinge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21. Match Column-I (Institution/Movement) with Column-II (Founder/Leader).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Column-I 		    Column-II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(Institution/Movement)	  (Founder/Leader)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Asiatic Society		   A. Dadabhai Naoroji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Atmiya Sabha		  B. William Jones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Young Bengal Movement C. Debendranath Tagore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British India Society	  D. Raja Rammohan Roy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Tattvabodhini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Sabha	   E. Henry Louis Vivian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Derozio</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1-B, 2-D, 3-E, 4-A, 5-C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1-D, 2-B, 3-E, 4-A, 5-C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1-B, 2-D, 3-A, 4-E, 5-C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1-C, 2-A, 3-D, 4-B, 5-E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22. "The Nation" (Newspapers/Magazines and Books) is associated with whom?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Bal Gangadhar Tilak	(b) Gopal Krishna Gokhale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Dadabhai Naoroji	(d) Mahatma Gandhi</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23. Match Column-I (Social Reform Acts) with Column-II (Governor-General/Viceroy).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Column-I 		         Column-II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(Social Reform Act)           (Governor General/Viceroy)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Abolition of Slavery (1843)      A. Lord Northbrook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Native Marriage Act (1872)     B. Lord Ellenborough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Age of Consent Act (1891)       C. Lord Irwin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Sharda Act (1929)	          D. Lord Lansdowne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1-B, 2-A, 3-D, 4-C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1-A, 2-B, 3-C, 4-D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1-B, 2-D, 3-A, 4-C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1-D, 2-A, 3-B, 4-C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24. Which of the following statements are correct regarding the Indian Universities Commission, 1902?</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was chaired by Sir Thomas Raleigh.</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had two Indian members – Syed Hussain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Bilgrami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Gurudas Banerjee.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was constituted by Lord Curzon.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Its objective was to recommend reforms in university education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3		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3 and 4		D. 1, 2, 3 and 4 </a:t>
            </a:r>
          </a:p>
        </p:txBody>
      </p:sp>
    </p:spTree>
    <p:extLst>
      <p:ext uri="{BB962C8B-B14F-4D97-AF65-F5344CB8AC3E}">
        <p14:creationId xmlns:p14="http://schemas.microsoft.com/office/powerpoint/2010/main" val="384995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1D945-20D1-0666-5B45-9CCE2A5CEA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59AB964-3F60-E537-4052-DED7A40DACF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547D34A-E622-399F-5C6A-00B6DFAB5B2C}"/>
              </a:ext>
            </a:extLst>
          </p:cNvPr>
          <p:cNvSpPr txBox="1"/>
          <p:nvPr/>
        </p:nvSpPr>
        <p:spPr>
          <a:xfrm>
            <a:off x="379635" y="559229"/>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25.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प्राचीन स्मारक संरक्षण अधिनियम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Ancient Monuments Preservation Act)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कब और किसके समय में पारित किया गया था?</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1901, लॉर्ड कर्जन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1904, लॉर्ड कर्जन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1904, लॉर्ड डलहौज़ी</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 1907, लॉर्ड मिन्टो</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 में आए अकाल और उनके लिए गठित आयोगों का सही मिलान कीजिए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अकाल वर्ष)</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सूची –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आयोग)</a:t>
            </a:r>
          </a:p>
          <a:p>
            <a:pPr marL="228600" indent="-228600">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1880 का अकाल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स्ट्रैची आयोग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1898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अकाल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लायल आयोग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1900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अकाल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मैक्डॉनेल आयोग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B, 2 – C, 3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लिटन (1876–1880) के समय भारतीयों को दी जाने वाली “राय बहादुर” और “खान बहादुर” उपाधियों के संदर्भ में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"राय बहादुर" की उपाधि मुख्यतः हिंदुओं और ईसाइयों को दी जाती थी।</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"खान बहादुर" की उपाधि मुसलमानों को दी जाती थी।</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इन उपाधियों का उद्देश्य ब्रिटिश सरकार के प्रति वफादारी और सहयोग को बढ़ावा देना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 में "आधुनिक डाक व्यवस्था" और "यूनिफॉर्म डाक दर" किसके समय शुरू हुई?</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वेलेजली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रिपन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डलहौज़ी</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लॉर्ड कर्जन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किस मराठा पेशवा ने सबसे पहले सहायक संधि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Subsidiary Alliance)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स्वीकार की?</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बाजीराव प्रथम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माधवराव द्वितीय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बाजीराव द्वितीय</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बालाजी बाजीराव</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विशेष राज्य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Special Category States)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संदर्भ में 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पहली बार जम्मू-कश्मीर, असम और नगालैंड को 1969 में,विशेष श्रेणी राज्य का दर्जा मिला।</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 दर्जे का लाभ उठाने वाले राज्यों को केंद्र से मिलने वाली सहायता का बड़ा हिस्सा अनुदान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Grant)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रूप में मिलता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में (2025 तक) संविधान में "विशेष राज्य" का उल्लेख एक पृथक संवैधानिक प्रावधान के रूप में मौजूद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कौन-सा/से सही है/हैं?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सभी</a:t>
            </a:r>
          </a:p>
        </p:txBody>
      </p:sp>
      <p:sp>
        <p:nvSpPr>
          <p:cNvPr id="3" name="Rectangle 2">
            <a:extLst>
              <a:ext uri="{FF2B5EF4-FFF2-40B4-BE49-F238E27FC236}">
                <a16:creationId xmlns:a16="http://schemas.microsoft.com/office/drawing/2014/main" id="{2A6B88F4-562A-8151-25DA-E3DAA680831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27006D5-F702-DD0F-4A81-2B4BD63734FF}"/>
              </a:ext>
            </a:extLst>
          </p:cNvPr>
          <p:cNvSpPr txBox="1"/>
          <p:nvPr/>
        </p:nvSpPr>
        <p:spPr>
          <a:xfrm>
            <a:off x="3467507" y="559229"/>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25. When and during whose tenure was the Ancient Monuments Preservation Act passed?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18 March 1901, Lord Curzon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18 March 1904, Lord Curzon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18 March 1904, Lord Dalhousie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18 March 1907, Lord Minto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26. Match the famines in India with the respective commissions formed for them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 – I (Famine Year)	List – II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Famine of 1880		A. Strachey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Famine of 1898		B. Lyall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Famine of 1900 		C. MacDonnell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A, 2 – B, 3 –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B, 2 – C, 3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A, 2 – C, 3 – B</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27. During Lord Lytton’s tenure (1876–1880), consider the following statements regarding the titles “Rai Bahadur” and “Khan Bahadur” conferred upon Indians: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title "Rai Bahadur" was primarily conferred on Hindus and Christians.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title "Khan Bahadur" was conferred on Muslims.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purpose of these titles was to promote loyalty and cooperation towards the British government.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2 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 		D. 1, 2 and 3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28. In India, the “Modern Postal System” and “Uniform Postage Rate” were introduced during whose tenure?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Lord Wellesley	(B) Lord Ripon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Lord Dalhousie	(D) Lord Curzon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29. Which Maratha Peshwa was the first to accept the Subsidiary Alliance?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Baji Rao I		(B) Madhav Rao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Baji Rao II		(D) Balaji Baji Rao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30. Consider the following statements with reference to Special Category States: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For the first time, Jammu and Kashmir, Assam and Nagaland got the status of Special Category States in 1969.</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states availing this status get a major part of the assistance from the Centre in the form of grants.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At present (till 2025), the mention of "Special States" exists in the Constitution as a separate constitutional provision.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		D. All 1, 2 and 3</a:t>
            </a:r>
          </a:p>
        </p:txBody>
      </p:sp>
    </p:spTree>
    <p:extLst>
      <p:ext uri="{BB962C8B-B14F-4D97-AF65-F5344CB8AC3E}">
        <p14:creationId xmlns:p14="http://schemas.microsoft.com/office/powerpoint/2010/main" val="91206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DC04E-5103-F262-99B1-83D918C54C6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3E6A8CD-15BD-55AD-A413-3474227AAFE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FCDBA91-8F8D-2745-4094-AD99507C3ACF}"/>
              </a:ext>
            </a:extLst>
          </p:cNvPr>
          <p:cNvSpPr txBox="1"/>
          <p:nvPr/>
        </p:nvSpPr>
        <p:spPr>
          <a:xfrm>
            <a:off x="379635" y="559229"/>
            <a:ext cx="3010858" cy="8933215"/>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31.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दल-बदल विरोधी कानून को 52वें संविधान संशोधन (1985) द्वारा संविधान की दसवीं अनुसूची में जोड़ा गया।</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किसी सदस्य को अयोग्य घोषित करने की शक्ति  चुनाव आयोग के सलाह पर  राष्ट्रपति/राज्यपाल  के पास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कौन-सा/से सही है/हैं?</a:t>
            </a:r>
          </a:p>
          <a:p>
            <a:pPr marL="228600" indent="-228600">
              <a:buAutoNum type="alphaU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 मिलान करे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संविधान की सूचियाँ)    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विषयों की संख्या)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संघ सूची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66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विषय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राज्य सूची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97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विषय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समवर्ती सूची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C. 47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विषय</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 → B, 2 → A, 3 → 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(B) 1 → C, 2 → B, 3 → A</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(C) 1 → A, 2 → C, 3 → B</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(D) 1 → B, 2 → C, 3 → A</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33.</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कौन-से राष्ट्रपति की कार्यकारी शक्तियों (</a:t>
            </a:r>
            <a:r>
              <a:rPr lang="en-GB" sz="1150" dirty="0">
                <a:latin typeface="Adobe Devanagari" panose="02040503050201020203" pitchFamily="18" charset="0"/>
                <a:ea typeface="Nirmala UI" panose="020B0502040204020203" pitchFamily="34" charset="0"/>
                <a:cs typeface="Adobe Devanagari" panose="02040503050201020203" pitchFamily="18" charset="0"/>
              </a:rPr>
              <a:t>Executive Powers)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अंतर्गत आते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प्रत्येक चुनाव के बाद तथा प्रत्येक वर्ष संसद के प्रथम अधिवेशन को संबोधित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संसद में लंबित विधेयकों या अन्य किसी विषय के संबंध में संसद को संदेश भेज सकता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राज्य और केंद्र के मध्य राजस्व के बंटवारे हेतु प्रत्येक पाँच वर्ष में वित्त आयोग का गठन करता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वह प्रधानमंत्री तथा अन्य मंत्रियों की नियुक्ति करता है और वे उसके प्रसादपर्यंत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during his pleasure)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कार्य करते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4</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4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34.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प्राक्कलन समिति (</a:t>
            </a:r>
            <a:r>
              <a:rPr lang="en-GB" sz="1150" dirty="0">
                <a:latin typeface="Adobe Devanagari" panose="02040503050201020203" pitchFamily="18" charset="0"/>
                <a:ea typeface="Nirmala UI" panose="020B0502040204020203" pitchFamily="34" charset="0"/>
                <a:cs typeface="Adobe Devanagari" panose="02040503050201020203" pitchFamily="18" charset="0"/>
              </a:rPr>
              <a:t>Estimates Committee)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संबंध में निम्नलिखित कथनों पर विचार कीजिए:</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इसके सदस्य लोकसभा और राज्यसभा द्वारा चुने जाते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इसका गठन हर वर्ष किया जाता है और इसमें कुल 22 सदस्य होते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आजादी के बाद पहली बार जान मथाई के सिफारिस पर 1950 में इस समिति का गठन किया गया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कौन-सा/से सही नहीं  है/हैं?</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38A8339-723F-6EC1-29F3-D99BAD6D490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31A348C-AEBB-2BB9-35BE-FADFA5DF075C}"/>
              </a:ext>
            </a:extLst>
          </p:cNvPr>
          <p:cNvSpPr txBox="1"/>
          <p:nvPr/>
        </p:nvSpPr>
        <p:spPr>
          <a:xfrm>
            <a:off x="3467507" y="559229"/>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31.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Anti-defection law was added to the 10th Schedule of the Constitution by the 52nd Constitutional Amendment (1985).</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power to disqualify a member lies with the President/Governor on the advice of the Election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32. Match List – I with List –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Match List – I 		 List –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(Lists of Constitution)               (Number of 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Union List 		         A. 66 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State List		         B. 97 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Concurrent List 	        C. 47 subjects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B, 2 → A, 3 →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C, 2 → B, 3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A, 2 → C, 3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B, 2 → C, 3 → 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following come under the Executive Powers of the President?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He addresses the first session of the Parliament after every election and every year.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can send a message to the Parliament regarding pending bills or any other matter in the Parliament.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He constitutes a Finance Commission every five years to share revenue between the state and the centre.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He appoints the Prime Minister and other ministers and they work during his pleasure.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34. Consider the following statements regarding the Estimates Committee: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Its members are elected by the Lok Sabha and Rajya Sabha.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is constituted every year and has a total of 22 members.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For the first time after independence, this committee was constituted in 1950 on the recommendation of John Mathai.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not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95679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3AA16-238A-9757-EA44-A4509007865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85CFF12-46EF-51CE-37E0-76D37D65AD2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325EF6E-D575-41B3-F873-133820C83C29}"/>
              </a:ext>
            </a:extLst>
          </p:cNvPr>
          <p:cNvSpPr txBox="1"/>
          <p:nvPr/>
        </p:nvSpPr>
        <p:spPr>
          <a:xfrm>
            <a:off x="379635" y="559229"/>
            <a:ext cx="3010858" cy="8725466"/>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35.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संविधान में किस अनुच्छेद में वयस्क मताधिकार को मान्यता 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गई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324</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325</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326</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अनुच्छेद 327</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 में सेवाओं पर कर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Service Tax)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लगाने का प्रावधान संविधान के किस संशोधन अधिनियम द्वारा किया गया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86</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अधिनियम, 2002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87</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अधिनियम, 2003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88</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अधिनियम, 2003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89</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अधिनियम, 2003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संविधान संशोधन अधिनियम) को सूची –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प्रावधान) से मिलाइए:</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1.103</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 संविधान संशोधन अधिनियम, 2019</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2.104वाँ संविधान संशोधन अधिनियम, 2020</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3.105वाँ संविधान संशोधन अधिनियम, 2021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4.106वाँ संविधान संशोधन अधिनियम, 2023</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राज्यों को अपनी पिछड़ी जातियों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OBC)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सूची बनाने का अधिकार पुनः प्रदान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आर्थिक रूप से कमजोर वर्ग (</a:t>
            </a:r>
            <a:r>
              <a:rPr lang="en-GB" sz="1100" dirty="0">
                <a:latin typeface="Adobe Devanagari" panose="02040503050201020203" pitchFamily="18" charset="0"/>
                <a:ea typeface="Nirmala UI" panose="020B0502040204020203" pitchFamily="34" charset="0"/>
                <a:cs typeface="Adobe Devanagari" panose="02040503050201020203" pitchFamily="18" charset="0"/>
              </a:rPr>
              <a:t>EWS)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लिए 10% आरक्षण का प्रावधान।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संसद और राज्य विधानसभाओं में एंग्लो-इंडियन प्रतिनिधित्व को समाप्त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लोकसभा और राज्य विधानसभाओं में महिलाओं के लिए 33% (एक-तिहाई) सीटों का आरक्षण।</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विकल्प</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 B, 2 → C, 3 → A, 4 →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 → C, 2 → B, 3 → D,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 A, 2 → D, 3 → C, 4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 → B, 2 → A, 3 → D, 4 → 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 वंदन अधिनियम, 2023 (106वाँ संविधान संशोधन) के तहत लोकसभा और राज्य विधानसभाओं में महिलाओं को 33% आरक्षण दिया गया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यह आरक्षण 15 वर्षों के लिए होगा, लेकिन संसद चाहे तो आगे बढ़ा सकती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 सही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'कामराज योजना' का उद्देश्य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समाजवादी आदर्श समाज स्थापित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तमिलनाडु का औद्योगिक विकास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को जीवन्त बनाना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सहकारी कृषि का संवर्धन</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53E02D3-C799-603C-9E2F-2EFC67826D1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2AA1C55-5CCF-E888-621B-EC32EC1176E3}"/>
              </a:ext>
            </a:extLst>
          </p:cNvPr>
          <p:cNvSpPr txBox="1"/>
          <p:nvPr/>
        </p:nvSpPr>
        <p:spPr>
          <a:xfrm>
            <a:off x="3467507" y="559229"/>
            <a:ext cx="3010858" cy="8656216"/>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35. In which article of the Constitution, adult suffrage is recognized?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324		(B) Article 325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Article 326		(D) Article 327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36. Which amendment act of the Constitution made provision for levying service tax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86th Constitutional Amendment Act, 2002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87th Constitutional Amendment Act, 2003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88th Constitutional Amendment Act, 2003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89th Constitutional Amendment Act, 2003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37. Match List – I (Constitution Amendment Act) with List – II (Provisions):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 –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103rd Constitutional Amendment Act, 2019</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104th Constitutional Amendment Act, 202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105th Constitutional Amendment Act, 2021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106th Constitutional Amendment Act, 2023</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 – II</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States were again given the right to make their own list of backward classes (OBCs).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Provision of 10% reservation for economically weaker sections (EWS).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Anglo-Indian representation in Parliament and state assemblies was abolished.</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Reservation of 33% (one-third) seats for women in Lok Sabha and state assemblies.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Option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B, 2 → C, 3 → A, 4 → 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C, 2 → B, 3 → D, 4 → 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A, 2 → D, 3 → C, 4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B, 2 → A, 3 → D, 4 → 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38.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Under the Nari Vandan Act, 2023 (106th Constitutional Amendment), 33% reservation has been given to women in the Lok Sabha and State Legislative Assemblies.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This reservation will be for 15 years, but the Parliament can extend it further if it wishes.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39. The objective of 'Kamaraj Plan' was-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To establish a socialist ideal society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Industrial development of Tamil Nadu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To revive the Indian National Congress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Promotion of cooperative agriculture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533638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24C0D-C323-C95A-4521-35FAFBEB3DC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C80399D-1B17-FF39-F418-95630EB4EF0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5F9E191-9E19-8130-07C7-81B8580CFB4E}"/>
              </a:ext>
            </a:extLst>
          </p:cNvPr>
          <p:cNvSpPr txBox="1"/>
          <p:nvPr/>
        </p:nvSpPr>
        <p:spPr>
          <a:xfrm>
            <a:off x="379635" y="441078"/>
            <a:ext cx="3010858" cy="9064020"/>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40.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 विधेयकों में से किस एक का भारतीय संसद के दोनों सदनों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द्वारा अलग-अलग विशेष बहुमत से पारित होना आवश्यक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साधारण विधेयक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धन विधेयक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वित्त विधेयक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संविधान संशोधन विधेयक</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रियासतों के शासकों के विशेष अधिकारों और प्रिवी पर्सों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समाप्ति कब की गई?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1950		(B) 1949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1962		(D) 1971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73वें संविधान संशोधन का अभिपालन करने वाला पहला राज्य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आंध्र प्रदेश</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राजस्थान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यदि उपाध्यक्ष लोक सभा की अध्यक्षता कर रहे हों, तो उन्हें एक अधिकार प्राप्त है कि वह-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लोक सभा के विचार-विमर्श में भाग ले सकते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सदस्य के रूप में सदन के समक्ष किसी प्रस्ताव पर मतदान कर सकते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मत-बराबरी की अवस्था में मतदान कर सकते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अध्यक्ष की अनुपस्थिति में संसद की संयुक्त बैठक की अध्यक्षता करने का अधिकार नहीं रखते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संविधान के 91वें संविधान संशोधन अधिनियम के संदर्भ 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विचार कीजिये-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माध्यम से मंत्रिपरिषद के आकार को विस्तृत कर दिया  गया।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अनुसार मंत्रिपरिषद के सदस्यों की संख्या लोकसभा</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 राज्यों में विधानसभा) की कुल सदस्य संख्या के 15</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प्रतिशत से अधिक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होगी।</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इसके द्वारा 6 से 14 वर्ष के बच्चों के शिक्षा के अधिकार को मौलिक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अधिकार बना दिया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सत्य है/हैं?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पूर्ण पाचक रस किसे कहा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जठर रस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पित्त रस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लार रस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अग्न्याशयी रस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46. DNA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बारे में नीचे दिए गए कथनों को देखें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फ्रेडरिक मिश्चर ने 1869 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DNA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खोजा और इसे न्यूक्लिन  नाम दिया।</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वाटसन-क्रिक मॉडल के अनुसार, डीएनए डबल हेलिक्स का व्यास इसकी पूरी संरचना में अलग-अलग होती है।</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DNA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कोशिका के केन्द्रक एवं माईटोकोण्ड्रया में पाया जाता है।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8C35D14-C024-AF32-BC39-938B0227862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DEE3483-95FC-1365-BE6D-A9064AF75525}"/>
              </a:ext>
            </a:extLst>
          </p:cNvPr>
          <p:cNvSpPr txBox="1"/>
          <p:nvPr/>
        </p:nvSpPr>
        <p:spPr>
          <a:xfrm>
            <a:off x="3467507" y="461626"/>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40. Which one of the following bills is required to be passed by both the Houses of the Indian Parliament separately by a special majority-</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Ordinary Bill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Money Bill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Finance Bill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Constitution Amendment Bill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41. When were the special rights and privy purses of the rulers of Indian princely states abolished?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1950			(B) 1949</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1962			(D) 1971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42. The first state to follow the 73rd Constitutional Amendment 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Madhya Pradesh 	(B)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Andhra Pradesh 	(D) Rajasthan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43. If the Deputy Speaker is presiding over the Lok Sabha, he has the right to-</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take part in the discussions of the Lok Sabha.</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As a member, he can vote on any proposal before the House.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Can vote in case of a tie.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Does not have the right to preside over a joint session of Parliament in the absence of the Speaker.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44. Consider the context of the 91st Constitutional Amendment Act of the Constitution-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Through this, the size of the Council of Ministers was expanded.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According to this, the number of members of the Council of Ministers will not exceed 15 percent of the total number of members of the Lok Sabha (or Legislative Assembly in the states).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Through this, the right to education for children between 6 and 14 years was made a fundamental right.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true?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2		(B)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and 3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45. Which digestive juice is called the complete digestive juice?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Gastric juice		(B) Bile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Salivary juice		(D) Pancreatic juice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46. Look at the following statements about DNA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Friedrich Miescher discovered DNA in 1869 and named it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Nuclein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AutoNum type="arabicPeriod" startAt="2"/>
            </a:pPr>
            <a:r>
              <a:rPr lang="en-GB" sz="1050" dirty="0">
                <a:latin typeface="Adobe Devanagari" panose="02040503050201020203" pitchFamily="18" charset="0"/>
                <a:ea typeface="Nirmala UI" panose="020B0502040204020203" pitchFamily="34" charset="0"/>
                <a:cs typeface="Adobe Devanagari" panose="02040503050201020203" pitchFamily="18" charset="0"/>
              </a:rPr>
              <a:t>According to the Watson-Crick model, the diameter of the DNA double helix is unequal throughout its structure.</a:t>
            </a:r>
          </a:p>
          <a:p>
            <a:pPr marL="228600" indent="-228600">
              <a:buAutoNum type="arabicPeriod" startAt="2"/>
            </a:pPr>
            <a:r>
              <a:rPr lang="en-GB" sz="1050" dirty="0">
                <a:latin typeface="Adobe Devanagari" panose="02040503050201020203" pitchFamily="18" charset="0"/>
                <a:ea typeface="Nirmala UI" panose="020B0502040204020203" pitchFamily="34" charset="0"/>
                <a:cs typeface="Adobe Devanagari" panose="02040503050201020203" pitchFamily="18" charset="0"/>
              </a:rPr>
              <a:t>DNA is found only in the nucleus and mitochondria of the cell.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(D) 1, 2 and 3</a:t>
            </a:r>
          </a:p>
        </p:txBody>
      </p:sp>
    </p:spTree>
    <p:extLst>
      <p:ext uri="{BB962C8B-B14F-4D97-AF65-F5344CB8AC3E}">
        <p14:creationId xmlns:p14="http://schemas.microsoft.com/office/powerpoint/2010/main" val="2997659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27137-FE65-EB67-650B-2E71BFC54B8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41A4E3F-EEA4-994A-A76C-3AF0A7DBB86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053A9E8-A60E-E52A-F6AC-1800174D525E}"/>
              </a:ext>
            </a:extLst>
          </p:cNvPr>
          <p:cNvSpPr txBox="1"/>
          <p:nvPr/>
        </p:nvSpPr>
        <p:spPr>
          <a:xfrm>
            <a:off x="379635" y="456489"/>
            <a:ext cx="3010858" cy="9294852"/>
          </a:xfrm>
          <a:prstGeom prst="rect">
            <a:avLst/>
          </a:prstGeom>
          <a:noFill/>
        </p:spPr>
        <p:txBody>
          <a:bodyPr wrap="square">
            <a:spAutoFit/>
          </a:bodyPr>
          <a:lstStyle/>
          <a:p>
            <a:r>
              <a:rPr lang="en-GB" sz="1150" dirty="0">
                <a:latin typeface="Adobe Devanagari" panose="02040503050201020203" pitchFamily="18" charset="0"/>
                <a:ea typeface="Nirmala UI" panose="020B0502040204020203" pitchFamily="34" charset="0"/>
                <a:cs typeface="Adobe Devanagari" panose="02040503050201020203" pitchFamily="18" charset="0"/>
              </a:rPr>
              <a:t>47.</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वे पौधे जो पूरे वर्ष विविध तापमान सहन कर सकते हैं, उन्हें क्या कहा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हेकिस्टोथर्मल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यूरिथर्मल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माइक्रोथर्मल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स्टेनोथर्मल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48.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गैस नियमों को उनके लागू होने की शर्तों से मिलाइए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गैस नियम)                 सूची – </a:t>
            </a:r>
            <a:r>
              <a:rPr lang="en-GB" sz="115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शर्त)</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1.बॉयल का नियम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स्थिर दाब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चार्ल्स का नियम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स्थिर ताप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3.आवोगाड्रो का नियम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स्थिर ताप एवं दाब</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कूट :</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1 → B, 2 → A, 3 → 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1 → A, 2 → B, 3 → C</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1 → B, 2 → C, 3 → A</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49.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सा/से कथन सही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1.</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प्रोडूसर गैस 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CO + H₂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 मिश्रण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2.</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जल गैस में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CO + N₂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मिश्रण होता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3.</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कोल गैस का मुख्य संघटन </a:t>
            </a:r>
            <a:r>
              <a:rPr lang="en-GB" sz="1150" dirty="0">
                <a:latin typeface="Adobe Devanagari" panose="02040503050201020203" pitchFamily="18" charset="0"/>
                <a:ea typeface="Nirmala UI" panose="020B0502040204020203" pitchFamily="34" charset="0"/>
                <a:cs typeface="Adobe Devanagari" panose="02040503050201020203" pitchFamily="18" charset="0"/>
              </a:rPr>
              <a:t>H₂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50" dirty="0">
                <a:latin typeface="Adobe Devanagari" panose="02040503050201020203" pitchFamily="18" charset="0"/>
                <a:ea typeface="Nirmala UI" panose="020B0502040204020203" pitchFamily="34" charset="0"/>
                <a:cs typeface="Adobe Devanagari" panose="02040503050201020203" pitchFamily="18" charset="0"/>
              </a:rPr>
              <a:t>CH₄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होता है।</a:t>
            </a:r>
          </a:p>
          <a:p>
            <a:pPr marL="228600" indent="-228600">
              <a:buAutoNum type="alphaUcParenBoth"/>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1 और 2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केवल 3 </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50.</a:t>
            </a:r>
            <a:r>
              <a:rPr lang="hi-IN" sz="1150" dirty="0">
                <a:latin typeface="Adobe Devanagari" panose="02040503050201020203" pitchFamily="18" charset="0"/>
                <a:ea typeface="Nirmala UI" panose="020B0502040204020203" pitchFamily="34" charset="0"/>
                <a:cs typeface="Adobe Devanagari" panose="02040503050201020203" pitchFamily="18" charset="0"/>
              </a:rPr>
              <a:t> वह दूरी जिस पर पृथ्वी की कक्षा की औसत त्रिज्या 1 आर्क सेकण्ड का कोण अंतरित करती है, कहलाती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फर्मी</a:t>
            </a:r>
            <a:r>
              <a:rPr lang="en-GB" sz="1150" dirty="0">
                <a:latin typeface="Adobe Devanagari" panose="02040503050201020203" pitchFamily="18" charset="0"/>
                <a:ea typeface="Nirmala UI" panose="020B0502040204020203" pitchFamily="34" charset="0"/>
                <a:cs typeface="Adobe Devanagari" panose="02040503050201020203" pitchFamily="18" charset="0"/>
              </a:rPr>
              <a:t>		(B)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खगोलीय मात्रक</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पारसेक</a:t>
            </a:r>
            <a:r>
              <a:rPr lang="en-GB" sz="1150" dirty="0">
                <a:latin typeface="Adobe Devanagari" panose="02040503050201020203" pitchFamily="18" charset="0"/>
                <a:ea typeface="Nirmala UI" panose="020B0502040204020203" pitchFamily="34" charset="0"/>
                <a:cs typeface="Adobe Devanagari" panose="02040503050201020203" pitchFamily="18" charset="0"/>
              </a:rPr>
              <a:t>		(D)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प्रकाश वर्ष</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51.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जब चलती बस में ड्राइवर अचानक ब्रेक लगाता है, तो यात्री आगे की ओर झुक जाते हैं। इसे किस सिद्धांत से समझाया जा सकता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न्यूटन का गति का पहला नियम</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न्यूटन का गति का दूसरा नियम</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न्यूटन का गति का तीसरा नियम</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संवेग संरक्षण का सिद्धांत</a:t>
            </a: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52.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नीचे दिए गए कथनों पर विचार करें:</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मानव शरीर में सबसे अधिक पाया जाने वाला तत्व कैल्शियम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भूपर्पटी में सबसे अधिक पाई जाने वाली धातु एल्यूमिनियम है।</a:t>
            </a:r>
          </a:p>
          <a:p>
            <a:pPr marL="228600" indent="-228600">
              <a:buFont typeface="+mj-lt"/>
              <a:buAutoNum type="arabicPeriod"/>
            </a:pPr>
            <a:r>
              <a:rPr lang="hi-IN" sz="1150" dirty="0">
                <a:latin typeface="Adobe Devanagari" panose="02040503050201020203" pitchFamily="18" charset="0"/>
                <a:ea typeface="Nirmala UI" panose="020B0502040204020203" pitchFamily="34" charset="0"/>
                <a:cs typeface="Adobe Devanagari" panose="02040503050201020203" pitchFamily="18" charset="0"/>
              </a:rPr>
              <a:t>वायुमंडल में सबसे अधिक पाई जाने वाली अक्रिय गैस आर्गन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2 केवल</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 केवल</a:t>
            </a: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50" dirty="0">
                <a:latin typeface="Adobe Devanagari" panose="02040503050201020203" pitchFamily="18" charset="0"/>
                <a:ea typeface="Nirmala UI" panose="020B0502040204020203" pitchFamily="34" charset="0"/>
                <a:cs typeface="Adobe Devanagari" panose="02040503050201020203" pitchFamily="18" charset="0"/>
              </a:rPr>
              <a:t>53.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कार की हेडलाइट्स में किस प्रकार के दर्पण का उपयोग किया जाता है?</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A)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उत्तल दर्पण</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B)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अवतल दर्पण</a:t>
            </a:r>
          </a:p>
          <a:p>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C)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समतल दर्पण</a:t>
            </a:r>
            <a:r>
              <a:rPr lang="en-GB" sz="1150" dirty="0">
                <a:latin typeface="Adobe Devanagari" panose="02040503050201020203" pitchFamily="18" charset="0"/>
                <a:ea typeface="Nirmala UI" panose="020B0502040204020203" pitchFamily="34" charset="0"/>
                <a:cs typeface="Adobe Devanagari" panose="02040503050201020203" pitchFamily="18" charset="0"/>
              </a:rPr>
              <a:t>		</a:t>
            </a:r>
            <a:r>
              <a:rPr lang="hi-IN" sz="1150" dirty="0">
                <a:latin typeface="Adobe Devanagari" panose="02040503050201020203" pitchFamily="18" charset="0"/>
                <a:ea typeface="Nirmala UI" panose="020B0502040204020203" pitchFamily="34" charset="0"/>
                <a:cs typeface="Adobe Devanagari" panose="02040503050201020203" pitchFamily="18" charset="0"/>
              </a:rPr>
              <a:t>(</a:t>
            </a:r>
            <a:r>
              <a:rPr lang="en-GB" sz="1150" dirty="0">
                <a:latin typeface="Adobe Devanagari" panose="02040503050201020203" pitchFamily="18" charset="0"/>
                <a:ea typeface="Nirmala UI" panose="020B0502040204020203" pitchFamily="34" charset="0"/>
                <a:cs typeface="Adobe Devanagari" panose="02040503050201020203" pitchFamily="18" charset="0"/>
              </a:rPr>
              <a:t>D) </a:t>
            </a:r>
            <a:r>
              <a:rPr lang="hi-IN" sz="1150" dirty="0">
                <a:latin typeface="Adobe Devanagari" panose="02040503050201020203" pitchFamily="18" charset="0"/>
                <a:ea typeface="Nirmala UI" panose="020B0502040204020203" pitchFamily="34" charset="0"/>
                <a:cs typeface="Adobe Devanagari" panose="02040503050201020203" pitchFamily="18" charset="0"/>
              </a:rPr>
              <a:t>उत्तल-समतल दर्पण</a:t>
            </a:r>
          </a:p>
        </p:txBody>
      </p:sp>
      <p:sp>
        <p:nvSpPr>
          <p:cNvPr id="3" name="Rectangle 2">
            <a:extLst>
              <a:ext uri="{FF2B5EF4-FFF2-40B4-BE49-F238E27FC236}">
                <a16:creationId xmlns:a16="http://schemas.microsoft.com/office/drawing/2014/main" id="{37E0D921-43AB-5049-D1FF-F2E6413BD3B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9B2990A-47E3-29EB-821A-658D25F21428}"/>
              </a:ext>
            </a:extLst>
          </p:cNvPr>
          <p:cNvSpPr txBox="1"/>
          <p:nvPr/>
        </p:nvSpPr>
        <p:spPr>
          <a:xfrm>
            <a:off x="3467507" y="461626"/>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47. Plants that can tolerate diverse temperatures throughout the year are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Hekistothermal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Eurythermal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Microthermal		(D) Stenothermal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48. Match the following gas laws with the conditions under which they apply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List – I (Gas Law) 		 List – II (Condition)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Boyle’s Law  		A. Constant Pressure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Charles’s Law 		B. Constant Temperature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Avogadro’s Law 	C. Constant Temperature 				      and Pressure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 B, 2 → A, 3 →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1 → A, 2 → B, 3 → C</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 C, 2 → A, 3 → 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 B, 2 → C, 3 → 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49. Which of the following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Producer gas is a mixture of CO + H₂.</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Water gas is a mixture of CO + N₂.</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Coal gas primarily consists of H₂ and CH₄.</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Only 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50. The distance at which the average radius of Earth's orbit subtends an angle of 1 arc second is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Fermi		(B) 1 Astronomical Unit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Parsec		(D) 1 Light Year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51. When the driver suddenly applies the brake in a moving bus, the passengers lean forward. This can be explained by: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Newton's First Law of Motion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Newton's Second Law of Motion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Newton's Third Law of Motion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Conservation of Momentum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52.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most abundant element in the human body is calcium.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most abundant metal in the Earth's crust is aluminium.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most abundant inert gas in the atmosphere is argon.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53. Which type of mirror is used in car headlights?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Convex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Concave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Plane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Convex-Plane Mirror</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618656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757C-B39F-D1DA-25D4-6FD085BD7EA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6EF0D03-9646-4E4D-E73B-42A324552E8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EEBA998-7E5A-500B-495E-FEC73E4DB42A}"/>
              </a:ext>
            </a:extLst>
          </p:cNvPr>
          <p:cNvSpPr txBox="1"/>
          <p:nvPr/>
        </p:nvSpPr>
        <p:spPr>
          <a:xfrm>
            <a:off x="379635" y="456489"/>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54.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कौन-सा रसायन क्षारीय भूमि सुधारक के रूप में कार्य करता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कैल्शियम कार्बोनेट</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कैल्शियम सल्फेट</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कैल्शियम ऑक्साइड</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एक अनुवांशिक रोग नहीं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टर्नर सिंड्रोम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हीमोफीलिया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वर्णान्धता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डिप्लोपिया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इनमें से कौन सा लवण अस्थि में सर्वाधिक मात्रा में पाया जाता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मैग्नीशियम कार्बोनेट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फेरिक नाइट्रेट</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कैल्शियम फास्फेट</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सोडियम क्लोराइड</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सबसे बड़ा जंतु समूह मोलस्का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 फिश, स्टार फिश, क्राई फिश आदि इकाइनोडर्मेटा समूह के जीव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पक्षी और उभयचर वर्ग अकशेरुकी वर्ग के अंतर्गत आने वाले समूह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किस प्रक्रिया का उपयोग मिश्रण के विभिन्न घुले हुए घटकों को किसी पदार्थ पर सोखकर अलग करने के लिए किया जाता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विसरण</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आसवन</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क्रोमैटोग्राफी</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सेंट्रीफ्यूगेशन</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गुरुत्वीय बल पृथ्वी के केंद्र से दूरी बढ़ने पर बढ़ता है, परंतु ध्रुवों से विषुवत् वृत्त की ओर घटता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पृथ्वी के चारों ओर चंद्रमा की गति अपकेंद्रीय बल के कारण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नींबू के डाई बैक रोग का मुख्य कारण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जस्ते की कमी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पोटेशियम की 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तांबा की कमी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नाइट्रोजन की कमी</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आसुत जल अशुद्धियों और घुले हुए आयनों से मुक्त होता है, जिससे यह बिजली का कुचालक बन जाता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 जल में वायुमंडल से घुले हुए लवण और खनिज होते हैं, जो विद्युत चालकता के लिए आवश्यक आयन प्रदान करते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8730C2BD-96BB-70AD-2D21-1A04238D8F3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C75512F-B0FD-8F44-E0ED-46152A547AE4}"/>
              </a:ext>
            </a:extLst>
          </p:cNvPr>
          <p:cNvSpPr txBox="1"/>
          <p:nvPr/>
        </p:nvSpPr>
        <p:spPr>
          <a:xfrm>
            <a:off x="3467507" y="461626"/>
            <a:ext cx="3010858" cy="8979381"/>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54. Which chemical acts as an alkaline soil amendment?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Calcium Carbonate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Calcium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Sulfate</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Calcium Oxide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55. Which of the following is not a genetic disorder?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Turner Syndrome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Hemophilia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Blindness	(D) Diplopia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56. Which of the following salts is found in the highest quantity in bones?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Magnesium Carbonate	          (B) Ferric Nitrate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Calcium Phosphate                  (D) Sodium Chloride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57.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largest animal group is Mollusca.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Jellyfish, starfish, and sea cucumbers are organisms of the Echinodermata group.</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Birds and amphibians belong to the invertebrate group.</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58. Which process is used to separate the different dissolved components of a mixture by absorbing them onto a substance?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Diffusion		(B) Distillation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Chromatography	(D) Centrifugation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59.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gravitational force increases with the distance from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the Earth, but decreases from the poles towards the equator.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motion of the moon around the Earth is due to centrifugal force.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60. What is the main cause of the dieback disease in lemon plants?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Zinc deficiency	(B) Potassium deficiency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Copper deficiency	(D) Nitrogen deficiency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61.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Distilled water is free from impurities and dissolved ions, making it a poor conductor of electricity.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Rainwater contains dissolved salts and minerals from the atmosphere, providing ions necessary for electrical conductivity.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Both 1 and 2		(B)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2		(D) Neither 1 nor 2</a:t>
            </a:r>
          </a:p>
        </p:txBody>
      </p:sp>
    </p:spTree>
    <p:extLst>
      <p:ext uri="{BB962C8B-B14F-4D97-AF65-F5344CB8AC3E}">
        <p14:creationId xmlns:p14="http://schemas.microsoft.com/office/powerpoint/2010/main" val="1375519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DA26A-55E6-695A-6281-94E4E46BFD7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0F62057-FB65-C61A-79B4-02A4565DB64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4C3EC22-5B18-43B0-B852-251762F747DF}"/>
              </a:ext>
            </a:extLst>
          </p:cNvPr>
          <p:cNvSpPr txBox="1"/>
          <p:nvPr/>
        </p:nvSpPr>
        <p:spPr>
          <a:xfrm>
            <a:off x="379635" y="456489"/>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62.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सफाई के लिए उपयोग किए जाने वाले अपमार्जक  मुख्य रूप से कौन-से यौगिक होते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नाइट्रेट्स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कार्बोनेट्स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सल्फोनेट्स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बाइकार्बोनेट्स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भौतिक राशियों को उनकी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इकाइयों से मिलाइए।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भौतिक राशि 	मात्रक</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पृष्ठ तनाव 	(1)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श्यानता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N·m</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आवेग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बल आघूर्ण  	(4)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N·s/m²</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A-2, B-1, C-4, D-3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A-3, B-2, C-1, 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A-3, B-4, C-1, D-2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A-1, B-4, C-3, D-2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एस्ट्रोजन एक मादा हार्मोन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प्रोजेस्ट्रोन एक नर हार्मोन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रिलैक्सिन प्रजनन में सहायक हार्मोन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न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यदि आपकी प्रतिबिंब हमेशा सीधी दिखाई देती है, चाहे आप दर्पण से कितनी भी दूरी पर खड़े हों, तो दर्पण संभवतः कौन-सा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समतल दर्पण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अवतल दर्पण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उत्तल दर्पण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 तो समतल अथवा उत्तल दर्पण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सही नहीं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ब्रह्मांड में सभी पिण्ड एक-दूसरे को गुरुत्वीय बल से आकर्षित करते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न्यूटन का गुरुत्वाकर्षण नियम, न्यूटन के गति के नियमों से व्युत्पन्न होता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पृथ्वी के केंद्र पर गुरुत्वीय त्वरण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मान शून्य होता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द्रव्यमान और भार अलग-अलग इकाइयों में मापे जाते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सही नहीं है?</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विषाणु जीवित कोशिकाओं के बाहर एक निष्क्रिय क्रिस्टलीय संरचना की तरह होते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विषाणु में आनुवंशिक पदार्थ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DNA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RNA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 सकता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विषाणु सभी प्रकार के जीवों — कवक, पौधे, जीवाणु, पशु आदि को संक्रमित कर सकते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विषाणु की विशेष कोशिका भित्ति के कारण एंटीबायोटिक इस पर प्रभावी नहीं होता हैं।</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CB5D719-625E-CDB6-D2D2-A258B20B57F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FCA85FF-7676-BDC8-6D8F-261670C49CA4}"/>
              </a:ext>
            </a:extLst>
          </p:cNvPr>
          <p:cNvSpPr txBox="1"/>
          <p:nvPr/>
        </p:nvSpPr>
        <p:spPr>
          <a:xfrm>
            <a:off x="3467507" y="461626"/>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62. Detergents mainly used for cleaning are which type of compounds?</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Nitrates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Carbonates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Sulfonates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Bicarbonates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63. Match the following physical quantities with their SI units: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Physical Quantity		Unit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Surface Tension	(1) 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Viscosity		(2)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Impulse		(3) N/m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Torque		(4) N·s/m²</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Codes: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A-2, B-1, C-4, D-3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A-3, B-2, C-1,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A-3, B-4, C-1,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A-1, B-4, C-3, D-2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64. Consider the following statements: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Estrogen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a female hormone.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Progesterone is a male hormone.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Relaxin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a hormone that helps in reproduction.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and 3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65. If your image always appears upright, no matter how far you stand from the mirror, the mirror is likely to be: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Plane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Concave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Convex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Either plane or convex mirror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66. Which of the following statements is not 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All bodies in the universe attract each other due to the gravitational force.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Newton's law of gravitation follows from Newton's laws of motion.</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value of acceleration due to gravity (g) at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the Earth is zero.</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Mass and weight are measured in different units.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67. Which of the following statements is not 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Viruses exist outside living cells in the form of an inert crystalline structure.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Viruses may contain genetic material in the form of DNA or RNA.</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Viruses can infect all types of organisms — fungi, plants, bacteria, animals, etc.</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Due to their special cell wall, antibiotics are not effective against viruses.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811117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0806C-E8FA-394C-BB71-709D03D949C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00B649A-81CD-1A5A-9907-70C5D914FD9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0DAA0DC-B7CA-DFDE-065B-7BA4E7BC1013}"/>
              </a:ext>
            </a:extLst>
          </p:cNvPr>
          <p:cNvSpPr txBox="1"/>
          <p:nvPr/>
        </p:nvSpPr>
        <p:spPr>
          <a:xfrm>
            <a:off x="379635" y="456489"/>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68.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किसका उपयोग एक सरल सूक्ष्मदर्शी  में किया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अपसारी लेंस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अवतल दर्पण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अभिसारी लेंस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समतल दर्पण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यदि किसी लेंस को ऐसे द्रव में डुबोया जाए जिसका अपवर्तनांक लेंस से अधिक हो, तो क्या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फोकस दूरी घट जाएगी और क्षमता बढ़ जाएगी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फोकस दूरी बढ़ जाएगी और क्षमता घट जाएगी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फोकस दूरी अनंत हो जाएगी और क्षमता शून्य हो जाएगी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लेंस की प्रकृति वही बनी रहेगी</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पृथ्वी जिस बल से किसी वस्तु को आकर्षित करती है, उसे क्या कहा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वस्तु का भार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वस्तु का द्रव्यमान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वस्तु का घनत्व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वस्तु का परिमाण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रासायनिक परिवर्तन की विशेषता नहीं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नए पदार्थ का निर्माण होना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आणविक संरचना में परिवर्तन होना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ऊर्जा का उत्सर्जन या अवशोषण होना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उत्क्रमणीय बदलाव का होना</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.“ऊर्जा की उत्पत्ति पदार्थ से होती है” — यह किस वैज्ञानिक के सिद्धांत से संबंधित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बॉयल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लवॉज़ियर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आइंस्टीन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एवोगैड्रो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यदि किसी तत्व का परमाणु क्रमांक 11 है, तो उसका सही नाम, प्रतीक और संयोजकता क्या होगी?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Lithium, Li,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Magnesium, Mg,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Boron, B,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Sodium, Na, 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आइसोबार किसके लिए समान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तात्त्विक संख्या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इलेक्ट्रॉनों की संख्या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द्रव्यमान संख्या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न्यूट्रॉनों की संख्या</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सल्फ्यूरिक अम्ल बनाने की संपर्क विधि में उत्प्रेरक के रूप में क्या प्रयुक्त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लोहे का चूर्ण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प्लेटिनम का चूर्ण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गरम ऐलुमिना</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जनगणना 2011 के अनुसार, भारत की कुल जनसंख्या में बिहार का कितना प्रतिशत हिस्सा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6.8%			B. 7.5%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8.6%			D. 9.2%</a:t>
            </a:r>
          </a:p>
        </p:txBody>
      </p:sp>
      <p:sp>
        <p:nvSpPr>
          <p:cNvPr id="3" name="Rectangle 2">
            <a:extLst>
              <a:ext uri="{FF2B5EF4-FFF2-40B4-BE49-F238E27FC236}">
                <a16:creationId xmlns:a16="http://schemas.microsoft.com/office/drawing/2014/main" id="{53A26969-939C-6AFB-0442-26413CBCAE9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30CABD2-AB39-1FFE-59D1-69B32C442295}"/>
              </a:ext>
            </a:extLst>
          </p:cNvPr>
          <p:cNvSpPr txBox="1"/>
          <p:nvPr/>
        </p:nvSpPr>
        <p:spPr>
          <a:xfrm>
            <a:off x="3467507" y="461626"/>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68. Which of the following is used in a simple microscope?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Diverging lens	(B) Concave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Converging lens	(D) Plane mirror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69. If a lens is immersed in a liquid whose refractive index is greater than that of the lens, what will happen?</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focal length will decrease and the power will increase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focal length will increase and the power will decrease</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focal length will become infinite and the power will become zero</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nature of the lens will remain the same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70. The force with which the Earth attracts an object is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Weight of the object	(B) Mass of the object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Density of the object	(D) Magnitude of the object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71. Which of the following is not a characteristic of a chemical change?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Formation of new substances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Change in molecular structure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Evolution or absorption of energy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Reversibility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72. Energy originates from matter” — this is related to the theory of which scientist?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Boyle		(B) Lavoisier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Einstein		(D) Avogadro</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73. If the atomic number of an element is 11, then what will be its correct name, symbol, and valency?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Lithium, Li,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Magnesium, Mg,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Boron, B,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Sodium, Na, 1</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74. Isobars of elements have the same: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Atomic number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Number of electrons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Mass number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Number of neutrons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75. In the Contact Process for the manufacture of sulphuric acid, which catalyst is used?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Iron powder		(B) Platinum powder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Nickel		(D) Heated alumina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76. As per Census 2011, Bihar accounted for what percentage of India’s total population?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6.8%			B. 7.5%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8.6%			D. 9.2%</a:t>
            </a:r>
          </a:p>
        </p:txBody>
      </p:sp>
    </p:spTree>
    <p:extLst>
      <p:ext uri="{BB962C8B-B14F-4D97-AF65-F5344CB8AC3E}">
        <p14:creationId xmlns:p14="http://schemas.microsoft.com/office/powerpoint/2010/main" val="340238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DD80-CEE7-57FB-0EBB-E0BDF91124A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ACB644E-22DF-BF28-AFC7-4FE87B1810A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7BCBD60-158F-93BB-33C3-7CFDEF503AAA}"/>
              </a:ext>
            </a:extLst>
          </p:cNvPr>
          <p:cNvSpPr txBox="1"/>
          <p:nvPr/>
        </p:nvSpPr>
        <p:spPr>
          <a:xfrm>
            <a:off x="379635" y="456489"/>
            <a:ext cx="3010858" cy="8863965"/>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77.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बंगाल, बिहार और उड़ीसा को मिलाकर बंगाल प्रांत की स्थापना किस वर्ष की गई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1757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1765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1773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1784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ई.</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विधानसभा की अनुसूचित जनजाति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आरक्षित सीटों में से कटोरिया और मनीहारी किस जिले में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बांका और कटिहार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भागलपुर और पूर्णिया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मुंगेर और अररिया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गया और किशनगंज</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79.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बिहार के नवपाषाण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Neolithic)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स्थलों को उनके संबंधित जिलों से मिलाइए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नवपाषाण स्थल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चिरांद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वैशाली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चेचर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रोहतास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सनुअर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(a)-(iii), (b)-(</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(c)-(ii)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(b)-(ii), (c)-(iii)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(a)-(ii), (b)-(iii), (c)-(</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(a)-(iii), (b)-(ii), (c)-(</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हर्यक वंश के किस शासक ने अंग के शासक ब्रह्मदत्त को पराजित कर अंग को मगध में मिला लिया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अजातशत्रु</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बिम्बिसार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उदयिन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शिशुनाग</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गुप्तकालीन इतिहास में उल्लिखित ध्रुव</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 किस गुप्त शासक की माता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चन्द्रगुप्त प्रथम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समुद्रगुप्त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कुमारगुप्त प्रथम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स्कन्दगुप्त</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बिहार–झारखंड के जनजातीय विद्रोहों को उनके क्षेत्र एवं नेताओं से सही ढंग से मिलाइए –</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विद्रोह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क्षेत्र/नेता</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तामाड़ विद्रोह (1789 ई.)	</a:t>
            </a:r>
            <a:r>
              <a:rPr lang="en-IN" sz="1100" dirty="0">
                <a:latin typeface="Adobe Devanagari" panose="02040503050201020203" pitchFamily="18" charset="0"/>
                <a:ea typeface="Nirmala UI" panose="020B0502040204020203" pitchFamily="34" charset="0"/>
                <a:cs typeface="Adobe Devanagari" panose="02040503050201020203" pitchFamily="18" charset="0"/>
              </a:rPr>
              <a:t>1.</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छोटानागपुर – स्थानीय मुंडा सरदार</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चेऱो विद्रोह (1800–02 ई.)	</a:t>
            </a:r>
            <a:r>
              <a:rPr lang="en-IN" sz="1100" dirty="0">
                <a:latin typeface="Adobe Devanagari" panose="02040503050201020203" pitchFamily="18" charset="0"/>
                <a:ea typeface="Nirmala UI" panose="020B0502040204020203" pitchFamily="34" charset="0"/>
                <a:cs typeface="Adobe Devanagari" panose="02040503050201020203" pitchFamily="18" charset="0"/>
              </a:rPr>
              <a:t>2.</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पलामू – भूषण सिंह</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 विद्रोह (1830–31 ई.)	</a:t>
            </a:r>
            <a:r>
              <a:rPr lang="en-IN" sz="1100" dirty="0">
                <a:latin typeface="Adobe Devanagari" panose="02040503050201020203" pitchFamily="18" charset="0"/>
                <a:ea typeface="Nirmala UI" panose="020B0502040204020203" pitchFamily="34" charset="0"/>
                <a:cs typeface="Adobe Devanagari" panose="02040503050201020203" pitchFamily="18" charset="0"/>
              </a:rPr>
              <a:t>3.</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छोटानागपुर – बुद्धू भगत</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संथाल विद्रोह (1855–56 ई.)	</a:t>
            </a:r>
            <a:r>
              <a:rPr lang="en-IN" sz="1100" dirty="0">
                <a:latin typeface="Adobe Devanagari" panose="02040503050201020203" pitchFamily="18" charset="0"/>
                <a:ea typeface="Nirmala UI" panose="020B0502040204020203" pitchFamily="34" charset="0"/>
                <a:cs typeface="Adobe Devanagari" panose="02040503050201020203" pitchFamily="18" charset="0"/>
              </a:rPr>
              <a:t>4.</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भागलपुर–राजमहल (दामिन-ई-</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कोह) – सिद्धू, कान्हू, चाँद, भैरव</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A–2, B–4, C–1, D–3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A–3, B–1, C–4, D–2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A–1, B–3, C–2, D–4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BF6736CE-3F68-0C80-2CB0-02D51E78212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80CE8F7-046C-9E8A-BC7F-EC112C3A330F}"/>
              </a:ext>
            </a:extLst>
          </p:cNvPr>
          <p:cNvSpPr txBox="1"/>
          <p:nvPr/>
        </p:nvSpPr>
        <p:spPr>
          <a:xfrm>
            <a:off x="3467507" y="461626"/>
            <a:ext cx="3010858" cy="9140964"/>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77. In which year was the Bengal Province established by merging Bengal, Bihar, and Orissa?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1757 AD		B. 1765 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1773 AD		D. 1784 AD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78. As per Bihar Vidhan Sabha constituencies, in which districts are the ST-reserved seats of Katoria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Manihari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located?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Banka and Katihar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Bhagalpur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Purnea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Munger and Araria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Gaya and Kishanganj</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79. Match the following Neolithic sites of Bihar with their respective districts: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Neolithic Site		District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Chirand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Vaishali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Chechar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Sanuwar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(iii) Saran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(a)-(iii), (b)-(</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(b)-(ii), (c)-(iii)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(a)-(ii), (b)-(iii), (c)-(</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(a)-(iii), (b)-(ii), (c)-(</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80. Which ruler of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Haryanka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dynasty defeated Brahmadatta, the ruler of Anga, and merged Anga into Magadha?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Ajatashatru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Bimbisara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Udayin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Shishunaga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81. . Dhruvadevi, mentioned in Gupta history, was the mother of which Gupta ruler?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Chandragupta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Samudragupta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Kumaragupta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Skandagupta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82. Match the following tribal revolts of Bihar–Jharkhand with their respective regions and leaders: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Revolt		   Region/Leader</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Tamar Revolt 	   1. Chota Nagpur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(1789 onwards)	   – led by local tribal chiefs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Chero Revolt 		    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Palamu</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(1800–02)	 	   – led by Bhushan Singh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Kol Revolt 		    3. Chota Nagpur –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(1830–31) 		        led by Buddhu Bhagat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Santhal Revolt 	Bhagalpur 4.Rajmahal (Damin-</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-Koh) (1855–56)		    – led by Sidhu, Kanhu, 				         Chand, Bhairav</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A–1, B–2,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A–2, B–4, C–1, D–3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A–3, B–1, C–4, D–2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A–1, B–3, C–2, D–4</a:t>
            </a:r>
          </a:p>
        </p:txBody>
      </p:sp>
    </p:spTree>
    <p:extLst>
      <p:ext uri="{BB962C8B-B14F-4D97-AF65-F5344CB8AC3E}">
        <p14:creationId xmlns:p14="http://schemas.microsoft.com/office/powerpoint/2010/main" val="60011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F134D-C5E0-2391-1A28-144FA8906C4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188612D-80B8-9AE3-4295-6B239E745C5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9E07E76-2CCF-56D8-88ED-8EB3020840F0}"/>
              </a:ext>
            </a:extLst>
          </p:cNvPr>
          <p:cNvSpPr txBox="1"/>
          <p:nvPr/>
        </p:nvSpPr>
        <p:spPr>
          <a:xfrm>
            <a:off x="379635" y="456489"/>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83.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1857 के विद्रोह के दौरान पटना विद्रोह कब हुआ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 1857</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जुलाई, 1857</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अगस्त, 1857</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23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जुलाई, 1857</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1936 में लखनऊ में गठित अखिल भारतीय किसान सभा के पहले अध्यक्ष कौन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एन. जी. रंगा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स्वामी सहजानंद सरस्वती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कार्यानंद शर्मा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यमुना कार्जे</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85.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फरवरी 1923 में गठित स्वराज पार्टी की बिहार शाखा के अध्यक्ष कौन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मोतीलाल नेहरू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अब्दुल बारी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श्री नारायण प्रसाद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राजेन्द्र प्रसाद</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86.</a:t>
            </a:r>
            <a:r>
              <a:rPr lang="hi-IN" sz="1100" dirty="0">
                <a:latin typeface="Adobe Devanagari" panose="02040503050201020203" pitchFamily="18" charset="0"/>
                <a:ea typeface="Nirmala UI" panose="020B0502040204020203" pitchFamily="34" charset="0"/>
                <a:cs typeface="Adobe Devanagari" panose="02040503050201020203" pitchFamily="18" charset="0"/>
              </a:rPr>
              <a:t> . गंगा नदी बिहार में कितने जिलों से होकर बहती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10			B. 12</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C. 14			D. 16</a:t>
            </a: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87.</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सिमरी झील, एक प्राकृतिक आर्द्रभूमि (</a:t>
            </a:r>
            <a:r>
              <a:rPr lang="en-IN" sz="1100" dirty="0">
                <a:latin typeface="Adobe Devanagari" panose="02040503050201020203" pitchFamily="18" charset="0"/>
                <a:ea typeface="Nirmala UI" panose="020B0502040204020203" pitchFamily="34" charset="0"/>
                <a:cs typeface="Adobe Devanagari" panose="02040503050201020203" pitchFamily="18" charset="0"/>
              </a:rPr>
              <a:t>Wetland),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के किस जिले में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भागलपुर</a:t>
            </a:r>
            <a:r>
              <a:rPr lang="en-IN"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सहरसा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कटिहार</a:t>
            </a:r>
            <a:r>
              <a:rPr lang="en-IN" sz="11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दरभंगा</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 (नालंदा) का सबसे गर्म कुंड कौन-सा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सूर्य कुंड</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नानक कुंड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ब्रह्म कुंड</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सप्तधारा</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89.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बिहार का सबसे छोटा वन्यजीव अभयारण्य कौन-सा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भीमबांध वन्यजीव अभयारण्य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बरेला सलीम अली पक्षी अभयारण्य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विक्रमशिला गंगा डॉल्फ़िन अभयारण्य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 वन्यजीव अभयारण्य</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90.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अशोक स्तंभ लौरिया अरेराज किस जिले में स्थित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पश्चिम चंपारण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पूर्वी चंपारण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वैशाली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जहानाबाद</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91.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कौन-सी पारंपरिक चित्रकला को “आम आदमी की पेंटिंग” कहा जाता है क्योंकि इसमें सामान्य जीवन, वनस्पति और जीव-जंतु चित्रित किए जाते थे, न कि राजसी भव्यता?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मधुबनी पेंटिंग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कलम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मंजूषा पेंटिंग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जादो  पटिया पेंटिंग</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7705A60-5970-2A66-78C3-F44EEE36190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7239643-BCB1-681F-D8E0-7702E21C4C87}"/>
              </a:ext>
            </a:extLst>
          </p:cNvPr>
          <p:cNvSpPr txBox="1"/>
          <p:nvPr/>
        </p:nvSpPr>
        <p:spPr>
          <a:xfrm>
            <a:off x="3467507" y="461626"/>
            <a:ext cx="3010858" cy="9302547"/>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83. When did the Patna Uprising during the Revolt of 1857 take place?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June 10, 1857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July 3, 1857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August 15, 1857</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July 23, 1857</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84. Who was the first President of the All India Kisan Sabha formed at Lucknow in 1936?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N.G. Ranga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Swami Sahajanand Saraswati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Karyanand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Sharma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Yamuna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Karjee</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85. Who was the President of the Bihar branch of the Swaraj Party formed in February 1923?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Motilal Nehru</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Abdul Bari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Shri Narayan Prasad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Rajendra Prasad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86. Through how many districts of Bihar does the river Ganga flow?</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10			B. 12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14			D. 16</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87. Simri Jheel, a natural wetland, is located in which district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Bhagalpur		B. Saharsa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Katihar		D. Darbhanga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88.</a:t>
            </a:r>
            <a:r>
              <a:rPr lang="en-IN" sz="1050" dirty="0">
                <a:latin typeface="Adobe Devanagari" panose="02040503050201020203" pitchFamily="18" charset="0"/>
                <a:ea typeface="Nirmala UI" panose="020B0502040204020203" pitchFamily="34" charset="0"/>
                <a:cs typeface="Adobe Devanagari" panose="02040503050201020203" pitchFamily="18" charset="0"/>
              </a:rPr>
              <a:t> Which is the hottest hot spring (Kund) of Rajgir (Nalanda)?</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A. Surya Kund		B. Nanak Kund</a:t>
            </a:r>
          </a:p>
          <a:p>
            <a:r>
              <a:rPr lang="en-IN" sz="1050" dirty="0">
                <a:latin typeface="Adobe Devanagari" panose="02040503050201020203" pitchFamily="18" charset="0"/>
                <a:ea typeface="Nirmala UI" panose="020B0502040204020203" pitchFamily="34" charset="0"/>
                <a:cs typeface="Adobe Devanagari" panose="02040503050201020203" pitchFamily="18" charset="0"/>
              </a:rPr>
              <a:t> C. Brahm Kund		D. </a:t>
            </a:r>
            <a:r>
              <a:rPr lang="en-IN" sz="1050" dirty="0" err="1">
                <a:latin typeface="Adobe Devanagari" panose="02040503050201020203" pitchFamily="18" charset="0"/>
                <a:ea typeface="Nirmala UI" panose="020B0502040204020203" pitchFamily="34" charset="0"/>
                <a:cs typeface="Adobe Devanagari" panose="02040503050201020203" pitchFamily="18" charset="0"/>
              </a:rPr>
              <a:t>Saptdhara</a:t>
            </a:r>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89. Which is the smallest wildlife sanctuary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Bhimbandh</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Wildlife Sanctuary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Barela Salim Ali Bird Sanctuary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Vikramshila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Gangetic Dolphin Sanctuary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Rajgir Wildlife Sanctuary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90. The Ashokan pillar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Lauriaya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Areraj</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is located in which district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West Champaran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East Champaran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Vaishali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Jehanabad</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91. Which traditional painting style is often called the “Common Man’s Painting” because it depicted ordinary life, flora and fauna?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Madhubani Painting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Patna Kalam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Manjusha Painting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Ja</a:t>
            </a:r>
            <a:r>
              <a:rPr lang="hi-IN" sz="1050" dirty="0">
                <a:latin typeface="Adobe Devanagari" panose="02040503050201020203" pitchFamily="18" charset="0"/>
                <a:ea typeface="Nirmala UI" panose="020B0502040204020203" pitchFamily="34" charset="0"/>
                <a:cs typeface="Adobe Devanagari" panose="02040503050201020203" pitchFamily="18" charset="0"/>
              </a:rPr>
              <a:t>d</a:t>
            </a:r>
            <a:r>
              <a:rPr lang="en-GB" sz="1050" dirty="0">
                <a:latin typeface="Adobe Devanagari" panose="02040503050201020203" pitchFamily="18" charset="0"/>
                <a:ea typeface="Nirmala UI" panose="020B0502040204020203" pitchFamily="34" charset="0"/>
                <a:cs typeface="Adobe Devanagari" panose="02040503050201020203" pitchFamily="18" charset="0"/>
              </a:rPr>
              <a:t>o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Patiya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Painting</a:t>
            </a:r>
          </a:p>
        </p:txBody>
      </p:sp>
    </p:spTree>
    <p:extLst>
      <p:ext uri="{BB962C8B-B14F-4D97-AF65-F5344CB8AC3E}">
        <p14:creationId xmlns:p14="http://schemas.microsoft.com/office/powerpoint/2010/main" val="1723826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76852-F360-73CD-EA08-A7725DDE401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1A426B6-6D9F-9994-3C03-5A3B2C39A68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662C137-38D6-4C1C-5D50-220EE55491D2}"/>
              </a:ext>
            </a:extLst>
          </p:cNvPr>
          <p:cNvSpPr txBox="1"/>
          <p:nvPr/>
        </p:nvSpPr>
        <p:spPr>
          <a:xfrm>
            <a:off x="379635" y="437237"/>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92.</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कृत्रिम झीलों और उनके राज्यों के निम्नलिखित युग्मों पर विचार कीजिए</a:t>
            </a:r>
            <a:r>
              <a:rPr lang="en-IN" sz="1100" dirty="0">
                <a:latin typeface="Adobe Devanagari" panose="02040503050201020203" pitchFamily="18" charset="0"/>
                <a:ea typeface="Nirmala UI" panose="020B0502040204020203" pitchFamily="34" charset="0"/>
                <a:cs typeface="Adobe Devanagari" panose="02040503050201020203" pitchFamily="18" charset="0"/>
              </a:rPr>
              <a:t>:</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हमीरसर झील – गुजरात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चेम्बरम्बक्कम झील – तेलंगाना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हुसैन सागर – तेलंगाना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बारापानी झील – मेघालय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 युग्म सही सुमेलित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4</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महासागरीय धाराओं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Ocean Currents)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बारे में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गल्फ स्ट्रीम और कुरोशियो धारा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Kuroshio Current)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गर्म धाराएँ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हम्बोल्ट (पेरुवियन) धारा और कैलिफ़ोर्निया धारा शीतल धाराएँ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फ़ॉकलैंड धारा एक गर्म धारा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94.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उष्णकटिबंधीय चक्रवात (</a:t>
            </a:r>
            <a:r>
              <a:rPr lang="en-IN" sz="1100" dirty="0">
                <a:latin typeface="Adobe Devanagari" panose="02040503050201020203" pitchFamily="18" charset="0"/>
                <a:ea typeface="Nirmala UI" panose="020B0502040204020203" pitchFamily="34" charset="0"/>
                <a:cs typeface="Adobe Devanagari" panose="02040503050201020203" pitchFamily="18" charset="0"/>
              </a:rPr>
              <a:t>Tropical Cyclones)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प्रायः भूमि पर पहुँचने के बाद क्यों कमजोर 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ऊर्जा स्रोत के रूप में गर्म समुद्री जल की 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वायुमंडलीय दाब में अचानक वृद्धि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भूमि पर पृथ्वी के घूर्णन की गति में वृद्धि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भूमि पर कोरिओलिस बल का अभाव</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95.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ला नीना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La Niña)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बारे में निम्नलिखित कथनों पर विचार कीजिए:</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ला नीना तब होती है जब व्यापारिक पवनें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Trade Winds)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प्रबल हो जाती हैं और गर्म समुद्री जल को एशिया की ओर पश्चिम दिशा में धकेलती हैं, जिससे अमेरिका के पश्चिमी तट के समीप शीतल जल का ऊपर उठना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Cold-water Upwelling)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बढ़ जाता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यह भारत में प्रबल मानसून, पूर्वी ऑस्ट्रेलिया में अधिक वर्षा तथा दक्षिण-पूर्वी अफ्रीका में शीतल और आर्द्र शीत ऋतु से जुड़ी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96.</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भारत में दलहन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Pulses)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खेती के संबंध में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रबी दलहन देश के कुल उत्पादन का 60% से अधिक हिस्सा रखती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उड़द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Black gram / Urad)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खरीफ और रबी दोनों मौसमों में उगाई जाती है और वड़ा, इडली तथा डोसा जैसे व्यंजनों में सामान्य रूप से उपयोग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A27C376F-83E4-AC73-E795-EE1373D5E8E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2384043-0581-1B9C-F263-D131ABB7FBE9}"/>
              </a:ext>
            </a:extLst>
          </p:cNvPr>
          <p:cNvSpPr txBox="1"/>
          <p:nvPr/>
        </p:nvSpPr>
        <p:spPr>
          <a:xfrm>
            <a:off x="3467507" y="461626"/>
            <a:ext cx="3010858" cy="946412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92. Consider the following pairs of Artificial Lakes and their States: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Hamirsar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Lake – Gujarat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Chembarambakkam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Lake – Telangana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Hussain Sagar – Telangana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Barapani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Lake is located in Meghalaya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pairs is/are correctly matched?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 3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2 and 4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93. Consider the following statements about Ocean Currents: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Gulf Stream and Kuroshio Current are Warm Currents.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Humboldt (Peruvian) Current and California Current are Cold Currents.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Falkland Current is a Warm Current.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94. Why do tropical cyclones usually weaken after making landfall?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Lack of warm ocean water as an energy source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Sudden increase in atmospheric pressure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Increase in Earth’s rotation speed on 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Absence of Coriolis force over land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95. Consider the following statements about La Niña: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La Niña occurs when trade winds become stronger, pushing warm ocean water westward towards Asia and enhancing cold-water upwelling near the west coast of the Americas.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is associated with strong monsoons in India, wet weather in eastern Australia, and cool, wet winters in southeastern Africa.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96. Consider the following statements regarding pulse cultivation in India: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Rabi pulses account for more than 60% of the total pulse production in the country.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Black gram (Urad) is grown in both Kharif and Rabi seasons and is commonly used in dishes such as vada,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idli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dosa.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p:txBody>
      </p:sp>
    </p:spTree>
    <p:extLst>
      <p:ext uri="{BB962C8B-B14F-4D97-AF65-F5344CB8AC3E}">
        <p14:creationId xmlns:p14="http://schemas.microsoft.com/office/powerpoint/2010/main" val="2594476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FA0B5-CACA-B72C-0C90-ED2E5910DCE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F2B2629-9487-2DBF-B52A-6389543991B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CC77ADA-31DE-C2B6-CA9E-4247BA252EF5}"/>
              </a:ext>
            </a:extLst>
          </p:cNvPr>
          <p:cNvSpPr txBox="1"/>
          <p:nvPr/>
        </p:nvSpPr>
        <p:spPr>
          <a:xfrm>
            <a:off x="379635" y="437237"/>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97.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फसल सर्वाधिक जल की खपत करती है तथा जल उपयोग की दृष्टि से सबसे कम दक्ष मानी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गन्ना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सूरजमुखी</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बाजरा </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अरहर/तूर</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98.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ड्रिप सिंचाई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Drip Irrigation)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उपयोग के लाभ कौन-से माने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खरपतवार की वृद्धि को नियंत्रित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मिट्टी की लवणता को कम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मृदा अपरदन को कम करना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सही विकल्प चुनिए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99.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30° और 60° अक्षांशों के बीच पूरे वर्ष बहने वाली हवाओं को पछुआ पवने कहते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उत्तर-पश्चिमी भारत में शीतकालीन वर्षा लाने वाले आर्द्र वायु द्रव्यमान पछुआ पवने से संबंधित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भारतीय महासागर द्विध्रुव और इसके जलवायु प्रभावों के संबंध में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सकारात्मक चरण में पश्चिमी हिंद महासागर, पूर्वी भाग की तुलना में अधिक गर्म होता है, जिससे भारत में वर्षा बढ़ सकती है जबकि दक्षिणी ऑस्ट्रेलिया में वर्षा घट सकती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नकारात्मक चरण में पश्चिमी हिंद महासागर, पूर्वी भाग से ठंडा हो जाता है, जिससे दक्षिणी ऑस्ट्रेलिया और टॉप एंड क्षेत्र में अधिक वर्षा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"कोरिओलिस बल"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Coriolis Force)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संदर्भ में निम्नलिखित कथनों पर विचार कीजिए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कोरिओलिस बल, पवन की गति बढ़ने पर बढ़ता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यह ध्रुवों (</a:t>
            </a:r>
            <a:r>
              <a:rPr lang="en-IN" sz="1100" dirty="0">
                <a:latin typeface="Adobe Devanagari" panose="02040503050201020203" pitchFamily="18" charset="0"/>
                <a:ea typeface="Nirmala UI" panose="020B0502040204020203" pitchFamily="34" charset="0"/>
                <a:cs typeface="Adobe Devanagari" panose="02040503050201020203" pitchFamily="18" charset="0"/>
              </a:rPr>
              <a:t>Poles)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 सबसे अधिक तथा भूमध्य रेखा पर अनुपस्थित 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सही उत्तर चुनिए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83418BE-A56B-C15B-6031-01EA4DBBC09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5AB5389-3696-7449-3A5F-94ED9CD655D6}"/>
              </a:ext>
            </a:extLst>
          </p:cNvPr>
          <p:cNvSpPr txBox="1"/>
          <p:nvPr/>
        </p:nvSpPr>
        <p:spPr>
          <a:xfrm>
            <a:off x="3467507" y="437415"/>
            <a:ext cx="3010858" cy="8817799"/>
          </a:xfrm>
          <a:prstGeom prst="rect">
            <a:avLst/>
          </a:prstGeom>
          <a:noFill/>
        </p:spPr>
        <p:txBody>
          <a:bodyPr wrap="square">
            <a:spAutoFit/>
          </a:bodyPr>
          <a:lstStyle/>
          <a:p>
            <a:r>
              <a:rPr lang="en-GB" sz="1050" dirty="0">
                <a:latin typeface="Adobe Devanagari" panose="02040503050201020203" pitchFamily="18" charset="0"/>
                <a:ea typeface="Nirmala UI" panose="020B0502040204020203" pitchFamily="34" charset="0"/>
                <a:cs typeface="Adobe Devanagari" panose="02040503050201020203" pitchFamily="18" charset="0"/>
              </a:rPr>
              <a:t>97. Which crop among the following consumes the most water and is considered the least efficient in water usage?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Sugarcane		(B) Sunflower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Pearl millet		(D) Red gram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98. Which of the following are considered benefits of using drip irrigation?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Helps in controlling weed growth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Decreases soil salinity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Reduces soil erosion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99.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winds blowing between 30° and 60° latitude throughout the year are called westerlies.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moist air masses causing winter rains in northwestern India are associated with the westerlies.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100. Consider the following statements about the Indian Ocean Dipole (IOD) and its climatic effects: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the positive phase, the western Indian Ocean is warmer than the eastern part, which can enhance rainfall in India while reducing rainfall in southern Australia.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 the negative phase, the western Indian Ocean is cooler than the eastern part, bringing more rainfall to southern Australia and the Top End region.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101. With reference to the "Coriolis force,"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Coriolis force increases with an increase in wind speed.</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is strongest at the poles and absent at the equator.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p:txBody>
      </p:sp>
    </p:spTree>
    <p:extLst>
      <p:ext uri="{BB962C8B-B14F-4D97-AF65-F5344CB8AC3E}">
        <p14:creationId xmlns:p14="http://schemas.microsoft.com/office/powerpoint/2010/main" val="3204757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F678B-6233-5816-2BB2-ECEA122ACF2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9EF288B-B4E4-5089-3A56-D1D0EDF313D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6E1454A-D320-FF2E-E0B0-F32CCB35315D}"/>
              </a:ext>
            </a:extLst>
          </p:cNvPr>
          <p:cNvSpPr txBox="1"/>
          <p:nvPr/>
        </p:nvSpPr>
        <p:spPr>
          <a:xfrm>
            <a:off x="379635" y="437237"/>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102.</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कोर मुद्रास्फीति  किसे कहते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उपभोक्ता मूल्य सूचकांक  से सभी गैर-खाद्य वस्तुएँ घटाने पर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थोक मूल्य सूचकांक  से सभी खाद्य और गैर-खाद्य वस्तुएँ घटाने पर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उपभोक्ता मूल्य सूचकांक  से खाद्य और ऊर्जा वस्तुएँ घटाने पर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थोक मूल्य सूचकांक  से खाद्य और ऊर्जा वस्तुएँ घटाने पर</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103. GDP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वृद्धि के साथ-साथ जब लोगों के जीवन स्तर, शिक्षा, स्वास्थ्य और सामाजिक सुविधाओं में भी सुधार होता है, तो उसे क्या कहा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आर्थिक संवृद्धि</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आर्थिक विकास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निवल आर्थिक कल्याण</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पूंजी निर्माण</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किस प्रकार की जमा राशि पर सबसे अधिक ब्याज मिलता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जमा</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सावधि जमा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आवर्ती जमा</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चालू जमा</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105.</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पंचवर्षीय योजना) को सूची </a:t>
            </a:r>
            <a:r>
              <a:rPr lang="en-IN"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उद्देश्य) से सुमेलित कीजिए</a:t>
            </a:r>
            <a:r>
              <a:rPr lang="en-IN" sz="1100" dirty="0">
                <a:latin typeface="Adobe Devanagari" panose="02040503050201020203" pitchFamily="18" charset="0"/>
                <a:ea typeface="Nirmala UI" panose="020B0502040204020203" pitchFamily="34" charset="0"/>
                <a:cs typeface="Adobe Devanagari" panose="02040503050201020203" pitchFamily="18" charset="0"/>
              </a:rPr>
              <a:t>:</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1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पाँचवीं पंचवर्षीय योजना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तीव्र और अधिक समावेशी विकास</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सातवीं पंचवर्षीय योजना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गरीबी हटाओ </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नवीं पंचवर्षीय योजना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3.</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खाद्य, रोजगार और उत्पादकता</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ग्यारहवीं पंचवर्षीय योजना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4.</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सामाजिक न्याय और समता के </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साथ विकास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A–1, B–4, C–3, D–2</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(C) A–2, B–4, C–3, D–1</a:t>
            </a: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(D) A–3, B–2, C–1, D–4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106.</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कौन-सा वैश्वीकरण की प्रक्रिया का प्रत्यक्ष अंग नहीं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आयात शुल्क में 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आयात-लाइसेंस प्रणाली का उन्मूलन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प्रत्यक्ष विदेशी निवेश का मुक्त प्रवाह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सार्वजनिक क्षेत्र की इक्विटी का विनिवेश</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107.</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वर्तमान में भारत की मौद्रिक नीति समिति के अध्यक्ष कौन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निर्मला सीतारामन</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संजय मल्होत्रा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तुहिन कांत पांडे</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शक्तिकांत दास</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108.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वह वित्तीय साधन जिसके माध्यम से भारतीय कंपनियाँ विदेशी बाजार से रुपये में धन जुटाती हैं, किस नाम से जाना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रिज़र्व बैंक बांड</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स्वर्ण बांड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मसाला बांड</a:t>
            </a:r>
            <a:r>
              <a:rPr lang="en-IN"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बांड</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प्रत्यक्ष विदेशी निवेश का उदाहरण नहीं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में मौजूदा कपड़ा मिल का अधिग्रहण</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में एक पूर्ण स्वामित्व वाली व्यावसायिक फर्म का निर्माण</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में फार्मा कंपनी द्वारा जारी बांड या स्टॉक की खरीद</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में एक नए इस्पात संयंत्र का निर्माण</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2E0343E-9766-D0BE-CB84-D108B028A71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5ECB960-5BF9-78AE-802A-16CC3543969D}"/>
              </a:ext>
            </a:extLst>
          </p:cNvPr>
          <p:cNvSpPr txBox="1"/>
          <p:nvPr/>
        </p:nvSpPr>
        <p:spPr>
          <a:xfrm>
            <a:off x="3472320" y="437415"/>
            <a:ext cx="3010858" cy="9017853"/>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102. What is Core Inflation?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Consumer Price Index minus all non-food items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Wholesale Price Index minus all food and non-food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items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Consumer Price Index minus food and energy items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Wholesale Price Index minus food and energy items</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103. When along with the increase in GDP, there is also improvement in people’s standard of living, education, health, and social facilities, it is called: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Economic Growth	(B) Economic Development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Net Economic Welfare	(D) Capital Formation</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104. On which type of deposit is the highest rate of interest given?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Current Deposit	(B) Fixed Deposit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Recurring Deposit	(D) Demand Deposit</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105. Match List I (Five-Year Plan) with List II (Objectives):</a:t>
            </a:r>
          </a:p>
          <a:p>
            <a:r>
              <a:rPr lang="en-GB" sz="1000" b="1" dirty="0">
                <a:latin typeface="Adobe Devanagari" panose="02040503050201020203" pitchFamily="18" charset="0"/>
                <a:ea typeface="Nirmala UI" panose="020B0502040204020203" pitchFamily="34" charset="0"/>
                <a:cs typeface="Adobe Devanagari" panose="02040503050201020203" pitchFamily="18" charset="0"/>
              </a:rPr>
              <a:t>List I				List II</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Fifth Five-Year Plan	1. Faster and more inclusive </a:t>
            </a:r>
          </a:p>
          <a:p>
            <a:pPr lvl="3"/>
            <a:r>
              <a:rPr lang="en-GB" sz="1000" dirty="0">
                <a:latin typeface="Adobe Devanagari" panose="02040503050201020203" pitchFamily="18" charset="0"/>
                <a:ea typeface="Nirmala UI" panose="020B0502040204020203" pitchFamily="34" charset="0"/>
                <a:cs typeface="Adobe Devanagari" panose="02040503050201020203" pitchFamily="18" charset="0"/>
              </a:rPr>
              <a:t>    growth</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Seventh Five-Year Plan	2.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Garibi</a:t>
            </a:r>
            <a:r>
              <a:rPr lang="en-GB" sz="1000" dirty="0">
                <a:latin typeface="Adobe Devanagari" panose="02040503050201020203" pitchFamily="18" charset="0"/>
                <a:ea typeface="Nirmala UI" panose="020B0502040204020203" pitchFamily="34" charset="0"/>
                <a:cs typeface="Adobe Devanagari" panose="02040503050201020203" pitchFamily="18" charset="0"/>
              </a:rPr>
              <a:t> Hatao (Remove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Poverty)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Ninth Five-Year Plan	3. Food, Employment and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Productivity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Eleventh Five-Year Plan	4. Growth with Social Justice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and Equality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A–1, B–4, C–3, D–2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A–2, B–4, C–3, D–1</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A–3, B–2, C–1, D–4</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106. Which of the following is NOT considered a direct component of Globalization?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Reduction in Import Tariffs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Abolition of Import Licensing</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Free Flow of Foreign Direct Investment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Disinvestment of Public Sector Equity</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107. Who is the present Chairperson of the Monetary Policy Committee of India?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Nirmala Sitharaman	(B) Sanjay Malhotra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Tuhin Kant Pandey	(D)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Shaktikanta</a:t>
            </a:r>
            <a:r>
              <a:rPr lang="en-GB" sz="1000" dirty="0">
                <a:latin typeface="Adobe Devanagari" panose="02040503050201020203" pitchFamily="18" charset="0"/>
                <a:ea typeface="Nirmala UI" panose="020B0502040204020203" pitchFamily="34" charset="0"/>
                <a:cs typeface="Adobe Devanagari" panose="02040503050201020203" pitchFamily="18" charset="0"/>
              </a:rPr>
              <a:t> Das</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108. Which financial instrument allows Indian companies to raise funds in Indian Rupees from foreign markets?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RBI Bonds		(B) Gold Bonds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Masala Bonds		(D) Foreign Bonds</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109. Which of the following is not an example of Foreign Direct Investment (FDI)?</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Acquisition of an existing textile mill overseas</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Establishing a wholly owned business firm overseas</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Purchase of bonds or stocks issued by a foreign pharma company</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Building a new steel plant in a foreign country</a:t>
            </a:r>
          </a:p>
        </p:txBody>
      </p:sp>
    </p:spTree>
    <p:extLst>
      <p:ext uri="{BB962C8B-B14F-4D97-AF65-F5344CB8AC3E}">
        <p14:creationId xmlns:p14="http://schemas.microsoft.com/office/powerpoint/2010/main" val="147786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C8E70-59D0-E3CC-3D58-13B89FF9FED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1772B7B-97F1-8034-054F-880C81F9CCA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7C97CB7-0C4D-BAED-7162-AC38E9BC6AA6}"/>
              </a:ext>
            </a:extLst>
          </p:cNvPr>
          <p:cNvSpPr txBox="1"/>
          <p:nvPr/>
        </p:nvSpPr>
        <p:spPr>
          <a:xfrm>
            <a:off x="379635" y="437237"/>
            <a:ext cx="3010858" cy="9233297"/>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110.</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कुल जमा का वह अनुपात जिसे वाणिज्यिक बैंकों को नकदी, सोना या स्वीकृत प्रतिभूतियों के रूप में अपने पास रखना अनिवार्य होता है, उसे क्या कहा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कानूनी आरक्षित अनुपात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वैधानिक तरलता अनुपात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नकद आरक्षित अनुपात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जमा अनुपात</a:t>
            </a:r>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dirty="0">
                <a:latin typeface="Adobe Devanagari" panose="02040503050201020203" pitchFamily="18" charset="0"/>
                <a:ea typeface="Nirmala UI" panose="020B0502040204020203" pitchFamily="34" charset="0"/>
                <a:cs typeface="Adobe Devanagari" panose="02040503050201020203" pitchFamily="18" charset="0"/>
              </a:rPr>
              <a:t>111.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वर्ष 2023-24 में पेट्रोल खपत के अनुसार बिहार के शीर्ष 3 जिले कौन-से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मुजफ्फरपुर, पूर्णिया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बेगूसराय, मुजफ्फरपुर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मुंगेर, गोपालगंज</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IN"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सीतामढ़ी, किशनगंज</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112.</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आर्थिक सर्वेक्षण 2024-25 के अनुसार निम्नलिखित कथनों पर विचार कीजिए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में कुल 21 नगर निगम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में कुल 88 नगर परिषद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बिहार में कुल 154 नगर पंचायत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विकल्प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देश का सबसे बड़ा यूनानी चिकित्सा कॉलेज (</a:t>
            </a:r>
            <a:r>
              <a:rPr lang="en-GB" sz="1100" dirty="0">
                <a:latin typeface="Adobe Devanagari" panose="02040503050201020203" pitchFamily="18" charset="0"/>
                <a:ea typeface="Nirmala UI" panose="020B0502040204020203" pitchFamily="34" charset="0"/>
                <a:cs typeface="Adobe Devanagari" panose="02040503050201020203" pitchFamily="18" charset="0"/>
              </a:rPr>
              <a:t>Unani Medical College)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किस स्थान पर बनाया जा रहा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लखनऊ</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हैदराबाद</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भोपाल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बिहार सरकार द्वारा शुरू की गई 'कुटीर ज्योति योजना' के संदर्भ में, निम्नलिखित कथनों पर विचार करें </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इस योजना के तहत राज्य के 58 लाख गरीब परिवारों की छतों पर सोलर प्लांट लगाए जाएंगे।</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योजना को 3 वर्षों में पूरा किया जाएगा।</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प्रत्येक छत पर न्यूनतम 2.5 किलोवाट क्षमता का सौर ऊर्जा संयंत्र स्थापित किया जाएगा।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पटना पुलिस द्वारा महिलाओं और छात्राओं की सुरक्षा तथा सशक्तिकरण के लिए किस दल का गठन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दुर्गा दल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 शक्ति स्क्वाड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शक्ति दल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महिला रक्षा टीम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नेशनल फैमिली हेल्थ सर्वे-5 (2019–2021) के अनुसार, बिहार की प्रजनन दर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Fertility Rate)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राष्ट्रीय औसत की तुलना में कितनी अधिक दर्ज की गई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0.5%		(B)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1.5%		(D) 2%</a:t>
            </a:r>
          </a:p>
        </p:txBody>
      </p:sp>
      <p:sp>
        <p:nvSpPr>
          <p:cNvPr id="3" name="Rectangle 2">
            <a:extLst>
              <a:ext uri="{FF2B5EF4-FFF2-40B4-BE49-F238E27FC236}">
                <a16:creationId xmlns:a16="http://schemas.microsoft.com/office/drawing/2014/main" id="{9DFE4263-2D5B-D702-B730-F603DAE32F3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BD6A51C-7DE3-83AE-A0B2-3B144B4B3A7C}"/>
              </a:ext>
            </a:extLst>
          </p:cNvPr>
          <p:cNvSpPr txBox="1"/>
          <p:nvPr/>
        </p:nvSpPr>
        <p:spPr>
          <a:xfrm>
            <a:off x="3472320" y="437415"/>
            <a:ext cx="3010858" cy="8863965"/>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110. The proportion of a commercial bank’s net deposits that it is required to maintain in the form of cash, gold, or approved government securities is known as: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Legal Reserve Ratio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Statutory Liquidity Ratio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Cash Reserve Ratio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Deposit Ratio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111. In the year 2023-24, which are the top 3 districts of Bihar in terms of petrol consumption?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Patna, Muzaffarpur,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Purnea</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Patna, Begusarai, Muzaffarpur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Patna, Munger, Gopalganj</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Patna, Sitamarhi, Kishanganj</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112. According to the Economic Survey 2024-25, consider the following statements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 Bihar has a total of 21 Municipal Corporations.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2. Bihar has a total of 88 Municipal Councils.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3. Bihar has a total of 154 Nagar Panchayats.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Options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Only 2 and 3 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Only 1 and 3 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Only 2 is correct</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113. Where is the largest Unani Medical College in India currently being constructed?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Lucknow		(B) Hyderabad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Bhopal		(D) Patna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114. With reference to the 'Kutir Jyoti Yojana' launched by the Bihar Government, consider the following statements:</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Under this scheme, rooftop solar plants will be installed on the houses of 58 lakh poor families in the state.</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The scheme will be completed within a 3-year time frame.</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A minimum 2.5 kW capacity solar plant will be installed on each rooftop.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115. Which special unit has been formed by Patna Police for the safety and empowerment of women and girl students?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Durga Squad		(B) Nari Shakti Squad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Shakti Dal		(D) Mahila Raksha Team</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116. According to the National Family Health Survey-5 (2019–2021), by how much is Bihar’s fertility rate higher than the national average?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0.5%			(B) 1%</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1.5%			(D) 2%</a:t>
            </a:r>
          </a:p>
        </p:txBody>
      </p:sp>
    </p:spTree>
    <p:extLst>
      <p:ext uri="{BB962C8B-B14F-4D97-AF65-F5344CB8AC3E}">
        <p14:creationId xmlns:p14="http://schemas.microsoft.com/office/powerpoint/2010/main" val="179002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91D9-77D0-02F9-5226-C05B87B02B2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37357AF-175B-3D0A-D7D6-E8FBBB2AEC5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CAAA092-9A96-F774-A1FE-DED03D0C5FDE}"/>
              </a:ext>
            </a:extLst>
          </p:cNvPr>
          <p:cNvSpPr txBox="1"/>
          <p:nvPr/>
        </p:nvSpPr>
        <p:spPr>
          <a:xfrm>
            <a:off x="379635" y="437237"/>
            <a:ext cx="3010858" cy="9064020"/>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117.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 की रिपोर्ट के अनुसार, भारत के 23 यूनेस्को विश्व धरोहर स्थल अत्यधिक गंभीर जल संकट से ग्रसित हैं। इनमें बिहार के कौन-से स्थल शामिल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महाबोधि मंदिर और नालंदा महाविहार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 स्तूप और देव मंदिर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महावीर मंदिर और नालंदा महाविहार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राजगीर स्तूप और सूरजकुंड</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बिहार सरकार द्वारा प्रस्तुत बजट 2025-26 में अनुमानित राजकोषीय घाटा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Fiscal Deficit),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सकल राज्य घरेलू उत्पाद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GSDP)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कितना प्रतिशत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2.12%		(B) 2.32%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2.48%		(D) 2.98%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119.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वर्ष 2023–24 में बिहार के सकल राज्य घरेलू उत्पाद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GSDP)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 वर्तमान मूल्य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Current Price)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स्थिर मूल्य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Constant Price)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 कितनी अनुमानित वृद्धि दर्ज की गई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मूल्य पर 13.5%, स्थिर मूल्य पर 8.8%</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मूल्य पर 14.5%, स्थिर मूल्य पर 9.2%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मूल्य पर 15.2%, स्थिर मूल्य पर 9.0%</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वर्तमान मूल्य पर 14.2%, स्थिर मूल्य पर 9.5%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51वाँ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शिखर सम्मेलन (2025) कहाँ आयोजित हुआ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ब्राज़ील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कनाडा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जर्मनी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स्विट्ज़रलैंड</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2025 में आयोजित होने वाली 80वीं संयुक्त राष्ट्र महासभा (</a:t>
            </a:r>
            <a:r>
              <a:rPr lang="en-GB" sz="1100" dirty="0">
                <a:latin typeface="Adobe Devanagari" panose="02040503050201020203" pitchFamily="18" charset="0"/>
                <a:ea typeface="Nirmala UI" panose="020B0502040204020203" pitchFamily="34" charset="0"/>
                <a:cs typeface="Adobe Devanagari" panose="02040503050201020203" pitchFamily="18" charset="0"/>
              </a:rPr>
              <a:t>UNGA)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सत्र के लिए अध्यक्ष के रूप में किसे चुना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नगोज़ी ओकोंजो-इवेला</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क्लाउडिया शीनबाम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अन्नालेना बेयरबॉक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हरिणी अमरसूर्या</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2024 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UNEP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द्वारा घोषित 'चैम्पियंस ऑफ द अर्थ' पुरस्कार के तहत किस भारतीय पर्यावरणविद को लाइफटाइम अचीवमेंट अवार्ड से सम्मानित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राजेन्द्र सिंह</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माधव गाडगिल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सुनीता नारायण</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रमेश गोखले</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123. ICC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पुरस्कार 2024 के संदर्भ में निम्नलिखित कथनों पर विचार कीजिए:</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ICC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मेन्स क्रिकेटर ऑफ द ईयर से जसप्रीत बुमराह को सम्मानित किया गया।</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ICC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महिला क्रिकेटर ऑफ द ईयर से मेलि केयर को सम्मानित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कौन-सा/से कथन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1 और 2 दोनों </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नोबेल पुरस्कार 2024 में विक्टर एक्ब्रोस और गैरी रूवकुल को किस क्षेत्र में उनके योगदान के लिए सम्मानित किया गया?</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भौतिकी</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रसायन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चिकित्सा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अर्थशास्त्र</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9E6E34E-837B-3B21-DB56-FC3A7406759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D1F52ED-4B58-6719-5AB1-3202D3D4FA0D}"/>
              </a:ext>
            </a:extLst>
          </p:cNvPr>
          <p:cNvSpPr txBox="1"/>
          <p:nvPr/>
        </p:nvSpPr>
        <p:spPr>
          <a:xfrm>
            <a:off x="3472320" y="437415"/>
            <a:ext cx="3010858" cy="9017853"/>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117. According to a recent report, 23 UNESCO World Heritage Sites in India are facing extreme water stress. Which of the following sites in Bihar are included in the list?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Mahabodhi Temple and Nalanda Mahavihara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Rajgir Stupa and Dev Temple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Mahavir Temple and Nalanda Mahavihara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Rajgir Stupa and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Surajkund</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118. As per the Bihar Budget 2025–26, the estimated fiscal deficit is what percentage of the state's Gross State Domestic Product (GSDP)?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2.12%		(B) 2.32%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2.48%		(D) 2.98%</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119. What is the estimated growth in Bihar's Gross State Domestic Product (GSDP) at current prices and constant prices for the year 2023–24?</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13.5% at current prices, 8.8% at constant prices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14.5% at current prices, 9.2% at constant prices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15.2% at current prices, 9.0% at constant prices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14.2% at current prices, 9.5% at constant prices</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120. Where was the 51st G7 Summit (2025) held?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Brazil		(B) Canada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Germany		(D) Switzerland</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121. Who has been elected as the President of the 80th session of the United Nations General Assembly (UNGA) in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Ngozi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Okonjo</a:t>
            </a:r>
            <a:r>
              <a:rPr lang="en-GB" sz="1000" dirty="0">
                <a:latin typeface="Adobe Devanagari" panose="02040503050201020203" pitchFamily="18" charset="0"/>
                <a:ea typeface="Nirmala UI" panose="020B0502040204020203" pitchFamily="34" charset="0"/>
                <a:cs typeface="Adobe Devanagari" panose="02040503050201020203" pitchFamily="18" charset="0"/>
              </a:rPr>
              <a:t>-Iweala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Claudia Sheinbaum</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Annalena Baerbock</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Harini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Amarasuriya</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122. Which Indian environmentalist was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honored</a:t>
            </a:r>
            <a:r>
              <a:rPr lang="en-GB" sz="1000" dirty="0">
                <a:latin typeface="Adobe Devanagari" panose="02040503050201020203" pitchFamily="18" charset="0"/>
                <a:ea typeface="Nirmala UI" panose="020B0502040204020203" pitchFamily="34" charset="0"/>
                <a:cs typeface="Adobe Devanagari" panose="02040503050201020203" pitchFamily="18" charset="0"/>
              </a:rPr>
              <a:t> with the Lifetime Achievement Award as part of the UNEP’s 2024 Champions of the Earth awards?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Rajendra Singh	(B) Madhav Gadgil</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Sunita Narain		(D) Ramesh Gokhale</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123. Consider the following statements regarding the ICC Awards 2024:</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Jasprit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Bumrah</a:t>
            </a:r>
            <a:r>
              <a:rPr lang="en-GB" sz="1000" dirty="0">
                <a:latin typeface="Adobe Devanagari" panose="02040503050201020203" pitchFamily="18" charset="0"/>
                <a:ea typeface="Nirmala UI" panose="020B0502040204020203" pitchFamily="34" charset="0"/>
                <a:cs typeface="Adobe Devanagari" panose="02040503050201020203" pitchFamily="18" charset="0"/>
              </a:rPr>
              <a:t> was awarded the ICC Men’s Cricketer of the Year.</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Melie Kerr was awarded the ICC Women’s Cricketer of the Year.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hi-IN"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a:latin typeface="Adobe Devanagari" panose="02040503050201020203" pitchFamily="18" charset="0"/>
                <a:ea typeface="Nirmala UI" panose="020B0502040204020203" pitchFamily="34" charset="0"/>
                <a:cs typeface="Adobe Devanagari" panose="02040503050201020203" pitchFamily="18" charset="0"/>
              </a:rPr>
              <a:t>(D) None</a:t>
            </a:r>
            <a:endParaRPr lang="hi-IN"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124. In the Nobel Prize 2024, Victor Ambros and Gary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Ruvkun</a:t>
            </a:r>
            <a:r>
              <a:rPr lang="en-GB" sz="1000" dirty="0">
                <a:latin typeface="Adobe Devanagari" panose="02040503050201020203" pitchFamily="18" charset="0"/>
                <a:ea typeface="Nirmala UI" panose="020B0502040204020203" pitchFamily="34" charset="0"/>
                <a:cs typeface="Adobe Devanagari" panose="02040503050201020203" pitchFamily="18" charset="0"/>
              </a:rPr>
              <a:t> were awarded for their contribution in which field?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Physics		(B) Chemistry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Medicine		(D) Economics</a:t>
            </a:r>
          </a:p>
        </p:txBody>
      </p:sp>
    </p:spTree>
    <p:extLst>
      <p:ext uri="{BB962C8B-B14F-4D97-AF65-F5344CB8AC3E}">
        <p14:creationId xmlns:p14="http://schemas.microsoft.com/office/powerpoint/2010/main" val="3124102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390BD-736A-DBF4-35C2-97378869082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FD17FDF-204A-A9A4-869C-E11ABB75306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18DEECD-E3D6-55C5-CD87-82C474F1876F}"/>
              </a:ext>
            </a:extLst>
          </p:cNvPr>
          <p:cNvSpPr txBox="1"/>
          <p:nvPr/>
        </p:nvSpPr>
        <p:spPr>
          <a:xfrm>
            <a:off x="379635" y="437237"/>
            <a:ext cx="3010858" cy="9371796"/>
          </a:xfrm>
          <a:prstGeom prst="rect">
            <a:avLst/>
          </a:prstGeom>
          <a:noFill/>
        </p:spPr>
        <p:txBody>
          <a:bodyPr wrap="square">
            <a:spAutoFit/>
          </a:bodyPr>
          <a:lstStyle/>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125.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 ही 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NASA–ISRO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सिंथेटिक अपर्चर रडार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NISAR)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उपग्रह को कब और कहाँ से सफलतापूर्वक प्रक्षेपित किया गया?</a:t>
            </a:r>
          </a:p>
          <a:p>
            <a:pPr>
              <a:spcBef>
                <a:spcPts val="600"/>
              </a:spcBef>
            </a:pP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अगस्त, 2025 – विक्रम साराभाई अंतरिक्ष केंद्र, केरल से</a:t>
            </a:r>
          </a:p>
          <a:p>
            <a:pPr>
              <a:spcBef>
                <a:spcPts val="600"/>
              </a:spcBef>
            </a:pP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30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जुलाई, 2025 – सतीश धवन अंतरिक्ष केंद्र, श्रीहरिकोटा से</a:t>
            </a:r>
          </a:p>
          <a:p>
            <a:pPr>
              <a:spcBef>
                <a:spcPts val="600"/>
              </a:spcBef>
            </a:pP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जनवरी, 2025 – थुम्बा इक्वेटोरियल रॉकेट लॉन्चिंग स्टेशन से</a:t>
            </a:r>
          </a:p>
          <a:p>
            <a:pPr>
              <a:spcBef>
                <a:spcPts val="600"/>
              </a:spcBef>
            </a:pP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30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जुलाई, 2025 – भारतीय विज्ञान संस्थान, बेंगलुरु से</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126.</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भारत में हाल ही में घोषित उस जीनोम-एडिटेड चावल की किस्म का नाम क्या है, जो 25% अधिक उपज देती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स्वर्ण सोना</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DST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राइस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DRR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धान 100</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MTU 1010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127.</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मई 2025 में भारत ने किस बीमारी को सार्वजनिक स्वास्थ्य समस्या के रूप में समाप्त कर दिया, जिसके लिए </a:t>
            </a:r>
            <a:r>
              <a:rPr lang="en-GB" sz="1100" dirty="0">
                <a:latin typeface="Adobe Devanagari" panose="02040503050201020203" pitchFamily="18" charset="0"/>
                <a:ea typeface="Nirmala UI" panose="020B0502040204020203" pitchFamily="34" charset="0"/>
                <a:cs typeface="Adobe Devanagari" panose="02040503050201020203" pitchFamily="18" charset="0"/>
              </a:rPr>
              <a:t>WHO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 आधिकारिक प्रमाणन प्राप्त हुआ?</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काला-आजार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कुष्ठ रोग</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लिम्फेटिक फाइलेरियासिस</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ट्रैकोमा</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128. AI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माध्यम से वास्तविक समय फसल डेटा एकत्र करने के लिए शुरू की गई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CROPIC”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पहल किस प्रमुख कृषि योजना के तहत शुरू की गई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पीएम कृषि विकास योजना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राष्ट्रीय फसल निगरानी कार्यक्रम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पीएम फसल बीमा योजना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राष्ट्रीय खाद्य सुरक्षा योजना</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129.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दिल्ली में सराय काले खान चौक का नाम बदलकर किस आदिवासी स्वतंत्रता सेनानी के नाम पर रखा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तात्या टोपे</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बिरसा मुंडा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सिद्धू मुर्मू</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रानी गाइदिन्ल्यू</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जून 2025 में ईरान और इज़रायल के बीच बढ़ते तनाव के बीच, भारत ने ईरान में फंसे भारतीय नागरिकों को सुरक्षित निकालने के लिए किस ऑपरेशन की शुरुआत 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ऑपरेशन गंगा</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ऑपरेशन देवदूत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ऑपरेशन सिंधु</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ऑपरेशन ब्रह्मा</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 ही में, ब्लेज़ मेट्रेवेली ने निम्नलिखित में से कौन-सा पद प्राप्त करने के लिए वैश्विक सुर्खियाँ बटोरीं?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अंतर्राष्ट्रीय अंतरिक्ष स्टेशन की कमान संभालने वाली पहली महिला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अंतरिक्ष यात्री</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यूनाइटेड किंगडम की विदेशी खुफिया एजेंसी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MI6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प्रमुख बनने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वाली पहली महिला</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NATO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पहली महिला महासचिव</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यूरोपीय आयोग की सुरक्षा परिषद की पहली महिला चीफ ऑफ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स्टाफ</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132.</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भारत और उज्बेकिस्तान की सेनाओं के बीच आयोजित संयुक्त सैन्य अभ्यास "डस्टलिक 2025" (6वाँ संस्करण) का आयोजन भारत के किस स्थान पर किया गया?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जैसलमेर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लखनऊ</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पुणे</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जयपुर</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CCA788D-AD14-6F2D-634A-B6908C27353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DC45115-BA7D-3566-8B97-9DD978316E5E}"/>
              </a:ext>
            </a:extLst>
          </p:cNvPr>
          <p:cNvSpPr txBox="1"/>
          <p:nvPr/>
        </p:nvSpPr>
        <p:spPr>
          <a:xfrm>
            <a:off x="3472320" y="437415"/>
            <a:ext cx="3010858" cy="9171742"/>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125. When and from where was the NASA–ISRO Synthetic Aperture Radar (NISAR) satellite successfully launched recently?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15 August 2025 – Vikram Sarabhai Space Centre,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Kerala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30 July 2025 – Satish Dhawan Space Centre,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Sriharikota</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1 January 2025 –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Thumba</a:t>
            </a:r>
            <a:r>
              <a:rPr lang="en-GB" sz="1000" dirty="0">
                <a:latin typeface="Adobe Devanagari" panose="02040503050201020203" pitchFamily="18" charset="0"/>
                <a:ea typeface="Nirmala UI" panose="020B0502040204020203" pitchFamily="34" charset="0"/>
                <a:cs typeface="Adobe Devanagari" panose="02040503050201020203" pitchFamily="18" charset="0"/>
              </a:rPr>
              <a:t> Equatorial Rocket Launching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Station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30 July 2025 – Indian Institute of Science, Bengaluru</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126. What is the name of the newly announced genome-edited rice variety in India that provides 25% higher yield?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Swarna Sona		(B) Pusa DST Rice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DRR Dhan 100	(D) MTU 1010</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127. In May 2025, which disease was officially declared eliminated as a public health problem in India, with certification from the WHO?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Kala-azar		(B) Leprosy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Lymphatic Filariasis	(D) Trachoma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128. The CROPIC initiative, launched to collect real-time crop data using AI, has been started under which major agricultural scheme?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PM Agricultural Development Scheme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National Crop Monitoring Programme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PM Fasal Bima Yojana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National Food Security Mission</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129. Sarai Kale Khan Chowk in Delhi has recently been renamed after which tribal freedom fighter?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Tatya Tope		(B) Birsa Munda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Sidhu Murmu		(D) Rani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Gaidinliu</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130. Amid rising tensions between Iran and Israel in June 2025, which operation was launched by India to safely evacuate Indian citizens stranded in Iran?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Operation Ganga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Operation Devdoot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Operation Sindhu</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Operation Brahma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131. . Recently, Blaise Metreveli made global headlines for achieving which of the following distinctions?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First female astronaut to command the International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Space Station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First woman to lead MI6, the UK’s foreign intelligence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agency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First female Secretary-General of NATO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First woman appointed Chief of Staff of the European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Commission’s Security Council</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132. Where was the 6th edition of the India–Uzbekistan joint military exercise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Dustlik</a:t>
            </a:r>
            <a:r>
              <a:rPr lang="en-GB" sz="1000" dirty="0">
                <a:latin typeface="Adobe Devanagari" panose="02040503050201020203" pitchFamily="18" charset="0"/>
                <a:ea typeface="Nirmala UI" panose="020B0502040204020203" pitchFamily="34" charset="0"/>
                <a:cs typeface="Adobe Devanagari" panose="02040503050201020203" pitchFamily="18" charset="0"/>
              </a:rPr>
              <a:t> 2025” held?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Jaisalmer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Lucknow</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Pune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Jaipur</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206912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44DBF-BFAC-C340-6AB9-B2F0DA3F2F9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E8C85AC-A7EE-32E5-C287-C77231DC2CB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7C4BD58-31A4-3803-85E2-A2D44BEEC58D}"/>
              </a:ext>
            </a:extLst>
          </p:cNvPr>
          <p:cNvSpPr txBox="1"/>
          <p:nvPr/>
        </p:nvSpPr>
        <p:spPr>
          <a:xfrm>
            <a:off x="374822" y="431800"/>
            <a:ext cx="3010858" cy="8956298"/>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133.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19 फरवरी 2025 को भारत के 26वें मुख्य चुनाव आयुक्त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CEC)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रूप में किसने पदभार ग्रहण किया?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राजीव कुमार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अनूप चंद्र पांडे</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ज्ञानेश कुमार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सुनील अरोड़ा</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ग्रेट बैकयार्ड बर्ड काउंट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GBBC) 2024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संदर्भ में निम्नलिखित कथनों पर विचार करें:</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यह कॉर्नेल लैब ऑफ ऑर्निथोलॉजी और नेशनल ऑडबोन सोसाइटी द्वारा आयोजित एक वैश्विक नागरिक विज्ञान पहल है।</a:t>
            </a:r>
          </a:p>
          <a:p>
            <a:pPr marL="228600" indent="-228600">
              <a:buFont typeface="+mj-lt"/>
              <a:buAutoNum type="arabicPeriod"/>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तमिलनाडु ने इस आयोजन के दौरान सभी भारतीय राज्यों में सबसे अधिक पक्षी प्रजातियाँ दर्ज 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कौन-सा/से सही है/हैं?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अंतर्राष्ट्रीय मातृभाषा दिवस प्रतिवर्ष किस तिथि को मनाया जाता है?</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फरवरी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फरवरी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21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मार्च</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21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अप्रैल</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136.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 ही में केंद्र सरकार ने 8वें वेतन आयोग की स्थापना को मंजूरी दी। 7वें वेतन आयोग, जो 2026 में अपना कार्यकाल पूरा करेगा, का अध्यक्ष कौन था?</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जस्टिस बी.एन. श्रीकृष्ण</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जस्टिस अशोक कुमार माथुर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जस्टिस रंजना प्रकाश देसाई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जस्टिस एम.एन. वेंकटचलैया</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137.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हाल ही में मैक्सिको की खाड़ी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Gulf of Mexico)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लिए कौन-सा नया नाम प्रस्तावित किया गया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गल्फ ऑफ अमेरिका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गल्फ ऑफ अटलांटिक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गल्फ ऑफ मैक्सिको बे</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गल्फ ऑफ नॉर्थ अमेरिका</a:t>
            </a:r>
          </a:p>
          <a:p>
            <a:pPr>
              <a:spcBef>
                <a:spcPts val="600"/>
              </a:spcBef>
            </a:pPr>
            <a:r>
              <a:rPr lang="en-GB" sz="1100" dirty="0">
                <a:latin typeface="Adobe Devanagari" panose="02040503050201020203" pitchFamily="18" charset="0"/>
                <a:ea typeface="Nirmala UI" panose="020B0502040204020203" pitchFamily="34" charset="0"/>
                <a:cs typeface="Adobe Devanagari" panose="02040503050201020203" pitchFamily="18" charset="0"/>
              </a:rPr>
              <a:t>138.</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भारतीय रिजर्व बैंक (</a:t>
            </a:r>
            <a:r>
              <a:rPr lang="en-GB" sz="1100" dirty="0">
                <a:latin typeface="Adobe Devanagari" panose="02040503050201020203" pitchFamily="18" charset="0"/>
                <a:ea typeface="Nirmala UI" panose="020B0502040204020203" pitchFamily="34" charset="0"/>
                <a:cs typeface="Adobe Devanagari" panose="02040503050201020203" pitchFamily="18" charset="0"/>
              </a:rPr>
              <a:t>RBI)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 भारतीय रुपये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अंतरराष्ट्रीय उपयोग को बढ़ावा देने के लिए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FEMA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नियमों में हाल ही में क्या परिवर्तन किया?</a:t>
            </a: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गैर-निवासियों को भारत में निवासियों के साथ लेनदेन निपटाने के लिए विदेशों में भारतीय रुपये खाते खोलने की अनुमति दी गई।</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निर्यातकों को सभी निर्यात आय को तुरंत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 बदलना होगा।</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विदेशी निवेशकों को भारत में निवेश के लिए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INR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खातों का उपयोग करने से प्रतिबंधित किया गया।</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hi-IN" sz="1100" dirty="0">
                <a:latin typeface="Adobe Devanagari" panose="02040503050201020203" pitchFamily="18" charset="0"/>
                <a:ea typeface="Nirmala UI" panose="020B0502040204020203" pitchFamily="34" charset="0"/>
                <a:cs typeface="Adobe Devanagari" panose="02040503050201020203" pitchFamily="18" charset="0"/>
              </a:rPr>
              <a:t>भारतीय निवासियों को केवल भारत के भीतर विदेशी मुद्रा खाते खोलने की अनुमति दी गई।</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139.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हाल ही में राष्ट्रीय लेखा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National Accounts)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लिए आधार वर्ष को बदलने हेतु गठित समिति की अध्यक्षता कौन कर रहे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टी.सी.ए. अनंत</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 बिस्वनाथ गोलदार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अरविंद पनगढ़िया</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बी.वी.आर. सुब्रह्मण्यम</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5E758FBE-5AE1-0B8F-B2C6-CA0ED82E7A9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8289BD0-42AF-AE78-C9FB-AF284E76728F}"/>
              </a:ext>
            </a:extLst>
          </p:cNvPr>
          <p:cNvSpPr txBox="1"/>
          <p:nvPr/>
        </p:nvSpPr>
        <p:spPr>
          <a:xfrm>
            <a:off x="3472320" y="437415"/>
            <a:ext cx="3010858" cy="9017853"/>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133. Who assumed charge as the 26th Chief Election Commissioner (CEC) of India on 19 February 2025?</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Rajiv Kumar		(B) Anup Chandra Pandey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Gyanesh Kumar	(D) Sunil Arora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134. Consider the following statements regarding the Great Backyard Bird Count (GBBC) 2024:</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It is a global citizen science initiative organized by the Cornell Lab of Ornithology and the National Audubon Society.</a:t>
            </a:r>
          </a:p>
          <a:p>
            <a:pPr marL="228600" indent="-228600">
              <a:buFont typeface="+mj-lt"/>
              <a:buAutoNum type="arabicPeriod"/>
            </a:pPr>
            <a:r>
              <a:rPr lang="en-GB" sz="1000" dirty="0">
                <a:latin typeface="Adobe Devanagari" panose="02040503050201020203" pitchFamily="18" charset="0"/>
                <a:ea typeface="Nirmala UI" panose="020B0502040204020203" pitchFamily="34" charset="0"/>
                <a:cs typeface="Adobe Devanagari" panose="02040503050201020203" pitchFamily="18" charset="0"/>
              </a:rPr>
              <a:t>Tamil Nadu recorded the highest number of bird species among all Indian states during the event.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135. International Mother Language Day is observed every year on which date?</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20 February		(B) 21 February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21 March		(D) 21 April</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136. The central government has recently approved the formation of the 8th Pay Commission. Who was the Chairperson of the 7th Pay Commission, which will complete its term in 2026?</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Justice B.N. Srikrishna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Justice Ashok Kumar Mathur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Justice Ranjana Prakash Desai</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Justice M.N.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Venkatachaliah</a:t>
            </a:r>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137. Recently, what new name has been proposed for the Gulf of Mexico?</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Gulf of America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Gulf of Atlantic</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Gulf of Mexico Bay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Gulf of North America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138. What recent change did the Reserve Bank of India (RBI) make to FEMA regulations to promote the international use of the Indian Rupee (INR)?</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Non-residents are now allowed to open INR accounts abroad to settle transactions with Indian residents.</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Indian exporters must immediately convert all export earnings into INR.</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Foreign investors are banned from using INR accounts for investing in India.</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Indian residents can now open foreign currency accounts only within India.</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139. Who is heading the committee recently formed to review the revision of the base year for National Accounts in India?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T.C.A. Anant</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Prof. Biswanath Goldar</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Arvind Panagariya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B.V.R. Subrahmanyam</a:t>
            </a:r>
          </a:p>
        </p:txBody>
      </p:sp>
    </p:spTree>
    <p:extLst>
      <p:ext uri="{BB962C8B-B14F-4D97-AF65-F5344CB8AC3E}">
        <p14:creationId xmlns:p14="http://schemas.microsoft.com/office/powerpoint/2010/main" val="3196507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65398-1552-39B4-3B7E-E8C62B40759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FFA9165-C117-CCCC-38F9-FA4083464C7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84AAEBF-9729-4D55-5200-FCFDB59D9840}"/>
              </a:ext>
            </a:extLst>
          </p:cNvPr>
          <p:cNvSpPr txBox="1"/>
          <p:nvPr/>
        </p:nvSpPr>
        <p:spPr>
          <a:xfrm>
            <a:off x="374822" y="431800"/>
            <a:ext cx="3010858" cy="8894743"/>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140.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निम्नलिखित खेल रत्न 2024 पुरस्कार विजेताओं को उनके संबंधित खेलों के साथ मिलाइए:</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100" dirty="0">
                <a:latin typeface="Adobe Devanagari" panose="02040503050201020203" pitchFamily="18" charset="0"/>
                <a:ea typeface="Nirmala UI" panose="020B0502040204020203" pitchFamily="34" charset="0"/>
                <a:cs typeface="Adobe Devanagari" panose="02040503050201020203" pitchFamily="18" charset="0"/>
              </a:rPr>
              <a:t>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खिलाड़ी):</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खेल):</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1.मनु भाकर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शतरंज</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2.हरमनप्रीत सिंह</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पैरा-एथलेटिक्स</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3.गुकेश डी</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निशानेबाजी</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4.प्रवीण कुमार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हॉकी</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1 - C, 2 - D, 3 - A, 4 -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1 - B, 2 - C, 3 - D,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 A, 2 - B, 3 - C, 4 -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1 - D, 2 - A, 3 - B, 4 – 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अनुक्रम 20, 10, 10, 15, 30, 75,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मान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105			(B) 120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150			(D) 225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 दोस्त,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Y,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ही दिशा में दौड़ना शुरू करते हैं और साथ मिलकर 50 मीटर की दूरी तय करते हैं। उस बिंदु पर,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दाईं ओर मुड़कर 60 मीटर दौड़ता है, जबकि </a:t>
            </a:r>
            <a:r>
              <a:rPr lang="en-GB" sz="1100" dirty="0">
                <a:latin typeface="Adobe Devanagari" panose="02040503050201020203" pitchFamily="18" charset="0"/>
                <a:ea typeface="Nirmala UI" panose="020B0502040204020203" pitchFamily="34" charset="0"/>
                <a:cs typeface="Adobe Devanagari" panose="02040503050201020203" pitchFamily="18" charset="0"/>
              </a:rPr>
              <a:t>Y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बाईं ओर मुड़कर 40 मीटर दौड़ता है। उसके बाद,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बाईं ओर मुड़कर 50 मीटर दौड़ता है और फिर रुक जाता है। इसी बीच, </a:t>
            </a:r>
            <a:r>
              <a:rPr lang="en-GB" sz="1100" dirty="0">
                <a:latin typeface="Adobe Devanagari" panose="02040503050201020203" pitchFamily="18" charset="0"/>
                <a:ea typeface="Nirmala UI" panose="020B0502040204020203" pitchFamily="34" charset="0"/>
                <a:cs typeface="Adobe Devanagari" panose="02040503050201020203" pitchFamily="18" charset="0"/>
              </a:rPr>
              <a:t>Y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दाईं ओर मुड़कर 50 मीटर दौड़ता है और फिर रुक जाता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अब दोनों दोस्त एक-दूसरे से कितनी दूरी पर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100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मीटर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90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मीटर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60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मीटर</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50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मीटर</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यदि अंग्रेजी वर्णमाला में अक्षरों का क्रम उलट दिया जाए और प्रत्येक अक्षर उस अक्षर का प्रतिनिधित्व करता है जिसका स्थान वह लेता है, तो निम्नलिखित में से कौन सा '</a:t>
            </a:r>
            <a:r>
              <a:rPr lang="en-GB" sz="1100" dirty="0">
                <a:latin typeface="Adobe Devanagari" panose="02040503050201020203" pitchFamily="18" charset="0"/>
                <a:ea typeface="Nirmala UI" panose="020B0502040204020203" pitchFamily="34" charset="0"/>
                <a:cs typeface="Adobe Devanagari" panose="02040503050201020203" pitchFamily="18" charset="0"/>
              </a:rPr>
              <a:t>LUCKNOW'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दर्शाता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OGXPMLD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OGXQMLE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OFXPMLE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OFXPMLD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किसी वस्तु की कीमत में 25% की वृद्धि हुई। फिर कीमत में 20% की कमी की गई और फिर 10% की वृद्धि की गई। परिणामस्वरूप कीमत में कितनी वृद्धि हुई?</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5%			(B) 10%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12.5%		(D) 15%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145. 15 × 14 × 13 × ... × 3 × 2 × 1 = 3ᵐ × n,</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जहाँ </a:t>
            </a:r>
            <a:r>
              <a:rPr lang="en-GB" sz="1100" dirty="0">
                <a:latin typeface="Adobe Devanagari" panose="02040503050201020203" pitchFamily="18" charset="0"/>
                <a:ea typeface="Nirmala UI" panose="020B0502040204020203" pitchFamily="34" charset="0"/>
                <a:cs typeface="Adobe Devanagari" panose="02040503050201020203" pitchFamily="18" charset="0"/>
              </a:rPr>
              <a:t>m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धनात्मक पूर्णांक हैं। </a:t>
            </a:r>
            <a:r>
              <a:rPr lang="en-GB" sz="1100" dirty="0">
                <a:latin typeface="Adobe Devanagari" panose="02040503050201020203" pitchFamily="18" charset="0"/>
                <a:ea typeface="Nirmala UI" panose="020B0502040204020203" pitchFamily="34" charset="0"/>
                <a:cs typeface="Adobe Devanagari" panose="02040503050201020203" pitchFamily="18" charset="0"/>
              </a:rPr>
              <a:t>m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अधिकतम मान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7			(B) 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			(D)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146. A, B, 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औसत वजन 40 किग्रा है,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D, 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औसत वजन 42 किग्रा है 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वजन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बराबर है।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B, C, D, 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100" dirty="0">
                <a:latin typeface="Adobe Devanagari" panose="02040503050201020203" pitchFamily="18" charset="0"/>
                <a:ea typeface="Nirmala UI" panose="020B0502040204020203" pitchFamily="34" charset="0"/>
                <a:cs typeface="Adobe Devanagari" panose="02040503050201020203" pitchFamily="18" charset="0"/>
              </a:rPr>
              <a:t>F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औसत वजन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40.5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40.8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41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किग्रा</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निर्धारित नहीं किया जा सकता क्योंकि डेटा अपर्याप्त है</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FD94803-27E3-D7BF-A892-D1446A8F72A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09C1CE1-6B07-AB0D-4646-B1D4A669E5F6}"/>
              </a:ext>
            </a:extLst>
          </p:cNvPr>
          <p:cNvSpPr txBox="1"/>
          <p:nvPr/>
        </p:nvSpPr>
        <p:spPr>
          <a:xfrm>
            <a:off x="3471642" y="431800"/>
            <a:ext cx="3010858" cy="8863965"/>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140. Match the following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Mezor</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Dhyanchand</a:t>
            </a:r>
            <a:r>
              <a:rPr lang="en-GB" sz="1000" dirty="0">
                <a:latin typeface="Adobe Devanagari" panose="02040503050201020203" pitchFamily="18" charset="0"/>
                <a:ea typeface="Nirmala UI" panose="020B0502040204020203" pitchFamily="34" charset="0"/>
                <a:cs typeface="Adobe Devanagari" panose="02040503050201020203" pitchFamily="18" charset="0"/>
              </a:rPr>
              <a:t> Khel Ratna 2024 awardees with their respective sports: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List–I (Players):		        List–II (Sports):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 Manu </a:t>
            </a:r>
            <a:r>
              <a:rPr lang="en-GB" sz="1000" dirty="0" err="1">
                <a:latin typeface="Adobe Devanagari" panose="02040503050201020203" pitchFamily="18" charset="0"/>
                <a:ea typeface="Nirmala UI" panose="020B0502040204020203" pitchFamily="34" charset="0"/>
                <a:cs typeface="Adobe Devanagari" panose="02040503050201020203" pitchFamily="18" charset="0"/>
              </a:rPr>
              <a:t>Bhaker</a:t>
            </a:r>
            <a:r>
              <a:rPr lang="en-GB" sz="1000" dirty="0">
                <a:latin typeface="Adobe Devanagari" panose="02040503050201020203" pitchFamily="18" charset="0"/>
                <a:ea typeface="Nirmala UI" panose="020B0502040204020203" pitchFamily="34" charset="0"/>
                <a:cs typeface="Adobe Devanagari" panose="02040503050201020203" pitchFamily="18" charset="0"/>
              </a:rPr>
              <a:t>		        (A) Chess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2. Harmanpreet Singh	        (B) Para Athletics</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3. Gukesh D		        (C) Shooting</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4. Praveen Kumar		        (D) Hockey</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1 - C, 2 - D, 3 - A, 4 - B</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(B) 1 - B, 2 - C, 3 - D, 4 - A</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1 - A, 2 - B, 3 - C, 4 - D</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(D) 1 - D, 2 - A, 3 - B, 4 – C</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141. 141. What is the value of X in the sequence 20, 10, 10, 15, 30, 75, X?</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105			(B) 120</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150			(D) 225</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142. Two friends, X and Y, start running in the same direction and cover 50 meters together. At that point, X turns to the right and runs 60 meters, while Y turns to the left and runs 40 meters. After that, X makes a left turn and runs another 50 meters before stopping. Meanwhile, Y turns right and runs 50 meters before coming to a stop.</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How far apart are the two friends now?</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100 m		(B) 90 m</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60 m			(D) 50 m</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143. If the order of the letters in the English alphabet is reversed and each letter represents the letter whose position it occupies, then which one of the following represents 'LUCKNOW'?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OGXPMLD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OGXQMLE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OFXPMLE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OFXPMLD</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144. The increase in the price of a certain item was 25%. Then the price was decreased by 20% and then again increased by 10%. What is the resultant increase in the price?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5% 			(B) 10%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12.5% 		(D) 15%</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145. 15 × 14 × 13 × ... × 3 × 2 × 1 = 3ᵐ × n,</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where m and n are positive integers. What is the maximum value of m?</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 7			(B) 6</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(C) 5			(D) 4</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146. The average weight of A, B, C is 40 kg, the average weight of B, D, E is 42 kg and the weight of F is equal to that of B. What is the average weight of A, B, C, D, E and F?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40.5 kg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40.8 kg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41 kg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Cannot be determined as data is inadequate</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121302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5FB21-3460-DFFC-5FBA-CDB391D3289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99BC12A-E618-DF3D-0CD6-9FEFAA9135B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6FD5814-9F42-4657-E2CD-D023A6DA01BB}"/>
              </a:ext>
            </a:extLst>
          </p:cNvPr>
          <p:cNvSpPr txBox="1"/>
          <p:nvPr/>
        </p:nvSpPr>
        <p:spPr>
          <a:xfrm>
            <a:off x="375500" y="450102"/>
            <a:ext cx="3010858" cy="5001369"/>
          </a:xfrm>
          <a:prstGeom prst="rect">
            <a:avLst/>
          </a:prstGeom>
          <a:noFill/>
        </p:spPr>
        <p:txBody>
          <a:bodyPr wrap="square">
            <a:spAutoFit/>
          </a:bodyPr>
          <a:lstStyle/>
          <a:p>
            <a:r>
              <a:rPr lang="en-GB" sz="1100" dirty="0">
                <a:latin typeface="Adobe Devanagari" panose="02040503050201020203" pitchFamily="18" charset="0"/>
                <a:ea typeface="Nirmala UI" panose="020B0502040204020203" pitchFamily="34" charset="0"/>
                <a:cs typeface="Adobe Devanagari" panose="02040503050201020203" pitchFamily="18" charset="0"/>
              </a:rPr>
              <a:t>147.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अनुक्रम 2, 12, 36, 80, 150,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में </a:t>
            </a:r>
            <a:r>
              <a:rPr lang="en-GB" sz="1100" dirty="0">
                <a:latin typeface="Adobe Devanagari" panose="02040503050201020203" pitchFamily="18" charset="0"/>
                <a:ea typeface="Nirmala UI" panose="020B0502040204020203" pitchFamily="34" charset="0"/>
                <a:cs typeface="Adobe Devanagari" panose="02040503050201020203" pitchFamily="18" charset="0"/>
              </a:rPr>
              <a:t>X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 मान क्या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248			(B) 252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258			(D) 262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148.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निम्नलिखित कुछ प्रविष्टियों का एक आव्यूह है। प्रविष्टियाँ पंक्ति-वार एक निश्चित प्रवृत्ति का अनुसरण करती हैं। तदनुसार लुप्त प्रविष्टि (?) का चयन कीजिए।</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9B			(B) 3A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3B			(D) 3C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149.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1000 से बड़ी वह सबसे छोटी संख्या क्या है जिसे 6, 9, 12, 15, 18 में से किसी एक से भाग देने पर शेषफल 3 बचता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1063		(B) 1073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1083		(D) 1183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150.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एक बैंक कर्मचारी अपने घर से दक्षिण की ओर 10 किमी गाड़ी चलाती है और फिर बाईं ओर मुड़कर 20 किमी और गाड़ी चलाती है। वह फिर बाईं ओर मुड़कर 40 किमी गाड़ी चलाती है, फिर दाईं ओर मुड़कर 5 किमी और गाड़ी चलाती है। वह फिर दाईं ओर मुड़कर 30 किमी और गाड़ी चलाकर अपने बैंक पहुँचती है जहाँ वह काम करती है। उसके बैंक और उसके घर के बीच न्यूनतम दूरी कितनी है?</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20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25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30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35 </a:t>
            </a:r>
            <a:r>
              <a:rPr lang="hi-IN" sz="1100" dirty="0">
                <a:latin typeface="Adobe Devanagari" panose="02040503050201020203" pitchFamily="18" charset="0"/>
                <a:ea typeface="Nirmala UI" panose="020B0502040204020203" pitchFamily="34" charset="0"/>
                <a:cs typeface="Adobe Devanagari" panose="02040503050201020203" pitchFamily="18" charset="0"/>
              </a:rPr>
              <a:t>किमी</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45EAFBF-84EB-9893-CE49-25EB75F4C93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1906774-26F4-2F41-B394-C070323A4325}"/>
              </a:ext>
            </a:extLst>
          </p:cNvPr>
          <p:cNvSpPr txBox="1"/>
          <p:nvPr/>
        </p:nvSpPr>
        <p:spPr>
          <a:xfrm>
            <a:off x="3471642" y="460678"/>
            <a:ext cx="3010858" cy="5170646"/>
          </a:xfrm>
          <a:prstGeom prst="rect">
            <a:avLst/>
          </a:prstGeom>
          <a:noFill/>
        </p:spPr>
        <p:txBody>
          <a:bodyPr wrap="square">
            <a:spAutoFit/>
          </a:bodyPr>
          <a:lstStyle/>
          <a:p>
            <a:r>
              <a:rPr lang="en-GB" sz="1000" dirty="0">
                <a:latin typeface="Adobe Devanagari" panose="02040503050201020203" pitchFamily="18" charset="0"/>
                <a:ea typeface="Nirmala UI" panose="020B0502040204020203" pitchFamily="34" charset="0"/>
                <a:cs typeface="Adobe Devanagari" panose="02040503050201020203" pitchFamily="18" charset="0"/>
              </a:rPr>
              <a:t>147. What is the value of X in the sequence 2, 12, 36, 80, 150, X?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248 			(B) 252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258 			(D) 262</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148. Following is a matrix of certain entries. The entries follow a certain trend row-wise. Choose the missing entry (?) accordingly.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9B 			(B) 3A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3B 			(D) 3C </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149. What is the smallest number greater than 1000 that when divided by any one of the numbers 6, 9, 12, 15, 18 leaves a remainder of 3?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(A) 1063 			(B) 1073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1083 			(D) 1183</a:t>
            </a:r>
          </a:p>
          <a:p>
            <a:endParaRPr lang="en-GB" sz="10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150. A bank employee drives 10 km towards South from her house and turns to her left and drives another 20 km. She again turns left and drives 40 km, then she turns to her right and drives for another 5 km. She again turns to her right and drives another 30 km to reach her bank where she works. What is the shortest distance between her bank and her house? </a:t>
            </a:r>
          </a:p>
          <a:p>
            <a:pPr marL="228600" indent="-228600">
              <a:buAutoNum type="alphaUcParenBoth"/>
            </a:pPr>
            <a:r>
              <a:rPr lang="en-GB" sz="1000" dirty="0">
                <a:latin typeface="Adobe Devanagari" panose="02040503050201020203" pitchFamily="18" charset="0"/>
                <a:ea typeface="Nirmala UI" panose="020B0502040204020203" pitchFamily="34" charset="0"/>
                <a:cs typeface="Adobe Devanagari" panose="02040503050201020203" pitchFamily="18" charset="0"/>
              </a:rPr>
              <a:t>20 km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(B) 25 km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(C) 30 km 		</a:t>
            </a:r>
          </a:p>
          <a:p>
            <a:r>
              <a:rPr lang="en-GB" sz="1000" dirty="0">
                <a:latin typeface="Adobe Devanagari" panose="02040503050201020203" pitchFamily="18" charset="0"/>
                <a:ea typeface="Nirmala UI" panose="020B0502040204020203" pitchFamily="34" charset="0"/>
                <a:cs typeface="Adobe Devanagari" panose="02040503050201020203" pitchFamily="18" charset="0"/>
              </a:rPr>
              <a:t>(D) 35 km </a:t>
            </a:r>
          </a:p>
        </p:txBody>
      </p:sp>
      <p:pic>
        <p:nvPicPr>
          <p:cNvPr id="7" name="image1.png">
            <a:extLst>
              <a:ext uri="{FF2B5EF4-FFF2-40B4-BE49-F238E27FC236}">
                <a16:creationId xmlns:a16="http://schemas.microsoft.com/office/drawing/2014/main" id="{BC9B2903-9AAB-CBA3-9D79-569C58B0B002}"/>
              </a:ext>
            </a:extLst>
          </p:cNvPr>
          <p:cNvPicPr/>
          <p:nvPr/>
        </p:nvPicPr>
        <p:blipFill>
          <a:blip r:embed="rId2"/>
          <a:srcRect/>
          <a:stretch>
            <a:fillRect/>
          </a:stretch>
        </p:blipFill>
        <p:spPr>
          <a:xfrm>
            <a:off x="3881722" y="1737950"/>
            <a:ext cx="1003100" cy="490587"/>
          </a:xfrm>
          <a:prstGeom prst="rect">
            <a:avLst/>
          </a:prstGeom>
          <a:ln/>
        </p:spPr>
      </p:pic>
      <p:pic>
        <p:nvPicPr>
          <p:cNvPr id="8" name="image1.png">
            <a:extLst>
              <a:ext uri="{FF2B5EF4-FFF2-40B4-BE49-F238E27FC236}">
                <a16:creationId xmlns:a16="http://schemas.microsoft.com/office/drawing/2014/main" id="{AAB64747-3333-0DED-C9DA-A5AC87A0DBE1}"/>
              </a:ext>
            </a:extLst>
          </p:cNvPr>
          <p:cNvPicPr/>
          <p:nvPr/>
        </p:nvPicPr>
        <p:blipFill>
          <a:blip r:embed="rId2"/>
          <a:srcRect/>
          <a:stretch>
            <a:fillRect/>
          </a:stretch>
        </p:blipFill>
        <p:spPr>
          <a:xfrm>
            <a:off x="1103230" y="1539028"/>
            <a:ext cx="1003100" cy="490587"/>
          </a:xfrm>
          <a:prstGeom prst="rect">
            <a:avLst/>
          </a:prstGeom>
          <a:ln/>
        </p:spPr>
      </p:pic>
    </p:spTree>
    <p:extLst>
      <p:ext uri="{BB962C8B-B14F-4D97-AF65-F5344CB8AC3E}">
        <p14:creationId xmlns:p14="http://schemas.microsoft.com/office/powerpoint/2010/main" val="3610967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26</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33885296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31860</TotalTime>
  <Words>20575</Words>
  <Application>Microsoft Office PowerPoint</Application>
  <PresentationFormat>A4 Paper (210x297 mm)</PresentationFormat>
  <Paragraphs>2004</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1925</cp:revision>
  <dcterms:created xsi:type="dcterms:W3CDTF">2024-10-24T08:06:48Z</dcterms:created>
  <dcterms:modified xsi:type="dcterms:W3CDTF">2025-08-26T13:21:10Z</dcterms:modified>
</cp:coreProperties>
</file>