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1"/>
  </p:notesMasterIdLst>
  <p:handoutMasterIdLst>
    <p:handoutMasterId r:id="rId32"/>
  </p:handoutMasterIdLst>
  <p:sldIdLst>
    <p:sldId id="643" r:id="rId2"/>
    <p:sldId id="636" r:id="rId3"/>
    <p:sldId id="669" r:id="rId4"/>
    <p:sldId id="470" r:id="rId5"/>
    <p:sldId id="645" r:id="rId6"/>
    <p:sldId id="646" r:id="rId7"/>
    <p:sldId id="647" r:id="rId8"/>
    <p:sldId id="648" r:id="rId9"/>
    <p:sldId id="649" r:id="rId10"/>
    <p:sldId id="650" r:id="rId11"/>
    <p:sldId id="651" r:id="rId12"/>
    <p:sldId id="652" r:id="rId13"/>
    <p:sldId id="653" r:id="rId14"/>
    <p:sldId id="654" r:id="rId15"/>
    <p:sldId id="655" r:id="rId16"/>
    <p:sldId id="656" r:id="rId17"/>
    <p:sldId id="657" r:id="rId18"/>
    <p:sldId id="658" r:id="rId19"/>
    <p:sldId id="659" r:id="rId20"/>
    <p:sldId id="660" r:id="rId21"/>
    <p:sldId id="661" r:id="rId22"/>
    <p:sldId id="662" r:id="rId23"/>
    <p:sldId id="663" r:id="rId24"/>
    <p:sldId id="664" r:id="rId25"/>
    <p:sldId id="665" r:id="rId26"/>
    <p:sldId id="666" r:id="rId27"/>
    <p:sldId id="667" r:id="rId28"/>
    <p:sldId id="556" r:id="rId29"/>
    <p:sldId id="671" r:id="rId3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4660"/>
  </p:normalViewPr>
  <p:slideViewPr>
    <p:cSldViewPr snapToGrid="0">
      <p:cViewPr varScale="1">
        <p:scale>
          <a:sx n="41" d="100"/>
          <a:sy n="41" d="100"/>
        </p:scale>
        <p:origin x="261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9BF2D5-4BC7-427B-FB25-B2E81346D6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41DC6E-EA07-E406-4B59-3AE275D9B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88E36B-7606-46DF-B5D8-E51B9D28D71C}" type="datetimeFigureOut">
              <a:rPr lang="en-IN" smtClean="0"/>
              <a:t>26-08-2025</a:t>
            </a:fld>
            <a:endParaRPr lang="en-IN"/>
          </a:p>
        </p:txBody>
      </p:sp>
      <p:sp>
        <p:nvSpPr>
          <p:cNvPr id="4" name="Footer Placeholder 3">
            <a:extLst>
              <a:ext uri="{FF2B5EF4-FFF2-40B4-BE49-F238E27FC236}">
                <a16:creationId xmlns:a16="http://schemas.microsoft.com/office/drawing/2014/main" id="{76951FC7-E4C2-96C5-0A46-6AD0A85418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a16="http://schemas.microsoft.com/office/drawing/2014/main" id="{CA1E180B-6859-0579-2072-E74A08AE6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728B0-6C5F-455E-BB89-AC796158E573}" type="slidenum">
              <a:rPr lang="en-IN" smtClean="0"/>
              <a:t>‹#›</a:t>
            </a:fld>
            <a:endParaRPr lang="en-IN"/>
          </a:p>
        </p:txBody>
      </p:sp>
    </p:spTree>
    <p:extLst>
      <p:ext uri="{BB962C8B-B14F-4D97-AF65-F5344CB8AC3E}">
        <p14:creationId xmlns:p14="http://schemas.microsoft.com/office/powerpoint/2010/main" val="371772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26-08-2025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26-08-2025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26-08-2025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26-08-2025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26-08-2025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26-08-2025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26-08-2025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26-08-2025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FREE TEST-10 (FULL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B353E-46F1-38E5-0771-8F8E11ACFD1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59462EB-0B47-8A91-18FE-04E779DF0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2806604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EDE25-B6B7-B61F-F95C-80A6E2F06D9B}"/>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EAC71A6-164C-3305-62B9-31A4222B6D8E}"/>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0AC686A0-BB0C-61FB-9B37-57F0D844D78A}"/>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62F72304-8979-E65C-3110-715CA96AC1E9}"/>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B7141E4A-5FAC-7692-DB7E-5CE27942D63F}"/>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C3A322F3-E544-5406-2E5C-9D1AFC4C0B1E}"/>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ECC80CB7-FC52-F5F4-E41C-9C47FE74D12C}"/>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E78A25E3-06F0-BC55-2426-2D77E25F0BBC}"/>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02DCA187-866A-408B-2483-D01075F7BAC3}"/>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0F6C29FF-D007-683A-2E58-AEE2FD0B0F21}"/>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8ECB5000-4B21-71EA-330A-68F02EA0BCAA}"/>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D99E83C7-8BDE-7A95-EAB2-E0EF63251DD0}"/>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1DC0081E-F5AC-29E0-2276-4FE758297E96}"/>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4FC5532A-22F5-7A2C-C59F-CD64C8243303}"/>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76CE94A2-AD42-73AB-639C-2CF3499BA2FD}"/>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632CA450-553E-7DE6-427E-A774FBD2FB38}"/>
              </a:ext>
            </a:extLst>
          </p:cNvPr>
          <p:cNvSpPr txBox="1"/>
          <p:nvPr/>
        </p:nvSpPr>
        <p:spPr>
          <a:xfrm>
            <a:off x="2531895" y="1560049"/>
            <a:ext cx="1839739"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Test-10</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E74F2AB5-C4D7-8F7C-C184-02399D4EEE7A}"/>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3BF7286B-80CB-260E-48F3-5AA27BA04E08}"/>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0FA895D2-2B06-D6E0-C979-3FFAA88C2A64}"/>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4B94E6F4-93BB-D42B-47FB-B5C72B3976FF}"/>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99E1AE84-C24A-08EE-922F-2231C072C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23C68E03-D571-2E63-0967-4D174CADD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66F093B-5163-383E-4956-41111FE37A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D9107DFD-5B86-E784-2BBB-CC9BE2047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2AEA273-9D79-C7FF-F879-0574A7BBFA46}"/>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29D08A24-D415-7DBD-E6AF-4107C424F5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2351850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9" y="504994"/>
            <a:ext cx="3010858" cy="9471824"/>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2023 के कानून के अंतर्गत मुख्य चुनाव आयुक्त का कार्यकाल क्या है?</a:t>
            </a:r>
          </a:p>
          <a:p>
            <a:pPr marL="228600" indent="-228600">
              <a:buFont typeface="+mj-lt"/>
              <a:buAutoNum type="alphaUcPeriod"/>
            </a:pPr>
            <a:r>
              <a:rPr lang="en-GB" sz="1150" dirty="0">
                <a:latin typeface="Adobe Devanagari" panose="02040503050201020203" pitchFamily="18" charset="0"/>
                <a:ea typeface="Nirmala UI" panose="020B0502040204020203" pitchFamily="34" charset="0"/>
                <a:cs typeface="Adobe Devanagari" panose="02040503050201020203" pitchFamily="18" charset="0"/>
              </a:rPr>
              <a:t>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वर्ष या 65 वर्ष की आयु</a:t>
            </a:r>
          </a:p>
          <a:p>
            <a:pPr marL="228600" indent="-228600">
              <a:buFont typeface="+mj-lt"/>
              <a:buAutoNum type="alphaUcPeriod"/>
            </a:pPr>
            <a:r>
              <a:rPr lang="en-GB" sz="1150" dirty="0">
                <a:latin typeface="Adobe Devanagari" panose="02040503050201020203" pitchFamily="18" charset="0"/>
                <a:ea typeface="Nirmala UI" panose="020B0502040204020203" pitchFamily="34" charset="0"/>
                <a:cs typeface="Adobe Devanagari" panose="02040503050201020203" pitchFamily="18" charset="0"/>
              </a:rPr>
              <a:t>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वर्ष या 60 वर्ष की आयु</a:t>
            </a:r>
          </a:p>
          <a:p>
            <a:pPr marL="228600" indent="-228600">
              <a:buFont typeface="+mj-lt"/>
              <a:buAutoNum type="alphaUcPeriod"/>
            </a:pPr>
            <a:r>
              <a:rPr lang="en-GB" sz="1150" dirty="0">
                <a:latin typeface="Adobe Devanagari" panose="02040503050201020203" pitchFamily="18" charset="0"/>
                <a:ea typeface="Nirmala UI" panose="020B0502040204020203" pitchFamily="34" charset="0"/>
                <a:cs typeface="Adobe Devanagari" panose="02040503050201020203" pitchFamily="18" charset="0"/>
              </a:rPr>
              <a:t>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वर्ष या 60 वर्ष की आयु</a:t>
            </a:r>
          </a:p>
          <a:p>
            <a:pPr marL="228600" indent="-228600">
              <a:buFont typeface="+mj-lt"/>
              <a:buAutoNum type="alphaUcPeriod"/>
            </a:pPr>
            <a:r>
              <a:rPr lang="en-GB" sz="1150" dirty="0">
                <a:latin typeface="Adobe Devanagari" panose="02040503050201020203" pitchFamily="18" charset="0"/>
                <a:ea typeface="Nirmala UI" panose="020B0502040204020203" pitchFamily="34" charset="0"/>
                <a:cs typeface="Adobe Devanagari" panose="02040503050201020203" pitchFamily="18" charset="0"/>
              </a:rPr>
              <a:t>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वर्ष या 65 वर्ष की आयु</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अधिनियम ने भारतीय दंड संहिता, 1860 का स्थान लिया?</a:t>
            </a: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सुरक्षा संहिता  2023</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दंड संहिता 2023</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साक्ष्य अधिनियम 2023</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न्याय संहिता 2023</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संविधान में निम्नलिखित में से किस का उल्लेख नहीं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चुनाव आयोग</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वित्त आयोग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अंतर-राज्य परिषद</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योजना आयोग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विधान-सभा के दोनों सदनों द्वारा बिल पास होने के बाद राज्यपाल के पास निम्न विकल्प होते 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अपनी अनुमति दे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 वह अपनी अनुमति को रोक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 वह बिल को पुनर्विचार के लिए वापस भेज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बिल को राष्ट्रपति के विचार के लिए सुरक्षित रख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5. वह बिल को प्रधानमन्त्री के विचार के लिए सुरक्षित रख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 कथन असत्य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1,2 और 3</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a:t>
            </a:r>
            <a:r>
              <a:rPr lang="en-IN" sz="1150" dirty="0">
                <a:latin typeface="Adobe Devanagari" panose="02040503050201020203" pitchFamily="18" charset="0"/>
                <a:ea typeface="Nirmala UI" panose="020B0502040204020203" pitchFamily="34" charset="0"/>
                <a:cs typeface="Adobe Devanagari" panose="02040503050201020203" pitchFamily="18" charset="0"/>
              </a:rPr>
              <a:t>5</a:t>
            </a:r>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3 और 4</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5</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संचित निधि से भुगतान किसके अनुमोदन द्वारा किया जा सकता है?</a:t>
            </a: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राष्ट्रपति</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संसद</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प्रधानमन्त्री</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संघ के वित्त मन्त्री</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संविधान में संशोधन किसके/किनके द्वारा प्रारम्भ किया जा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 लोक सभा</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2. राज्य सभा</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3.राज्य का विधानमण्डल</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4.राष्ट्रपति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उपर्युक्त में से कौन-सा/से सत्य है/है?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7.</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उच्च न्यायालय के कार्यक्षेत्र में बदलाव किसके द्वारा किया जा सकता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संसद द्वारा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केवल राज्य विधानमण्डल द्वारा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संसद और राज्य विधानसभा मिलकर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संसद और राज्य विधानमण्डल द्वारा</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461832"/>
            <a:ext cx="3010858" cy="946412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 What is the term of the Chief Election Commissioner under the 2023 law?</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5 years or 65 years of age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5 years or 60 years of age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6 years or 60 years of age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6 years or 65 years of age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Which of the following Acts replaced the Indian Penal Code, 1860?</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Bharatiya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Suraksha Sanhita 2023</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Indian Penal Code 2023</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Bharatiya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Sakshya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Adhiniyam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(BSA)2023</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Bharatiya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Nyaya Sanhita (BNS),.2023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Which of the following is not mentioned in the Constitution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Election Commission	(B) Finance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Inter-State Council	(D) Planning Commission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After the bill is passed by both the houses of the Legislative Assembly, the Governor has the following options.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can give his assent.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can withhold his assent.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can send the bill back for reconsideration.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can reserve the bill for the consideration of the President.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can reserve the bill for the consideration of the Prime Minister.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 false?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1,2 and 3	(B) Only 2 and 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 and 4		(D) Only 5</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 Payments from the Consolidated Fund of India can be made with the approval of?</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President of India	      </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Indian Parliament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Prime Minister of India</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Union Finance Minister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 Amendments to the Indian Constitution can be initiated by whom?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Lok Sabha		2. Rajya Sabha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State Legislature	4. President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is/are true?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1 and 2</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7.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Who can change the jurisdiction of the High Court?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by Parliament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by the State Legislature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Parliament and State Legislature together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Parliament and State Legislature in a collective </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meeting</a:t>
            </a: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C3389-F33D-8CDD-131F-531E2735EE8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10AD33D-DA61-170A-1353-26CEEC42E46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C367677-230C-7F1E-BF1C-3DE4C1560B03}"/>
              </a:ext>
            </a:extLst>
          </p:cNvPr>
          <p:cNvSpPr txBox="1"/>
          <p:nvPr/>
        </p:nvSpPr>
        <p:spPr>
          <a:xfrm>
            <a:off x="375499" y="504994"/>
            <a:ext cx="3010858" cy="8940909"/>
          </a:xfrm>
          <a:prstGeom prst="rect">
            <a:avLst/>
          </a:prstGeom>
          <a:noFill/>
        </p:spPr>
        <p:txBody>
          <a:bodyPr wrap="square">
            <a:spAutoFit/>
          </a:bodyPr>
          <a:lstStyle/>
          <a:p>
            <a:r>
              <a:rPr lang="hi-IN" sz="1150" dirty="0">
                <a:latin typeface="Adobe Devanagari" panose="02040503050201020203" pitchFamily="18" charset="0"/>
                <a:ea typeface="Nirmala UI" panose="020B0502040204020203" pitchFamily="34" charset="0"/>
                <a:cs typeface="Adobe Devanagari" panose="02040503050201020203" pitchFamily="18" charset="0"/>
              </a:rPr>
              <a:t>8. पंचायत सदस्य की अयोग्यता का प्रश्न कौन निर्धारित करेगा?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राज्यपाल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मुख्यमन्त्री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ऐसी संस्था, जिसे राज्य विधानमण्डल मुहैया करा सके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जिलाधीश</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9. असत्य मेल को चुनें: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 अनुच्छेद 48	-   समान नागरिक कोड</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2.अनुच्छेद 50	-   प्रारंभिक बाल्यावस्था देखभाल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3.अनुच्छेद 49	-   राष्ट्रीय महत्व के स्मारकों, स्थानों और वस्तुओं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का संरक्षण</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4.अनुच्छेद 45  	-   समान कार्य के लिए समान वेतन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10. निम्नलिखित में से कौन एक संघीय बजट की तैयारी और उसे संसद में पेश करने के लिए उत्तरदायी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राजस्व विभाग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आर्थिक कार्य विभाग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वित्तीय सेवाएं विभाग</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व्यय विभाग</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व्यक्ति बिहार के राज्यपाल दो बार रह चुके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अख़्तर उर रहमान किदवई</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मोहम्मद यूनुस सलीम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मोहम्मद शफीक कुरैशी</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जाकिर हुसैन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का प्रथम गैर-कांग्रेस मुख्यमंत्री कौन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कर्पूरी ठाकुर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महामाया प्रसाद सिन्हा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राम सुन्दर दास</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भोला पासवान शास्त्री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किसका भारत में प्रत्यक्ष चुनाव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राष्ट्रपति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उप-राष्ट्रपति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विधान-सभा का सदस्य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राज्य सभा का सदस्य</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14. "बहु-दलीय व्यवस्था के बावजूद लम्बे समय तक भारत में राजनीतिक परिदृश्य में 'काँग्रेस व्यवस्था' का आधिपत्य बना रहा।" यह किसने कहा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रजनी कोठारी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इरफान हबीब</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डी० सी० सरकार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हेमचन्द्र रायचौधरी</a:t>
            </a:r>
          </a:p>
        </p:txBody>
      </p:sp>
      <p:sp>
        <p:nvSpPr>
          <p:cNvPr id="3" name="Rectangle 2">
            <a:extLst>
              <a:ext uri="{FF2B5EF4-FFF2-40B4-BE49-F238E27FC236}">
                <a16:creationId xmlns:a16="http://schemas.microsoft.com/office/drawing/2014/main" id="{FAE07766-D182-ABB5-8A59-BD3412952DC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FA69AD4-B1B4-E4C3-28F9-1DFC0861063A}"/>
              </a:ext>
            </a:extLst>
          </p:cNvPr>
          <p:cNvSpPr txBox="1"/>
          <p:nvPr/>
        </p:nvSpPr>
        <p:spPr>
          <a:xfrm>
            <a:off x="3471643" y="431800"/>
            <a:ext cx="3010858" cy="9140964"/>
          </a:xfrm>
          <a:prstGeom prst="rect">
            <a:avLst/>
          </a:prstGeom>
          <a:noFill/>
        </p:spPr>
        <p:txBody>
          <a:bodyPr wrap="square">
            <a:spAutoFit/>
          </a:bodyPr>
          <a:lstStyle/>
          <a:p>
            <a:r>
              <a:rPr lang="hi-IN" sz="1050" dirty="0">
                <a:latin typeface="Adobe Devanagari" panose="02040503050201020203" pitchFamily="18" charset="0"/>
                <a:ea typeface="Nirmala UI" panose="020B0502040204020203" pitchFamily="34" charset="0"/>
                <a:cs typeface="Adobe Devanagari" panose="02040503050201020203" pitchFamily="18" charset="0"/>
              </a:rPr>
              <a:t>8.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Who will decide the question of disqualification of a Panchayat member?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Governor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Chief Minister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Such an institution which the State Legislature can </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provide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District Magistrate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9.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incorrect match: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Article 4</a:t>
            </a:r>
            <a:r>
              <a:rPr lang="hi-IN" sz="1050" dirty="0">
                <a:latin typeface="Adobe Devanagari" panose="02040503050201020203" pitchFamily="18" charset="0"/>
                <a:ea typeface="Nirmala UI" panose="020B0502040204020203" pitchFamily="34" charset="0"/>
                <a:cs typeface="Adobe Devanagari" panose="02040503050201020203" pitchFamily="18" charset="0"/>
              </a:rPr>
              <a:t>8    -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Uniform Civil 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2.Article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50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Early Childhood Care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3.Article 49</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Preservation of monuments, places and </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objects of national importance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4.Article 45</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Equal pay for equal work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1 2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 Which one of the following is responsible for the preparation of the Union Budget and its presentation in the Parliament?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Department of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Department of Economic Affairs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Department of Financial Services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Department of Expenditure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 Which of the following persons has been the Governor of Bihar twice?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Akhtar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Rehman Kidwai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Mohammad Yunus Saleem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Mohammad Shafiq Qureshi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Zakir Hussain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 Who was the first non-Congress Chief Minister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Karpoori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Thakur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Mahamaya Prasad Sinha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Ram Sunder Das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Bhola Paswan Shastri</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13.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is directly elected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President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Vice-President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Member of Legislative Assembly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Member of Rajya Sabha</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14.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"Despite the multi-party system, the 'Congress system' dominated the political scene in India for a long time." Who said this?</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Rajni Kothari</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(B) Irfan Habib</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D.C. Sarkar</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(D) Hemchandra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Raichaudhary</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93953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C8F3D-4213-995D-F791-7664D281802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DF1A683-BA51-FE4C-2995-40624EB0D5D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0BE619F-4B77-D89D-8E22-E9D4B9D0CC33}"/>
              </a:ext>
            </a:extLst>
          </p:cNvPr>
          <p:cNvSpPr txBox="1"/>
          <p:nvPr/>
        </p:nvSpPr>
        <p:spPr>
          <a:xfrm>
            <a:off x="375499" y="504994"/>
            <a:ext cx="3010858" cy="9117881"/>
          </a:xfrm>
          <a:prstGeom prst="rect">
            <a:avLst/>
          </a:prstGeom>
          <a:noFill/>
        </p:spPr>
        <p:txBody>
          <a:bodyPr wrap="square">
            <a:spAutoFit/>
          </a:bodyPr>
          <a:lstStyle/>
          <a:p>
            <a:r>
              <a:rPr lang="hi-IN" sz="1150" dirty="0">
                <a:latin typeface="Adobe Devanagari" panose="02040503050201020203" pitchFamily="18" charset="0"/>
                <a:ea typeface="Nirmala UI" panose="020B0502040204020203" pitchFamily="34" charset="0"/>
                <a:cs typeface="Adobe Devanagari" panose="02040503050201020203" pitchFamily="18" charset="0"/>
              </a:rPr>
              <a:t>15. भारत का संविधान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 मूल संविधान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उधार का एक बोरा'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दूसरे संविधानों की कोई नकल नहीं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अमेरिकी संविधान की नकल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 तत्व की कमी के कारण पौधों में पत्तियाँ पीली पड़ जाती हैं और उनकी वृद्धि कम हो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बोरॉन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फॉस्फोरस</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कैल्शियम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नाइट्रोजन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पौधों के हार्मोन के बारे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ऑक्सिन एक पौध हार्मोन है जो कोशिका वृद्धि में मदद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ऑक्सिन बीज परिपक्वता में समस्याएँ उत्पन्न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ऑक्सिन का उपयोग बागवानी में फूलों को लंबे समय तक ताजगी बनाए रखने और पौधों में फल उत्पादन उत्पन्न करने के लिए किया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सही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सरल कार्बोहाइड्रेट त्वरित ऊर्जा प्रदान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जटिल कार्बोहाइड्रेट सरल कार्बोहाइड्रेट की तुलना में कम ऊर्जा स्रोत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ग्लिसरॉल एक प्राकृतिक अल्कोहल है जिसमें रंग और गंध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'क्लोरोसिस' तब उत्पन्न होता है, जब पौधों को कहाँ उगाया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अंधेरे 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छाया 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प्रकाश 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लौहरहित माध्यम में</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गीले बिजली के तार को संभालने का सबसे सुरक्षित तरीका कौन सा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जब वह प्लग में लगा हो, तब तौलिये से सुखाना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जूते पहनकर उस पर खड़ा होना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पहले प्लग से निकालना और फिर सुखाना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उसे वैसे ही छोड़ देना जब तक कि वह खुद सूख न जाए</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सीबेक प्रभाव को सबसे सही रूप में कौन-सा कथन वर्णित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 धातुओं के बीच केवल तब विद्युत धारा का प्रवाह जब वे दोनों समान तापमान पर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 भिन्न चालक पदार्थों के सिरों को अलग-अलग तापमान पर रखने से विद्युत विभव और धारा का उत्पन्न होना।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ऊष्मा का प्रवाह हमेशा गर्म से ठंडे की ओर होना।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चालक में विद्युत धारा बहने से उसका तापमान बढ़ना।</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29F49E5-2A06-C392-1909-259377BE7F8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E545380-9E9A-0A1A-89B1-94F0F32266B6}"/>
              </a:ext>
            </a:extLst>
          </p:cNvPr>
          <p:cNvSpPr txBox="1"/>
          <p:nvPr/>
        </p:nvSpPr>
        <p:spPr>
          <a:xfrm>
            <a:off x="3471643" y="431800"/>
            <a:ext cx="3010858" cy="8817799"/>
          </a:xfrm>
          <a:prstGeom prst="rect">
            <a:avLst/>
          </a:prstGeom>
          <a:noFill/>
        </p:spPr>
        <p:txBody>
          <a:bodyPr wrap="square">
            <a:spAutoFit/>
          </a:bodyPr>
          <a:lstStyle/>
          <a:p>
            <a:r>
              <a:rPr lang="hi-IN" sz="1050" dirty="0">
                <a:latin typeface="Adobe Devanagari" panose="02040503050201020203" pitchFamily="18" charset="0"/>
                <a:ea typeface="Nirmala UI" panose="020B0502040204020203" pitchFamily="34" charset="0"/>
                <a:cs typeface="Adobe Devanagari" panose="02040503050201020203" pitchFamily="18" charset="0"/>
              </a:rPr>
              <a:t>15. </a:t>
            </a:r>
            <a:r>
              <a:rPr lang="en-GB" sz="1050" dirty="0">
                <a:latin typeface="Adobe Devanagari" panose="02040503050201020203" pitchFamily="18" charset="0"/>
                <a:ea typeface="Nirmala UI" panose="020B0502040204020203" pitchFamily="34" charset="0"/>
                <a:cs typeface="Adobe Devanagari" panose="02040503050201020203" pitchFamily="18" charset="0"/>
              </a:rPr>
              <a:t>The Constitution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is an original constitution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is a 'bag of borrowings'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is not a copy of other constitutions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is a copy of the American constitution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16.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element deficiency causes plant leaves to turn yellow and stunted growth?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Boron		(B) Phosphorus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Calcium		(D) Nitrogen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17.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plant hormones: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Auxin is a plant hormone that helps in cell growth.</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Auxin causes problems in seed maturation.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Auxins are also used in gardening to keep flowers fresh for a longer period of time and to induce fruit production in plants.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3 only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(D) 1, 2, and 3</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18.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Simple carbohydrates are quick sources of energy.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Complex carbohydrates are worse sources of energy compared to simple carbohydrates.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Glycerol is a naturally occurring alcohol that has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color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odor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and 3		(D) Only 1 and 3</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19.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'Chlorosis' occurs when plants are grown in which condition?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 darkness		(B) In shade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In light		(D) Iron-deficient medium</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20.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What is the safest way to handle a wet electric wire?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Dry it with a towel while it is plugged 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Stand on it wearing shoes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Unplug it first and then dry 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Leave it as it is until it dries on its own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21.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statement best describes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Seebeck</a:t>
            </a:r>
            <a:r>
              <a:rPr lang="en-GB" sz="1050" dirty="0">
                <a:latin typeface="Adobe Devanagari" panose="02040503050201020203" pitchFamily="18" charset="0"/>
                <a:ea typeface="Nirmala UI" panose="020B0502040204020203" pitchFamily="34" charset="0"/>
                <a:cs typeface="Adobe Devanagari" panose="02040503050201020203" pitchFamily="18" charset="0"/>
              </a:rPr>
              <a:t> Effect?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Flow of electric current between two metals only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when both are at the same temperature.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Generation of voltage and current when the ends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two dissimilar conductors are kept at different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temperatures.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Heat always flows from a hot body to a cold body.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Increase in temperature of a conductor when electric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current passes through it.</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9254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E1D5A-F14A-57F4-2D5B-87F71BF2760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BB275E1-EFF3-4595-6AEB-AC7D32C300B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31AC5BD-7719-D6D4-2314-D6B3BBB232F9}"/>
              </a:ext>
            </a:extLst>
          </p:cNvPr>
          <p:cNvSpPr txBox="1"/>
          <p:nvPr/>
        </p:nvSpPr>
        <p:spPr>
          <a:xfrm>
            <a:off x="375499" y="504994"/>
            <a:ext cx="3010858" cy="8763938"/>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22.</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पादप रोग कवक के कारण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भिंडी के 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नींबू कैंकर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गेहूँ की रस्ट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एक से अधिक</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कास्टिक सोडा  की तुलना में कास्टिक पोटाश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जल में कम घुलनशील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अधिक शक्तिशाली क्षार और अधिक नमी सोखने वाला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कमजोर और अघातक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अम्लीय प्रकृति का होता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मानव हृदय के संदर्भ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मानव हृदय का दायाँ भाग ऑक्सीजनयुक्त रक्त प्राप्त करता है जबकि बायाँ भाग विऑक्सीजनीकृत रक्त प्राप्त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हृदय औसतन लगभग एक मिनट में 15–18 बार धड़कता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दाहिने आलिंद में स्थित </a:t>
            </a:r>
            <a:r>
              <a:rPr lang="en-GB" sz="1150" dirty="0">
                <a:latin typeface="Adobe Devanagari" panose="02040503050201020203" pitchFamily="18" charset="0"/>
                <a:ea typeface="Nirmala UI" panose="020B0502040204020203" pitchFamily="34" charset="0"/>
                <a:cs typeface="Adobe Devanagari" panose="02040503050201020203" pitchFamily="18" charset="0"/>
              </a:rPr>
              <a:t>SA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नोड हृदय की धड़कन नियंत्रित करता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गलत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 सभी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शरीर में निम्नलिखित में से किसका अभाव होने पर धनावेशिता उत्पन्न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प्रोटॉन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इलेक्ट्रॉन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el-GR" sz="1150" dirty="0">
                <a:latin typeface="Adobe Devanagari" panose="02040503050201020203" pitchFamily="18" charset="0"/>
                <a:ea typeface="Nirmala UI" panose="020B0502040204020203" pitchFamily="34" charset="0"/>
                <a:cs typeface="Adobe Devanagari" panose="02040503050201020203" pitchFamily="18" charset="0"/>
              </a:rPr>
              <a:t>α-</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कण</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न्यूट्रॉन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अम्ल और क्षार की अभिक्रिया से कौन-सा उत्पाद बनता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पृथक्करण</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संयोजन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समानयन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निष्प्रभावीकरण</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तत्व आसानी से एक इलेक्ट्रॉन मुक्त कर देता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कैल्शियम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सोडियम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मैग्नीशियम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पोटैशियम</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अर्धसूत्री  में बनने वाली संतति कोशिकाएँ हाप्लॉइड होती हैं और माता-पिता कोशिका जैसी गुणसूत्र संख्या रखती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अर्धसूत्री  केवल जनन कोशिकाओं में होती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समसूत्री में चार संतति कोशिकाएँ बनती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947D691-D887-B071-3DB4-778E6A02476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3AEF19E-FBE7-11FD-6984-6C1F394DD5EB}"/>
              </a:ext>
            </a:extLst>
          </p:cNvPr>
          <p:cNvSpPr txBox="1"/>
          <p:nvPr/>
        </p:nvSpPr>
        <p:spPr>
          <a:xfrm>
            <a:off x="3471643" y="431800"/>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22. Which of the following plant diseases is caused by a fungus?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Okra Yellowing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Citrus Canker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Wheat Rust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23.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Compared to caustic soda , caustic potash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Is less soluble in water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Is a stronger alkali and absorbs more moisture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Is weaker and non-corrosive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Is acidic in nature</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24.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the human heart: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right part of the human heart receives oxygenated blood, while the left part receives deoxygenated blood.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heart beats approximately 15–18 times per minute on average.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SA node, located in the right atrium, controls the heartbeat.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incorrect?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All 1, 2, and 3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1 and 3</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25.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if missing from a body, will cause it to become positively charged?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Proton		(B) Electron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α-particle		(D) Neutron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26.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What type of reaction occurs when an acid reacts with a base?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Decomposition	(B) Combination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Double displacement	(D) Neutralization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27.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elements easily loses one electron?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Calcium		(B) Sodium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Magnesium		(D) Potassium</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28.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 meiosis, the daughter cells are haploid and have the same number of chromosomes as the parent cell.</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Meiosis occurs only in reproductive cells.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 mitosis, four daughter cells are formed.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866711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62645-71A0-5283-1B31-07E293BAB78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CA792F7-239B-BB7E-F605-5598A758453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B1CBD4A-153B-607D-76B8-B02995EB00AE}"/>
              </a:ext>
            </a:extLst>
          </p:cNvPr>
          <p:cNvSpPr txBox="1"/>
          <p:nvPr/>
        </p:nvSpPr>
        <p:spPr>
          <a:xfrm>
            <a:off x="375499" y="504994"/>
            <a:ext cx="3010858" cy="8763938"/>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29.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 न्यूरॉन्स के बीच के गैप को क्या कहते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डेंड्राइट</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सिनैप्स</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एक्सॉन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सिनैप्टिक क्लेफ्ट</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जठर रस अम्लीय होता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पित्त रस क्षारीय होता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अग्न्याशयी रस अम्लीय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कोलॉइडी विलयन में कोई विद्युत् अपघट्य मिलाने पर कोलॉइडी कणों का आवेश उदासीन हो जाना अपोहन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Dialysis)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कहलाता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स्कन्दन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Coagulation)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कोलॉइडी विलयन को वास्तविक विलयन से पृथक करने की प्रक्रिया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में से कोई नहीं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नीचे दो कथन दिए गए हैं – एक को 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दूसरे को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कहा गया है। सही उत्तर चुनिए –</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उभयचर ऑक्सीजन युक्त और ऑक्सीजन रहित रक्त के मिलने को सह सकते हैं।</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कारण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उभयचर दो कक्षीय हृदय वाले प्राणी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ग़लत है, परन्तु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सही हैं, परन्तु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सही व्याख्या नहीं करता।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सही है, परन्तु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ग़लत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सही हैं और कारण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अभिकथन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सही व्याख्या करता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रेनकोट और टेंट के वाटरप्रूफ गुण किसके कारण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श्यानता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विशिष्ट गुरुत्व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लोचशीलता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सतह तनाव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जिस प्रक्रिया में किसी पदार्थ से ऑक्सीजन हटाई जाती है, उसे क्या कहते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विद्युत अपघटन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अवकरण</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उत्प्रेरण</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ऑक्सीकरण</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 उपकरण है जिसका उपयोग यह जांचने के लिए किया जाता है कि किसी वस्तु में करंट प्रवाहित हो रहा है या नहीं।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एलेक्ट्रोस्कोप</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सूक्ष्मदर्शी यन्त्र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दूरबीन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p:txBody>
      </p:sp>
      <p:sp>
        <p:nvSpPr>
          <p:cNvPr id="3" name="Rectangle 2">
            <a:extLst>
              <a:ext uri="{FF2B5EF4-FFF2-40B4-BE49-F238E27FC236}">
                <a16:creationId xmlns:a16="http://schemas.microsoft.com/office/drawing/2014/main" id="{DB3A0330-E3D5-6ECD-9030-7C3B0E8475F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C94C60A-CD92-7F87-CDC5-A1BB90CE9359}"/>
              </a:ext>
            </a:extLst>
          </p:cNvPr>
          <p:cNvSpPr txBox="1"/>
          <p:nvPr/>
        </p:nvSpPr>
        <p:spPr>
          <a:xfrm>
            <a:off x="3471643" y="431800"/>
            <a:ext cx="3010858" cy="8494633"/>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29. What is the gap between two neurons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Dendrite		(B) Synapse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Axon		(D) Synaptic cleft</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30.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Gastric juice is acidic.</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Bile juice is alkaline.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Pancreatic juice is acidic.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31.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Neutralisation of the charge of colloidal particles by adding an electrolyte in a colloidal solution is called dialysis.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Coagulation is the process of separating a colloidal solution from a true solution.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32.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Below are two statements – one is the Assertion (A), and the other is the Reason (R). Choose the correct option: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Assertion (A):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Amphibians can tolerate the mixing of oxygenated and deoxygenated blood.</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Reason (R):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Amphibians are animals with a two-chambered heart.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 is false, but R is true.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Both A and R are true, but R is not the correct explanation of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is true, but R is false.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Both A and R are true, and R correctly explains A.</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33. </a:t>
            </a:r>
            <a:r>
              <a:rPr lang="en-GB" sz="1050" dirty="0">
                <a:latin typeface="Adobe Devanagari" panose="02040503050201020203" pitchFamily="18" charset="0"/>
                <a:ea typeface="Nirmala UI" panose="020B0502040204020203" pitchFamily="34" charset="0"/>
                <a:cs typeface="Adobe Devanagari" panose="02040503050201020203" pitchFamily="18" charset="0"/>
              </a:rPr>
              <a:t>Raincoats and tents are waterproof due to which of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Viscosity		(B) Specific Gravity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Elasticity		(D) Surface Tension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34. </a:t>
            </a:r>
            <a:r>
              <a:rPr lang="en-GB" sz="1050" dirty="0">
                <a:latin typeface="Adobe Devanagari" panose="02040503050201020203" pitchFamily="18" charset="0"/>
                <a:ea typeface="Nirmala UI" panose="020B0502040204020203" pitchFamily="34" charset="0"/>
                <a:cs typeface="Adobe Devanagari" panose="02040503050201020203" pitchFamily="18" charset="0"/>
              </a:rPr>
              <a:t>The process in which oxygen is removed from a substance is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Electrolysis		(B) Reduction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Catalysis		(D) Oxidation</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35.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An instrument is used to check whether current is flowing in an object or not.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Electroscope		(B) Microscope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Telescope		(D) None of these</a:t>
            </a:r>
          </a:p>
        </p:txBody>
      </p:sp>
    </p:spTree>
    <p:extLst>
      <p:ext uri="{BB962C8B-B14F-4D97-AF65-F5344CB8AC3E}">
        <p14:creationId xmlns:p14="http://schemas.microsoft.com/office/powerpoint/2010/main" val="3697416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1B5A8-6529-65AF-19F9-0447DE6907A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3EA9EB4-6515-301E-96D5-814BF810A3A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AE05AA0-9A1D-B0A0-CC68-207A1D97C672}"/>
              </a:ext>
            </a:extLst>
          </p:cNvPr>
          <p:cNvSpPr txBox="1"/>
          <p:nvPr/>
        </p:nvSpPr>
        <p:spPr>
          <a:xfrm>
            <a:off x="375499" y="504994"/>
            <a:ext cx="3010858" cy="8586966"/>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36.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"नॉक-नी सिंड्रोम" किस प्रदूषण के कारण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फॉस्फेट्स</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फ्लुओराइड्स</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नाइट्रेट्स</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 धातुएँ</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स्वच्छ कांच की प्लेट पर पानी की बूंद फैलकर पतली परत क्यों बनाती है जबकि पारे की बूंद लगभग गोलाकार रहती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 एक धातु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 का घनत्व पानी से अधिक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 का संसंजन काँच के साथ उसके आसंजन से अधिक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पानी का कांच के साथ आसंजन उसके संसंजन से अधिक होता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दीप्त पिंड नहीं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मोमबत्ती की ज्वाला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चंद्रमा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विद्युत लैम्प</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सूर्य</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लेंस के बारे में कथन और कारण पर विचार करें</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उत्तल लेंस का उपयोग विभिन्न ऑप्टिकल उपकरणों जैसे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आवर्धक चश्मे और कैमरों में किया जाता है क्योंकि वे स्पष्ट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चित्र बनाने के लिए प्रकाश को अभिसरित करते हैं।</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कारण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अवतल लेंस प्रकाश किरणों को अपसारित  करते हैं, जिससे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निकट दृष्टिदोष  ठीक करने और दूरबीन जैसे उपकरणों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 उपयोगी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नीचे दिए गए कूट में से सही उत्तर चुनिए: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सत्य हैं, और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सही व्याख्या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सत्य हैं, लेकिन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सही व्याख्या नहीं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सत्य है, लेकिन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असत्य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असत्य है, लेकिन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सत्य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मस्तिष्क का कौन-सा भाग 'लघु मस्तिष्क' कहलाता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मेड्यूला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सेरेबेलम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पोंस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सेरेब्रम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वर्ष 2024 का फिजियोलॉजी या मेडिसिन में नोबेल पुरस्कार विक्टर एम्ब्रॉस और गैरी रुर्खुन को किसकी खोज के लिए दिया गया?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मेसेंजर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RNA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राइबोसोमल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RNA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ट्रांसफर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RNA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माइक्रो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RNA</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ग्रेफाइट और हीरे के बारे में निम्नलिखित में से कौन-सा कथन सत्य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उनकी क्रिस्टल संरचना समान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उनमें कठोरता समान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उनकी विद्युत चालकता समान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समान रासायनिक प्रतिक्रिया से गुजर सकते हैं।</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DCE8AD7-2DEC-2865-2526-A0A6A7BDED4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1B61868-7F2D-5847-7EED-54D04D2A7B19}"/>
              </a:ext>
            </a:extLst>
          </p:cNvPr>
          <p:cNvSpPr txBox="1"/>
          <p:nvPr/>
        </p:nvSpPr>
        <p:spPr>
          <a:xfrm>
            <a:off x="3471643" y="431800"/>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36. "Knock-Knee Syndrome" is caused due to which type of pollution?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Phosphates		(B) Fluorides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Nitrates		(D) Heavy metals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37. Why does a drop of water spread into a thin layer on a clean glass plate, while a drop of mercury remains almost spherical?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Mercury is a metal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 density of mercury is greater than that of water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 cohesion of mercury is greater than its adhesion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with glass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 adhesion of water with glass is greater than its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cohesion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38. Which of the following is not a luminous object?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Candle flame		(B) Moon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Electric lamp		(D) Sun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39. Consider the following Assertion and Reason regarding lenses: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Assertion (A):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Convex lenses are used in various optical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instruments such as magnifying glasses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and cameras because they converge light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to form a clear image.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Reason (R):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Concave lenses diverge light rays, making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them useful for correcting myopia and in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instruments like telescopes.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Both A and R are true, and R is the correct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explanation of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Both A and R are true, but R is not the correct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explanation of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is true, but R is false.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 is false, but R is true.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40. Which part of the brain is called the "Little Brain"?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Medulla		(B) Cerebellum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Pons			(D) Cerebrum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41. In 2024, the Nobel Prize in Physiology or Medicine was awarded to Victor Ambros and Gary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Ruvkun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 the discovery of which of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Messenger RNA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Ribosomal RNA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Transfer RNA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Micro RNA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42. Which of the following statements about graphite and diamond is true?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Their crystal structure is the same.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They have the same hardness.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Their electrical conductivity is the same.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They undergo the same chemical reactions.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80811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FA8B1-BFD9-79ED-282F-F90101B995B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E317D5D-63E9-E0E2-780B-A3AF3CB6525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AB733E3-E335-F057-0043-19D99A56C816}"/>
              </a:ext>
            </a:extLst>
          </p:cNvPr>
          <p:cNvSpPr txBox="1"/>
          <p:nvPr/>
        </p:nvSpPr>
        <p:spPr>
          <a:xfrm>
            <a:off x="375496" y="680180"/>
            <a:ext cx="3010858" cy="8586966"/>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43.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जब एक सुई को धीरे-धीरे पानी की सतह पर रखा जाता है, तो वह तैरती रहती है। ऐसा क्यों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सतही तनाव उसे तैरने में सहायक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धात्विक स्वभाव इसमें सहायक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सुई अपने वजन से अधिक जल विस्थापित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सुई का घनत्व जल से कम होता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तूफान आने की शुरुआत में बैरोमीटर की रीडिंग में क्या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रीडिंग धीरे-धीरे बढ़ना प्रारंभ हो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रीडिंग का गिरना एकदम से प्रारंभ हो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रीडिंग में कोई परिवर्तन नहीं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प्रारंभ में रीडिंग में वृद्धि होगी एवं बाद में एकदम से उतार</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45.</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जब किसी लिफ्ट में नीचे उतरते हुए गति (त्वरण) बढ़ती है तब हमारा वास्तविक वजन कैसे अनुभव होता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वास्तविक भार से अधिक हो जाता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वास्तविक भार से कम हो जाता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 शून्य हो जाता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 अपरिवर्तित रहता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‘किसान कॉल सेंटर’ की शुरुआत किसने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नाबार्ड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आई.सी.ए.आर.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कृषि विश्वविद्यालय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एवं किसान कल्याण मंत्रालय, भारत सरकार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2011 की जनगणना में निम्नलिखित केन्द्रशासित प्रदेशों में से किसकी साक्षरता दर सबसे अधिक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अण्डमान और निकोबार द्वीपसमूह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चंडीगढ़</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दमन और दीव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लक्षद्वीप</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नीति आयोग के शासकीय परिषद का हिस्सा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के राज्यपाल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और पुडुचेरी के मुख्यमंत्री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अंडमान और निकोबार द्वीपसमूह के उपराज्यपाल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के सभी मुख्यमंत्री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49.</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भारत में राष्ट्रीय आय का आकलन कौन करता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रिज़र्व बैंक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आय समिति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सांख्यिकीय कार्यालय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नीति आयोग</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85019190-14F9-A5AD-3A30-12DEA1C6133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B547CD5-C758-A566-002F-524A65130C4D}"/>
              </a:ext>
            </a:extLst>
          </p:cNvPr>
          <p:cNvSpPr txBox="1"/>
          <p:nvPr/>
        </p:nvSpPr>
        <p:spPr>
          <a:xfrm>
            <a:off x="3514286" y="624892"/>
            <a:ext cx="3010858" cy="8656216"/>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43. When a needle is gently placed on the surface of water, it floats. Why does this happen?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Surface tension helps it to float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Its metallic nature helps it to float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 needle displaces more water than its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weight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 density of the needle is less than that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water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44. What happens to the barometer reading at the beginning of a storm?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The reading will gradually start increasing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 reading will suddenly start falling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There will be no change in the reading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Initially the reading will increase and then suddenly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fall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45. When a lift accelerates downward, what happens to a person’s apparent weight?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It becomes more than the actual weight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It becomes less than the actual weight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 weight becomes zero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 weight remains unchanged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46. Who started the ‘Kisan Call Centre’?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NABARD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ICAR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State Agricultural Universities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Ministry of Agriculture &amp; Farmers’ Welfare, Government of India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47. According to the 2011 Census, which of the following Union Territories had the highest literacy rate?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Andaman and Nicobar Islands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Chandigarh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Daman and Diu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Lakshadweep</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48. Which of the following is not a part of the Governing Council of NITI Aayog?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Governors of States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Chief Ministers of Delhi and Puducherry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Lieutenant Governor of Andaman and Nicobar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Islands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Chief Ministers of all States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49. Who estimates the National Income in India?</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Reserve Bank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National Income Committee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National Statistical Office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NITI Aayog</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9393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9A157-432B-4472-688D-CEF9E42665F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FA68A7-6E32-1BDD-F0AA-2DB0731D3FC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A18EE76-C732-6816-D5A1-361A8DBC8426}"/>
              </a:ext>
            </a:extLst>
          </p:cNvPr>
          <p:cNvSpPr txBox="1"/>
          <p:nvPr/>
        </p:nvSpPr>
        <p:spPr>
          <a:xfrm>
            <a:off x="365317" y="508521"/>
            <a:ext cx="3010858" cy="8956298"/>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वस्तु का हिस्सा भारतीय निर्यात में सबसे अधिक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उत्पाद</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खनिज अयस्क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हस्तशिल्प</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इंजीनियरिंग के सामान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I. 16</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वित्त आयोग 31 दिसंबर 2024 को गठित किया गया था।</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 अरविंद पनगढ़िया इसके अध्यक्ष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केवल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न तो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ही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न्यूनतम समर्थन मूल्य (</a:t>
            </a:r>
            <a:r>
              <a:rPr lang="en-GB" sz="1200" dirty="0">
                <a:latin typeface="Adobe Devanagari" panose="02040503050201020203" pitchFamily="18" charset="0"/>
                <a:ea typeface="Nirmala UI" panose="020B0502040204020203" pitchFamily="34" charset="0"/>
                <a:cs typeface="Adobe Devanagari" panose="02040503050201020203" pitchFamily="18" charset="0"/>
              </a:rPr>
              <a:t>MSP)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संबंध में सही कथनों की पहचान कीजिए:</a:t>
            </a:r>
          </a:p>
          <a:p>
            <a:pPr marL="228600" indent="-228600">
              <a:buFont typeface="+mj-lt"/>
              <a:buAutoNum type="arabi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MSP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गठन की सिफ़ारिश लक्ष्मीकांत झा समिति ने की थी। </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वर्तमान में 23 फसलों के लिए </a:t>
            </a:r>
            <a:r>
              <a:rPr lang="en-GB" sz="1200" dirty="0">
                <a:latin typeface="Adobe Devanagari" panose="02040503050201020203" pitchFamily="18" charset="0"/>
                <a:ea typeface="Nirmala UI" panose="020B0502040204020203" pitchFamily="34" charset="0"/>
                <a:cs typeface="Adobe Devanagari" panose="02040503050201020203" pitchFamily="18" charset="0"/>
              </a:rPr>
              <a:t>MSP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घोषणा की जाती है।  </a:t>
            </a:r>
          </a:p>
          <a:p>
            <a:pPr marL="228600" indent="-228600">
              <a:buFont typeface="+mj-lt"/>
              <a:buAutoNum type="arabi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MSP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अंतिम रूप से अनुमोदन कृषि मूल्य एवं लागत आयोग करता है।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सरकार की 2025-26 की आय के शीर्ष 4 स्रोतों को बढ़ते क्रम में व्यवस्थित कीजिए:</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ऋणों की वसूली → राज्य का कर भिन्न राजस्व → केंद्र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सरकार से सहायता अनुदान → राज्य सरकार कर राजस्व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का कर भिन्न राजस्व → ऋणों की वसूली → केंद्र सरकार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सहायता अनुदान → राज्य सरकार कर राजस्व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ऋणों की वसूली → केंद्र सरकार से सहायता अनुदान → राज्य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कर भिन्न राजस्व → राज्य सरकार कर राजस्व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सरकार कर राजस्व → केंद्र सरकार से सहायता अनुदान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राज्य का कर भिन्न राजस्व → ऋणों की वसूली</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2023–24 में बिहार के विभिन्न क्षेत्रों 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GSDP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वृद्धि दर (स्थिर मूल्यों पर) को मिलाइए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क्षेत्र)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सूची –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वृद्धि 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क्षेत्र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 10.8%</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विनिर्माण क्षेत्र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8.2%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 क्षेत्र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C. 5.7%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1 → C, 2 → B, 3 → 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 B, 2 → C, 3 → 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1 → A, 2 → C, 3 → B</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3124FF4-094C-9DB8-D378-D326FA3507D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EFE8826-B2DA-C7E8-0EE8-5BE421B8D03B}"/>
              </a:ext>
            </a:extLst>
          </p:cNvPr>
          <p:cNvSpPr txBox="1"/>
          <p:nvPr/>
        </p:nvSpPr>
        <p:spPr>
          <a:xfrm>
            <a:off x="3470998" y="489627"/>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50. Which of the following items has the largest share in Indian exports?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Agricultural products	         (B) Mineral ores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Handicrafts		         (D) Engineering goods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51. Consider the following statements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 The 16th Finance Commission was constituted on 31st December 2024.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II. Shri Arvind Panagariya is its Chairman.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I and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I nor II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52. Identify the correct statements regarding Minimum Support Price (MSP) in India: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recommendation for the formation of MSP was made by the Laxmikant Jha Committee.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At present, MSP is announced for 23 crops.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MSP is finally approved by the Commission for Agricultural Costs and Prices (CACP).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and 3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and 3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2 is 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53. Arrange the top 4 income sources of the Bihar Government in 2025–26 in ascending order:</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Recovery of loans → State’s non-tax revenue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Grants-in-aid from Central Government → State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Government tax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State’s non-tax revenue → Recovery of loans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Grants-in-aid from Central Government → State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Government tax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Recovery of loans → Grants-in-aid from Central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Government → State’s non-tax revenue → State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Government tax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State Government tax revenue → Grants-in-aid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from Central Government → State’s non-tax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revenue → Recovery of loans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54. Match the GSDP growth rates (at constant prices) of different sectors in Bihar for 2023–24: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 – I (Sectors) 		List – II (Growth Rate)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Agriculture Sector 	          A. 10.8%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Manufacturing Sector 	          B. 8.2%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Services Sector 		          C. 5.7%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 C, 2 → B, 3 →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 B, 2 → C, 3 →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A, 2 → C, 3 → B</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95277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F3F35-F117-192A-0952-D1BDF4959CE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44DE040-3A72-180B-8C65-D78B78436AF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DA3C915-6D38-5CAD-AB39-F6D5A6F659CC}"/>
              </a:ext>
            </a:extLst>
          </p:cNvPr>
          <p:cNvSpPr txBox="1"/>
          <p:nvPr/>
        </p:nvSpPr>
        <p:spPr>
          <a:xfrm>
            <a:off x="376139" y="508521"/>
            <a:ext cx="3010858" cy="8956298"/>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55.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अवधि को अलग वार्षिक योजना माना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1988–89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1989–90</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1989–90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1990–91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1990–91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1991–92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1991–92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1992–93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पुरास्थलों में से कौन-सा एक बह्मपुत्र की घाटी की एक पहाड़ी पर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मेहरगढ़</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हल्लूर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गुफक्राल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दाओजली हेडिंग</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ऋग्वैदिक युद्धों के संदर्भ में निम्नलिखित में से कौन-सा कथन सही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काल में मवेशियों के लिये युद्ध लड़े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लड़ाईयाँ जमीन के लिये भी लड़ी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युद्ध में जीता गया धन केवल सरदारों और पुरोहितों में बाँटा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काल में युद्धों के लिये कोई स्थायी सेना नहीं होती थी।</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लिपियाँ अशोक के अभिलेखों में प्रयुक्त हुई?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देवनागरी, आरामाइक, ब्राह्मी एवं खरोष्ठी</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 खरोष्ठी एवं आरामाइक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खरोष्ठी, ब्राह्मी, ग्रीक एवं शारदा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 खरोष्ठी, ग्रीक एवं देवनागरी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मुगलकाल के संदर्भ में निम्नलिखित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पादशाहनामा शाहजहाँ के काल में लिखी गई।</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विलियम जोंस द्वारा अकबरनामा का अंग्रेजी में अनुवाद किया गया।</a:t>
            </a:r>
          </a:p>
          <a:p>
            <a:pPr>
              <a:lnSpc>
                <a:spcPct val="150000"/>
              </a:lnSpc>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pPr marL="228600" indent="-228600">
              <a:lnSpc>
                <a:spcPct val="150000"/>
              </a:lnSpc>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Tx/>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प्राचीन भारत में निम्नलिखित में कौन-सा बंदरगाह कोरोमंडल तट पर अवस्थित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आरिकामेडु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मुजीरीस</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ताम्रलिप्ति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स्थल किलाबन्द और खाई से घिरा हुआ था?</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दैमाबाद</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सोनगाँव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इनामगाँव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चंदौली</a:t>
            </a:r>
          </a:p>
        </p:txBody>
      </p:sp>
      <p:sp>
        <p:nvSpPr>
          <p:cNvPr id="3" name="Rectangle 2">
            <a:extLst>
              <a:ext uri="{FF2B5EF4-FFF2-40B4-BE49-F238E27FC236}">
                <a16:creationId xmlns:a16="http://schemas.microsoft.com/office/drawing/2014/main" id="{7758305A-6EA6-20F6-2957-11E2F3BD10E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2410560-9C3C-B794-F456-4363F96FA191}"/>
              </a:ext>
            </a:extLst>
          </p:cNvPr>
          <p:cNvSpPr txBox="1"/>
          <p:nvPr/>
        </p:nvSpPr>
        <p:spPr>
          <a:xfrm>
            <a:off x="3470998" y="489627"/>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55. Which of the following years were considered as separate Annual Plans?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1988–89 and 1989–90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1989–90 and 1990–91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1990–91 and 1991–92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1991–92 and 1992–93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56. Which one of the following archaeological sites is located on a hill in the Brahmaputra Valley?</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Mehrgarh</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Hallur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Gufkral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Daojali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Hading</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57. With reference to Rigvedic wars, which of the following statements is NOT correct?</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Wars were fought for cattle.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Battles were also fought for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 wealth won in war was distributed only among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chiefs and priests.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There was no permanent army during this period.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58. Which of the following scripts were used in Ashoka’s inscriptions?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Devanagari, Aramaic, Brahmi and Kharosthi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Brahmi, Kharosthi and Aramaic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Kharosthi, Brahmi, Greek and Sharada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Brahmi, Kharosthi, Greek and Devanagari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59. Consider the following statements regarding the Mughal period:</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Padshahnama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written during Shah Jahan's reign.</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Akbarnama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translated into English by William Jones.</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60. In ancient India, which of the following ports was located on the Coromandel Coast?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Sopara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Arikamedu</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Muziris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Tamralipti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61. Which of the following sites was surrounded by fortifications and a moat?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Daimabad</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Songaon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Inamgaon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Chandoli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532212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209B-9D84-86E7-4FFD-F1B396146ED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445A16E-596F-9F0E-28DB-6B682F5AD59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07D1791-6A84-6E36-55D8-764BC7679C1E}"/>
              </a:ext>
            </a:extLst>
          </p:cNvPr>
          <p:cNvSpPr txBox="1"/>
          <p:nvPr/>
        </p:nvSpPr>
        <p:spPr>
          <a:xfrm>
            <a:off x="376139" y="508521"/>
            <a:ext cx="3010858"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जोरवे संस्कृति के संदर्भ में 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जोरवे संस्कृति नगरीय संस्कृति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यह संस्कृति पश्चिमी महाराष्ट्र में पाई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इनामगाँव में नगरीकरण पाया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कौन-से सत्य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किस संस्कृति को हड़प्पा संस्कृति से पृथक माना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मालवा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जोरवे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कायथा</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गणेश्वर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कौन-सा जैन धर्म का त्रिरत्न माना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बुद्ध-धम्म-संघ</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अमृषा-अचौर्य-अपरिग्रह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सम्यक् ज्ञान-सम्यक् ध्यान-सम्यक् आचरण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कैवल्य-जिन-तीर्थंकर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 धर्म के संदर्भ में 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वे मध्यम मार्ग को मानने वाले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वे ईश्वर और आत्मा को नहीं मानते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जनपदों में से किसने सबसे पहले युद्ध में हाथियों का प्रयोग बड़े पैमाने पर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अवन्ति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कलिंग</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लिच्छवि</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गुप्त काल के भूमि वर्गीकरण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वस्ती रहने योग्य भूमि थी जबकि खिल बंजर भूमि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अप्राहता वन भूमि थी जबकि गपता सरहा चरागाह भूमि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B4BF4702-EF94-9D99-C44A-90D34B37811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28FDB9E-430D-C404-AD50-12A3ADE1594F}"/>
              </a:ext>
            </a:extLst>
          </p:cNvPr>
          <p:cNvSpPr txBox="1"/>
          <p:nvPr/>
        </p:nvSpPr>
        <p:spPr>
          <a:xfrm>
            <a:off x="3470998" y="489627"/>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62. With reference to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Jorwe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culture,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Jorwe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culture was an urban culture.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This culture was found in Western Maharashtra.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Urbanisation was observed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Inamgaon</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63. Which of the following cultures are considered distinct from the Harappan culture?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Malwa				2.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Jorwe</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Kayatha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4.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Ganeshwar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64. Which of the following is considered the Triratna (Three Jewels) of Jainism?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Buddha–Dhamma–Sangha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Ahimsa–Acharya–</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Aparigraha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Samyak Jnana – Samyak Dhyana – Samyak Achara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Kaivalya – Jina – Tirthankara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65. With reference to Buddhism,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They believed in the Middle Path.</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They did not believe in God and the soul.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66. Which of the following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Mahajanapadas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the first to use elephants on a large scale in warfare?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Avanti		(B) Magadha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Kalinga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Licchavi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67. Consider the following statements about land classification during the Gupta period: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Vasti was habitable land, while Khila was waste land.</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Aprahata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forest land, while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Gapata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Saraha was pastoral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78200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C9F76-9061-F035-3D59-A46ABA8853C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6C61E3C-0BB9-8DFC-C256-C40C39023D5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562C5A0-F825-DD50-EBB3-356C7C243449}"/>
              </a:ext>
            </a:extLst>
          </p:cNvPr>
          <p:cNvSpPr txBox="1"/>
          <p:nvPr/>
        </p:nvSpPr>
        <p:spPr>
          <a:xfrm>
            <a:off x="376139" y="508521"/>
            <a:ext cx="3010858" cy="8771632"/>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68.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किस राजवंश ने रोमन सम्राट ऑगस्टस के दरबार में राजदूत भेजे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पाण्ड्य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राष्ट्रकूट</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उरैयूर प्रसिद्ध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 की राजधानी के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प्राचीन काल में सूती कपड़ा के व्यापार के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मोतियों के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घोड़ों के लिये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मध्यकालीन अरबी इतिहास में 'बैत-उल-हिकमत' क्या संदर्भित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मठों का एक संघ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प्रशासन संचालन की इकाई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ज्ञान गृह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अरब व्यापारी 'सुलेमान' ने किस राज्य को 'रूहमा' कहा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राष्ट्रकूट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अलाउद्दीन खिलजी ने किसे 'राय रायन' की उपाधि प्रदान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 हमीर देव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 रामचंद्र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 रायकरण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मलिक काफूर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फिरोजशाह तुगलक के संबंध में 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उसने 'इक्ता' को वंशानुगत बनाया।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उसने सेना में वंशानुगत सिद्धांत लागू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वह सिपाहियों को नगद वेतन देता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कौन-सा असत्य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किला मुकदमा में कौन-कौन से सैनिक शामिल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जनरल मोहन सिंह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जनरल शाहनवाज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जनरल जी.एस. ढिल्लों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जनरल प्रेम सहगल</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p:txBody>
      </p:sp>
      <p:sp>
        <p:nvSpPr>
          <p:cNvPr id="3" name="Rectangle 2">
            <a:extLst>
              <a:ext uri="{FF2B5EF4-FFF2-40B4-BE49-F238E27FC236}">
                <a16:creationId xmlns:a16="http://schemas.microsoft.com/office/drawing/2014/main" id="{C80C80E8-E849-AA88-75F8-095FCCCDAD0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6EC5689-41CD-9314-B7A2-C86650D070DB}"/>
              </a:ext>
            </a:extLst>
          </p:cNvPr>
          <p:cNvSpPr txBox="1"/>
          <p:nvPr/>
        </p:nvSpPr>
        <p:spPr>
          <a:xfrm>
            <a:off x="3470998" y="489627"/>
            <a:ext cx="3010858" cy="8690841"/>
          </a:xfrm>
          <a:prstGeom prst="rect">
            <a:avLst/>
          </a:prstGeom>
          <a:noFill/>
        </p:spPr>
        <p:txBody>
          <a:bodyPr wrap="square">
            <a:spAutoFit/>
          </a:bodyPr>
          <a:lstStyle/>
          <a:p>
            <a:r>
              <a:rPr lang="en-GB" sz="1075" dirty="0">
                <a:latin typeface="Adobe Devanagari" panose="02040503050201020203" pitchFamily="18" charset="0"/>
                <a:ea typeface="Nirmala UI" panose="020B0502040204020203" pitchFamily="34" charset="0"/>
                <a:cs typeface="Adobe Devanagari" panose="02040503050201020203" pitchFamily="18" charset="0"/>
              </a:rPr>
              <a:t>68. Which dynasty sent an ambassador to the court of the Roman Emperor Augustus?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Chola		(B) Chera</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Pandya		(D) Rashtrakuta </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69.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Urayur</a:t>
            </a:r>
            <a:r>
              <a:rPr lang="en-GB" sz="1075" dirty="0">
                <a:latin typeface="Adobe Devanagari" panose="02040503050201020203" pitchFamily="18" charset="0"/>
                <a:ea typeface="Nirmala UI" panose="020B0502040204020203" pitchFamily="34" charset="0"/>
                <a:cs typeface="Adobe Devanagari" panose="02040503050201020203" pitchFamily="18" charset="0"/>
              </a:rPr>
              <a:t> is famous for:</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Being the capital of the Cheras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Cotton textile trade in ancient times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Pearls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Horses</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70. In medieval Arabic history, what does ‘Bayt-ul-Hikmat’ refer to?</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It is a federation of monasteries.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It is an administrative unit.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It is a House of Knowledge.</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None of these.</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71. Which kingdom was referred to as ‘Ruhma’ by the Arab merchant Sulaiman?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Pala			(B) Pratihara</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Rashtrakuta		(D) Chola</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72. To whom did Alauddin Khilji grant the title of ‘Rai Rayan’?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Raja Hamir Dev</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Raja Ramachandra</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Raja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Raykaran</a:t>
            </a:r>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Malik Kafur</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73. With reference to Firoz Shah Tughlaq, consider the following statements: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1. He made the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Iqta</a:t>
            </a:r>
            <a:r>
              <a:rPr lang="en-GB" sz="1075" dirty="0">
                <a:latin typeface="Adobe Devanagari" panose="02040503050201020203" pitchFamily="18" charset="0"/>
                <a:ea typeface="Nirmala UI" panose="020B0502040204020203" pitchFamily="34" charset="0"/>
                <a:cs typeface="Adobe Devanagari" panose="02040503050201020203" pitchFamily="18" charset="0"/>
              </a:rPr>
              <a:t> hereditary.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2. He introduced the hereditary principle in the army.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3. He paid the soldiers in cash.</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 incorrect?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74. Which soldiers were involved in the Red Fort Trial?</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1. General Mohan Singh</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2 .General Shah Nawaz</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3. General G.S. Dhillon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4. General Prem Sahgal</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Only 1, 3, and 4</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Only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697297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B27A4-F2B7-06CF-B4AE-66086000E31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6E7E8C2-15FB-5270-0200-DA0ADA4F350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DC47195-CE74-A084-4B26-922B176A642E}"/>
              </a:ext>
            </a:extLst>
          </p:cNvPr>
          <p:cNvSpPr txBox="1"/>
          <p:nvPr/>
        </p:nvSpPr>
        <p:spPr>
          <a:xfrm>
            <a:off x="376139" y="508521"/>
            <a:ext cx="3010858"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75.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सल्तनत के किस शासक ने जजिया को अलग कर के रूप में वसूलने की नीति अपनाई?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अलाउद्दीन खिलजी</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बलबन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फिरोज़शाह तुगलक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बिन तुगलक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घटनाओं को कालानुक्रम में व्यवस्थित कीजिये तथा नीचे दिये गए कूट का प्रयोग कर सही उत्तर चुनियेः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नेहरू रिपोर्ट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गांधी-इरविन समझौता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सविनय अवज्ञा आंदोलन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भगत सिंह को फाँसी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1-2-3-4</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1-3-2-4</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1-4-3-2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3-1-2-4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1929 के मेरठ षड्यंत्र केस के संबंध में नीचे दिये गए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केस का संबंध भारतीय मजदूर एवं कम्युनिस्ट नेताओं से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केस के तहत बंगाल के क्रांतिकारी सूर्यसेन को फाँसी दे दी गई।</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केस के दौरान गांधीजी ने ब्रिटिश सरकार की आलोचना करते हुए अनशन किया।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उपर्युक्त में से कौन-सा/से कथन सत्य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आंग्ल-मराठा युद्धों के संदर्भ में निम्नलिखित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 आंग्ल-मराठा युद्ध देवगाँव की संधि के साथ समाप्त हुआ।</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द्वितीय आंग्ल-मराठा युद्ध में सालबाई की संधि हुई।</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तृतीय आंग्ल-मराठा युद्ध में मराठों की हार के बाद अंग्रेज़ों ने पेशवा के वंशानुगत पद को समाप्त कर दिया।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सही है ?</a:t>
            </a:r>
          </a:p>
          <a:p>
            <a:r>
              <a:rPr lang="en-GB"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लजपत राय भारतीय राष्ट्रीय कांग्रेस के अध्यक्ष कभी भी नहीं चुने गये थे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महात्मा गांधी का जन्म गांधीनगर में हुआ था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भगत सिंह ने फारवर्ड ब्लॉक गठित किया था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p>
        </p:txBody>
      </p:sp>
      <p:sp>
        <p:nvSpPr>
          <p:cNvPr id="3" name="Rectangle 2">
            <a:extLst>
              <a:ext uri="{FF2B5EF4-FFF2-40B4-BE49-F238E27FC236}">
                <a16:creationId xmlns:a16="http://schemas.microsoft.com/office/drawing/2014/main" id="{C8B29E2B-7222-075A-5567-3BA87BF1481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83D6A79-48FE-AE19-C298-EAF27C5C99DD}"/>
              </a:ext>
            </a:extLst>
          </p:cNvPr>
          <p:cNvSpPr txBox="1"/>
          <p:nvPr/>
        </p:nvSpPr>
        <p:spPr>
          <a:xfrm>
            <a:off x="3470998" y="489627"/>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75. Which ruler of the Delhi Sultanate separated Jizya and collected it as a distinct tax?</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Alauddin Khilji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Balban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Firoz Shah Tughlaq</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Muhammad bin Tughlaq</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76. Arrange the following events in chronological order and select the correct answer using the code given below: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Nehru Report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Gandhi-Irwin Pact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Civil Disobedience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Execution of Bhagat Singh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1-2-3-4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1-3-2-4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1-4-3-2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3-1-2-4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77. Regarding the 1929 Meerut Conspiracy Case,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This case is related to Indian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labor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communist leaders.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Under this case, revolutionary Surya Sen of Bengal was hanged.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During this case, Gandhiji fasted while criticizing the British government.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78. Regarding the Anglo-Maratha Wars,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First Anglo-Maratha War ended with the Treaty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Devgaon</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Treaty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Salbai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occurred during the Second Anglo-Maratha War.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After the defeat in the Third Anglo-Maratha War, the British abolished the hereditary position of the Peshwa.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79. Which of the following statements is correct?</a:t>
            </a:r>
          </a:p>
          <a:p>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Lala Lajpat Rai was never elected as the President of the Indian National Congress.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ii. Mahatma Gandhi was born in Gandhinagar.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iii. Bhagat Singh founded the Forward Bloc.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I		(B) Only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ii		(D) None of the above</a:t>
            </a:r>
          </a:p>
        </p:txBody>
      </p:sp>
    </p:spTree>
    <p:extLst>
      <p:ext uri="{BB962C8B-B14F-4D97-AF65-F5344CB8AC3E}">
        <p14:creationId xmlns:p14="http://schemas.microsoft.com/office/powerpoint/2010/main" val="428762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EBC5B-1E2A-DFED-047A-A01D13FCCDB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0A8F59D-0E81-F232-F3C9-03F9521C68A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BEAF74C-07DB-48E3-6D9F-91C22FD233D5}"/>
              </a:ext>
            </a:extLst>
          </p:cNvPr>
          <p:cNvSpPr txBox="1"/>
          <p:nvPr/>
        </p:nvSpPr>
        <p:spPr>
          <a:xfrm>
            <a:off x="376139" y="508521"/>
            <a:ext cx="3010858"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आंदोलन एम. के. गांधी द्वारा शुरू किए गए थे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छोड़ो आंदोलन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असहयोग आंदोलन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स्वदेशी आंदोलन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अंग्रेजों तथा क्रिश्चियन मिशनरियों द्वारा भारतीय इतिहास तथा धर्म ग्रंथों के अध्ययन में रुचि लेने के कारणों के संदर्भ में निम्नलिखित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लोगों के रीति-रिवाज और सामाजिक व्यवस्था का ज्ञान प्राप्त करने के लिये।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लोगों का धर्म परिवर्तन करवाने के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सत्य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19वीं शताब्दी में भारत में रेलवे के विकास के प्रमुख उद्देश्य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ब्रिटिश पूंजीपतियों को लाभ पहुँचाना।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भारतीय जनता का आर्थिक एवं राजनीतिक विकास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भारत में वस्तुओं के आंतरिक आवागमन को प्रोत्साहित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कूटः</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Tx/>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1857 की क्रांति के धार्मिक कारणों के संबंध में नीचे दिये गए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ईसाई मिशनरियों द्वारा हिंदू तथा इस्लाम धर्म पर तीखा प्रहार करना।</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 और मस्जिदों की जमीनों पर कर लगाना।</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ब्रिटिश सरकार द्वारा भारतीय समाज सुधारकों की सलाह पर सामाजिक कुरीतियों के विरुद्ध कानून बनाना।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सत्य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भारत में थियोसोफिकल सोसायटी का मुख्यालय अडियार में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थियोसोफिस्टों ने हिंदुत्व, जरथुस्त्र मत तथा बौद्ध मत जैसे प्राचीन धर्मों को पुनर्स्थापित तथा मजबूत करने का प्रयास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सत्य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7831A92F-0D68-9140-5D01-4DE966CEC18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909C834-FA8C-9453-F80A-7DC0D668D656}"/>
              </a:ext>
            </a:extLst>
          </p:cNvPr>
          <p:cNvSpPr txBox="1"/>
          <p:nvPr/>
        </p:nvSpPr>
        <p:spPr>
          <a:xfrm>
            <a:off x="3470998" y="489627"/>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80. Which of the following movements were initiated by M.K. Gandhi?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Quit India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Non-Cooperation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Swadeshi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81. With reference to the reasons why the British and Christian missionaries took interest in the study of Indian history and religious texts,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gain knowledge of the customs and social system of the Indian people.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convert the Indian people.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82. In the 19th century, what were the main objectives behind the development of railways in India?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benefit British capitalists.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promote the economic and political development of the Indian people.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encourage the internal movement of goods within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83. With reference to the religious causes of the Revolt of 1857,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Christian missionaries made sharp attacks on Hinduism and Islam.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Taxes were imposed on the lands belonging to temples and mosques.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British government, on the advice of Indian social reformers, enacted laws against social evils.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84. Consider the following statements: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The headquarters of the Theosophical Society in India was at Adyar.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Theosophists attempted to revive and strengthen ancient religions such as Hinduism, Zoroastrianism, and Buddhism.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(D) Neither 1 nor 2</a:t>
            </a:r>
          </a:p>
        </p:txBody>
      </p:sp>
    </p:spTree>
    <p:extLst>
      <p:ext uri="{BB962C8B-B14F-4D97-AF65-F5344CB8AC3E}">
        <p14:creationId xmlns:p14="http://schemas.microsoft.com/office/powerpoint/2010/main" val="998658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2253C-FE98-78D9-E480-9D6C5313798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4D66BB5-AD2D-5D9F-1C36-19C0BB771CE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847E3F9-D331-F7B4-CC4A-69A6B4E1B215}"/>
              </a:ext>
            </a:extLst>
          </p:cNvPr>
          <p:cNvSpPr txBox="1"/>
          <p:nvPr/>
        </p:nvSpPr>
        <p:spPr>
          <a:xfrm>
            <a:off x="376139" y="475698"/>
            <a:ext cx="3010858" cy="9117881"/>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85.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1905 के कॉन्ग्रेस के बनारस अधिवेशन के संबंध में नीचे दिये गए कथनों पर विचार कीजियेः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अधिवेशन की अध्यक्षता रासबिहारी घोष ने की थी।</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अधिवेशन में कॉन्ग्रेस ने बंगाल के स्वदेशी और बहिष्कार आंदोलन का समर्थन किया।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कॉन्ग्रेस के नरमपंथी कार्यकर्ता स्वदेशी और बहिष्कार आंदोलन को देश के बाहर फैलाना चाहते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सत्य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86.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के भौगोलिक विस्तार के संदर्भ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 बिहार राज्य 24°20'10" उत्तर और 27°31'15" उत्तर अक्षांशों के बीच स्थित है, जो इसे उत्तरी गोलार्ध के उष्णकटिबंधीय क्षेत्र में रखता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का देशांतरीय विस्तार 83°19'50" पूर्व और 88°17'40" पूर्व के बीच है, जो पूरी तरह से प्रधान मध्याह्न रेखा के पूर्वी भाग में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87.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में चट्टानों के बारे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प्रीकैम्ब्रियन युग की आग्नेय चट्टानें गया, नवादा और जमुई में पाई जाती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मध्यपाषाण युग की विंध्य चट्टानें कैमूर और रोहतास में पाई जाती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पुरापाषाण युग की धारवाड़ चट्टानें पश्चिम चंपारण में पाई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सभी 1, 2 और 3</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88.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में किस जिले में उपजाऊ तराई मिट्टी की सबसे अधिक सांद्रता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पूर्णिया</a:t>
            </a:r>
            <a:r>
              <a:rPr lang="en-IN"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अररिया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किशनगंज</a:t>
            </a:r>
            <a:r>
              <a:rPr lang="en-IN"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सूपौल</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89.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 में से कौन सा झरना उत्तर प्रदेश और बिहार की सीमा पर स्थित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हुंडरू जलप्रपात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ककोलत जलप्रपात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सखलधरी जलप्रपात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राजरप्पा जलप्रपात</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88586D69-1B74-4F1F-F4BD-A099D482F97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FCBEA64-9E8B-CE95-61CA-B640FD54BB60}"/>
              </a:ext>
            </a:extLst>
          </p:cNvPr>
          <p:cNvSpPr txBox="1"/>
          <p:nvPr/>
        </p:nvSpPr>
        <p:spPr>
          <a:xfrm>
            <a:off x="3470998" y="470871"/>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85. Consider the following statements regarding the 1905 Congress Session held in Banaras: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Rasbihari Ghosh presided over this session.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 this session, the Congress supported the Swadeshi and Boycott movements in Bengal.</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moderate Congress members wanted to expand the Swadeshi and Boycott movements beyond Bengal.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86. With reference to the geographical extent of Bihar,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state of Bihar is located between 24°20'10" N and 27° 31' 15" N latitudes, which places it in the tropical belt of the northern hemisphere.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longitudinal spread of Bihar lies between 83°19'50" E and 88° 17' 40" E, which is entirely on the eastern side of the Prime Meridian.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87. Consider the following statements about rocks in Bihar: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Igneous rocks from the Precambrian Era are found in Gaya,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Nawada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Jamui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Vindhyan rocks from the Mesolithic Era are found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rocks from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Paleolithic</a:t>
            </a:r>
            <a:r>
              <a:rPr lang="en-GB" sz="1050" dirty="0">
                <a:latin typeface="Adobe Devanagari" panose="02040503050201020203" pitchFamily="18" charset="0"/>
                <a:ea typeface="Nirmala UI" panose="020B0502040204020203" pitchFamily="34" charset="0"/>
                <a:cs typeface="Adobe Devanagari" panose="02040503050201020203" pitchFamily="18" charset="0"/>
              </a:rPr>
              <a:t> Era are found in West Champaran.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above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88. In Bihar, which district has the maximum concentration of fertile Terai soil?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Purnea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Araria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Kishanganj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Supaul</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89. Which waterfall is located at the border of Uttar Pradesh, and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Hundru</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Waterfall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Kakolat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Waterfall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Sakhaldhari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Waterfall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Rajrappa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Waterfall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492114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E110-39E9-A28C-3686-E408B81CDBE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1C2A8FA-D22B-B9CB-B189-ECFEC261950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65D02BE-E3DC-07CA-9494-E6F044F2D430}"/>
              </a:ext>
            </a:extLst>
          </p:cNvPr>
          <p:cNvSpPr txBox="1"/>
          <p:nvPr/>
        </p:nvSpPr>
        <p:spPr>
          <a:xfrm>
            <a:off x="376139" y="475698"/>
            <a:ext cx="3010858" cy="9117881"/>
          </a:xfrm>
          <a:prstGeom prst="rect">
            <a:avLst/>
          </a:prstGeom>
          <a:noFill/>
        </p:spPr>
        <p:txBody>
          <a:bodyPr wrap="square">
            <a:spAutoFit/>
          </a:bodyPr>
          <a:lstStyle/>
          <a:p>
            <a:r>
              <a:rPr lang="hi-IN" sz="1150" dirty="0">
                <a:latin typeface="Adobe Devanagari" panose="02040503050201020203" pitchFamily="18" charset="0"/>
                <a:ea typeface="Nirmala UI" panose="020B0502040204020203" pitchFamily="34" charset="0"/>
                <a:cs typeface="Adobe Devanagari" panose="02040503050201020203" pitchFamily="18" charset="0"/>
              </a:rPr>
              <a:t>90. निम्नलिखित नदियों और उनकी गंगा से संगम के बारे में विचार करें। इनमें से कौन सी नदियाँ बिहार की सीमा के बाहर गंगा से मिलती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महानंदा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अजय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कियूल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4.</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सही उत्तर का चयन निम्नलिखित कोड के अनुसार 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जयप्रकाश नारायण को भारत रत्न, भारत का सर्वोच्च नागरिक सम्मान, किस वर्ष से नवाजा गया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1991		(B) 1996</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1999		(D) 1993</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झारखंड को बिहार से अलग होकर एक स्वतंत्र राज्य के रूप में कब अस्तित्व में आया?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नवंबर 2000</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15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नवंबर 2001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अक्टूबर 2000</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नवंबर 1999</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कांग्रेस समाजवादी पार्टी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CSP)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संदर्भ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इसकी स्थापना 1934 में होने पर जयप्रकाश नारायण महासचिव के रूप में कार्यरत थे।</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इसकी सदस्यता केवल उन कांग्रेसजनों तक सीमित थी जो किसी सांप्रदायिक संगठन से जुड़े नहीं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31 अक्टूबर 1939 को जब भारत को बिना भारतीय नेताओं से परामर्श किए द्वितीय विश्व युद्ध में भागीदार घोषित किया गया, तब बिहार में कांग्रेस मंत्रिमंडल ने इस्तीफा दे दिया। उस समय भारत के गवर्नर-जनरल कौन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लॉर्ड इर्विन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लॉर्ड विलिंगडन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लॉर्ड लिनलिथगो</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लॉर्ड वेवेल</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"किसान प्राण" उपाधि निम्नलिखित में से किस नेता से जुड़ी हुई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स्वामी विद्यनाथ</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स्वामी सहजानंद सरस्वती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आचार्य नरेंद्र देव</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जयप्रकाश नारायण</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औरंगजेब के शासनकाल में उनके पोते प्रिंस अजिम को गवर्नर नियुक्त किया गया। उन्होंने पटना का नाम बदलकर क्या रखा?</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शाहजहानाबाद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औरंगाबाद</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अजिमाबाद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जहांगीराबाद</a:t>
            </a:r>
          </a:p>
        </p:txBody>
      </p:sp>
      <p:sp>
        <p:nvSpPr>
          <p:cNvPr id="3" name="Rectangle 2">
            <a:extLst>
              <a:ext uri="{FF2B5EF4-FFF2-40B4-BE49-F238E27FC236}">
                <a16:creationId xmlns:a16="http://schemas.microsoft.com/office/drawing/2014/main" id="{B7EA6FBF-F6A5-5774-E250-8F58AA3195D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BCF819D-631F-6B01-B154-EB35AEDD3788}"/>
              </a:ext>
            </a:extLst>
          </p:cNvPr>
          <p:cNvSpPr txBox="1"/>
          <p:nvPr/>
        </p:nvSpPr>
        <p:spPr>
          <a:xfrm>
            <a:off x="3485070" y="475698"/>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90. Consider the following rivers and their confluence with the Ganga. Which of them meet the Ganga outside the territorial boundary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Mahananda		2. Ajay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Kiyul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4. Son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codes given below: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91. In which year was Jayaprakash Narayan honoured with the Bharat Ratna, India’s highest civilian award?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1991		(B) 1996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1999		(D) 1993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92. When did Jharkhand come into existence as a separate state after being carved out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15 November 2000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15 November 2001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15 October 2000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15 November 1999</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93. With reference to the Congress Socialist Party (CSP),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At the time of its establishment in 1934, Jayaprakash Narayan served as the General Secretary.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Its membership was confined to Congressmen who were not associated with any communal organisation.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94. The Congress Ministry in Bihar resigned on 31st October 1939 when India was declared a participant in World War II without consulting Indian leaders. Who was the Governor-General of India at that time?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Lord Irwin		(B) Lord Willingdon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Lord Linlithgow	(D) Lord Wavell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95. The title “Kishan Pran” was associated with which of the following leaders?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Swami Vidyanand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Swami Sahjanand Saraswati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Acharya Narendra Dev</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Jayaprakash Narayan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96. Under Aurangzeb’s rule, his grandson Prince Azim was appointed as Governor. He changed the name of Patna to: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Shahjahanabad	    (B) Aurangabad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Azimabad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Jahangirabad</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947752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D7A88-4870-A0A4-DD04-3DB52844E0A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1B8230C-91AB-EE9A-D4EE-A32EF5BAE27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FE630A5-C29B-0F98-B207-9C124545740F}"/>
              </a:ext>
            </a:extLst>
          </p:cNvPr>
          <p:cNvSpPr txBox="1"/>
          <p:nvPr/>
        </p:nvSpPr>
        <p:spPr>
          <a:xfrm>
            <a:off x="376139" y="475698"/>
            <a:ext cx="3010858" cy="9095760"/>
          </a:xfrm>
          <a:prstGeom prst="rect">
            <a:avLst/>
          </a:prstGeom>
          <a:noFill/>
        </p:spPr>
        <p:txBody>
          <a:bodyPr wrap="square">
            <a:spAutoFit/>
          </a:bodyPr>
          <a:lstStyle/>
          <a:p>
            <a:r>
              <a:rPr lang="hi-IN" sz="1150" dirty="0">
                <a:latin typeface="Adobe Devanagari" panose="02040503050201020203" pitchFamily="18" charset="0"/>
                <a:ea typeface="Nirmala UI" panose="020B0502040204020203" pitchFamily="34" charset="0"/>
                <a:cs typeface="Adobe Devanagari" panose="02040503050201020203" pitchFamily="18" charset="0"/>
              </a:rPr>
              <a:t>9</a:t>
            </a:r>
            <a:r>
              <a:rPr lang="en-GB" sz="1150" dirty="0">
                <a:latin typeface="Adobe Devanagari" panose="02040503050201020203" pitchFamily="18" charset="0"/>
                <a:ea typeface="Nirmala UI" panose="020B0502040204020203" pitchFamily="34" charset="0"/>
                <a:cs typeface="Adobe Devanagari" panose="02040503050201020203" pitchFamily="18" charset="0"/>
              </a:rPr>
              <a:t>7.</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बिहार में समाचार पत्रों के इतिहास के संदर्भ में निम्नलिखित जोड़ियों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बंधु – बालकृष्ण भट्ट और केसवराम भट्ट द्वारा शुरू किया गया।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 बिहार हेराल्ड – गुरुप्रसाद सेन द्वारा संपादित।</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 द सर्चलाइट – सचिदानंद सिन्हा द्वारा लॉन्च किया गया।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 बिहार टाइम्स – सचिदानंद सिन्हा द्वारा संपादित।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 जोड़ियां सही रूप से मेल खाती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4</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अपने उदासियों (आध्यात्मिक यात्राओं) के दौरान, गुरु नानक देव ने बिहार का दौरा किया। निम्नलिखित स्थानों में से कौन से उनके यात्रा से जुड़े हुए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गया, राजगीर, पटना, मुंगेर, भागलपुर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नालंदा, बोधगया, पटना, मुजफ्फरपुर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गया, पटना, दरभंगा, राजमहल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राजगीर, गया, औरंगाबाद, मोतिहारी</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99.</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पटना में गोलघर के संदर्भ में निम्नलिखित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1786 में अकाल के दौरान अन्न संग्रह करने के लिए एक गोदाम के रूप में बनाया गया था।</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संरचना को ब्रिटिश इंजीनियर जॉन गारस्टिन द्वारा डिजाइन किया गया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100.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बंगाल में कौन सा सुधारवादी आंदोलन वहाबी</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आंदोलन से प्रभावित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फ़राज़ी आंदोलन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नीला आंदोलन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संथाल विद्रोह</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तेभागा आंदोलन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101.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नदियों के बारे में निम्नलिखित कथनों पर विचार कीजिए:</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ब्रह्मपुत्र नदी, असम में प्रवेश करने से पहले अरुणाचल प्रदेश से होकर बहती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यमुना नदी का उद्गम उत्तराखंड के यमुनोत्री ग्लेशियर से होता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कावेरी नदी का उद्गम केरल में होता है और यह पूर्व की ओर बहकर बंगाल की खाड़ी में गिरती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lnSpc>
                <a:spcPct val="150000"/>
              </a:lnSpc>
              <a:buAutoNum type="alphaUcParenBoth"/>
            </a:pPr>
            <a:r>
              <a:rPr lang="en-GB" sz="1150" dirty="0">
                <a:latin typeface="Adobe Devanagari" panose="02040503050201020203" pitchFamily="18" charset="0"/>
                <a:ea typeface="Nirmala UI" panose="020B0502040204020203" pitchFamily="34" charset="0"/>
                <a:cs typeface="Adobe Devanagari" panose="02040503050201020203" pitchFamily="18" charset="0"/>
              </a:rPr>
              <a:t>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FB5286DA-9AEE-A6A7-39AE-0F6A4E79860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493DE89-F74D-84DC-FBE5-FA758F2AAEC4}"/>
              </a:ext>
            </a:extLst>
          </p:cNvPr>
          <p:cNvSpPr txBox="1"/>
          <p:nvPr/>
        </p:nvSpPr>
        <p:spPr>
          <a:xfrm>
            <a:off x="3485070" y="475698"/>
            <a:ext cx="3010858" cy="9025548"/>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9</a:t>
            </a:r>
            <a:r>
              <a:rPr lang="en-GB" sz="1075" dirty="0">
                <a:latin typeface="Adobe Devanagari" panose="02040503050201020203" pitchFamily="18" charset="0"/>
                <a:ea typeface="Nirmala UI" panose="020B0502040204020203" pitchFamily="34" charset="0"/>
                <a:cs typeface="Adobe Devanagari" panose="02040503050201020203" pitchFamily="18" charset="0"/>
              </a:rPr>
              <a:t>7. With reference to the history of newspapers in Bihar, consider the following pairs:</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Bihar Bandhu – started by Balakrishna Bhatt &amp;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Kesavaram</a:t>
            </a:r>
            <a:r>
              <a:rPr lang="en-GB" sz="1075" dirty="0">
                <a:latin typeface="Adobe Devanagari" panose="02040503050201020203" pitchFamily="18" charset="0"/>
                <a:ea typeface="Nirmala UI" panose="020B0502040204020203" pitchFamily="34" charset="0"/>
                <a:cs typeface="Adobe Devanagari" panose="02040503050201020203" pitchFamily="18" charset="0"/>
              </a:rPr>
              <a:t> Bhatt.</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Bihar Herald – founded by Guruprasad Sen.</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The Searchlight – launched by Sachidanand Sinha</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Bihar Times – established by Sachidanand Sinha.</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Which of the above are correctly matched?</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(B) 1, 2 and 3 only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2, 3 and 4 only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(D) 1, 2, 3 and 4</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98. During his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Udasis</a:t>
            </a:r>
            <a:r>
              <a:rPr lang="en-GB" sz="1075" dirty="0">
                <a:latin typeface="Adobe Devanagari" panose="02040503050201020203" pitchFamily="18" charset="0"/>
                <a:ea typeface="Nirmala UI" panose="020B0502040204020203" pitchFamily="34" charset="0"/>
                <a:cs typeface="Adobe Devanagari" panose="02040503050201020203" pitchFamily="18" charset="0"/>
              </a:rPr>
              <a:t> (spiritual journeys), Guru Nanak Dev visited Bihar. Which of the following places are linked to his travels?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(A) Gaya, Rajgir, Patna, Munger, Bhagalpur</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(B) Nalanda, Bodh Gaya, Patna, Muzaffarpur</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Gaya, Patna, Darbhanga,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Rajmahal</a:t>
            </a:r>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(D) Rajgir, Gaya, Aurangabad,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Motihari</a:t>
            </a:r>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99. With reference to Golghar in Patna, consider the following:</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It was constructed in 1786 as a granary to store food during famine.</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The structure was designed by British engineer John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Garstin</a:t>
            </a:r>
            <a:r>
              <a:rPr lang="en-GB" sz="1075"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(A) Only 1		(B) Only 2</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100. Which reformist movement in Bengal was influenced by the Wahabi Movement?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(A)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Faraizi</a:t>
            </a:r>
            <a:r>
              <a:rPr lang="en-GB" sz="1075" dirty="0">
                <a:latin typeface="Adobe Devanagari" panose="02040503050201020203" pitchFamily="18" charset="0"/>
                <a:ea typeface="Nirmala UI" panose="020B0502040204020203" pitchFamily="34" charset="0"/>
                <a:cs typeface="Adobe Devanagari" panose="02040503050201020203" pitchFamily="18" charset="0"/>
              </a:rPr>
              <a:t> Movement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(B) Indigo Movement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Santhal Rebellion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(D)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Tebhaga</a:t>
            </a:r>
            <a:r>
              <a:rPr lang="en-GB" sz="1075" dirty="0">
                <a:latin typeface="Adobe Devanagari" panose="02040503050201020203" pitchFamily="18" charset="0"/>
                <a:ea typeface="Nirmala UI" panose="020B0502040204020203" pitchFamily="34" charset="0"/>
                <a:cs typeface="Adobe Devanagari" panose="02040503050201020203" pitchFamily="18" charset="0"/>
              </a:rPr>
              <a:t> Movement</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101. Consider the following statements about Indian rivers:</a:t>
            </a:r>
          </a:p>
          <a:p>
            <a:pPr marL="228600" indent="-228600">
              <a:lnSpc>
                <a:spcPct val="150000"/>
              </a:lnSpc>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The Brahmaputra River flows through Arunachal Pradesh before entering Assam.</a:t>
            </a:r>
          </a:p>
          <a:p>
            <a:pPr marL="228600" indent="-228600">
              <a:lnSpc>
                <a:spcPct val="150000"/>
              </a:lnSpc>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The Yamuna River originates from the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Yamunotri</a:t>
            </a:r>
            <a:r>
              <a:rPr lang="en-GB" sz="1075" dirty="0">
                <a:latin typeface="Adobe Devanagari" panose="02040503050201020203" pitchFamily="18" charset="0"/>
                <a:ea typeface="Nirmala UI" panose="020B0502040204020203" pitchFamily="34" charset="0"/>
                <a:cs typeface="Adobe Devanagari" panose="02040503050201020203" pitchFamily="18" charset="0"/>
              </a:rPr>
              <a:t> Glacier in Uttarakhand.</a:t>
            </a:r>
          </a:p>
          <a:p>
            <a:pPr marL="228600" indent="-228600">
              <a:lnSpc>
                <a:spcPct val="150000"/>
              </a:lnSpc>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The Kaveri River originates in Kerala and flows eastward into the Bay of Bengal.</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 </a:t>
            </a:r>
          </a:p>
          <a:p>
            <a:pPr marL="228600" indent="-228600">
              <a:buAutoNum type="alphaUcParenBoth"/>
            </a:pPr>
            <a:r>
              <a:rPr lang="en-GB" sz="1075" dirty="0">
                <a:latin typeface="Adobe Devanagari" panose="02040503050201020203" pitchFamily="18" charset="0"/>
                <a:ea typeface="Nirmala UI" panose="020B0502040204020203" pitchFamily="34" charset="0"/>
                <a:cs typeface="Adobe Devanagari" panose="02040503050201020203" pitchFamily="18" charset="0"/>
              </a:rPr>
              <a:t>1 and 2 only</a:t>
            </a:r>
          </a:p>
          <a:p>
            <a:pPr marL="228600" indent="-228600">
              <a:buAutoNum type="alphaUcParenBoth"/>
            </a:pPr>
            <a:r>
              <a:rPr lang="en-GB" sz="1075" dirty="0">
                <a:latin typeface="Adobe Devanagari" panose="02040503050201020203" pitchFamily="18" charset="0"/>
                <a:ea typeface="Nirmala UI" panose="020B0502040204020203" pitchFamily="34" charset="0"/>
                <a:cs typeface="Adobe Devanagari" panose="02040503050201020203" pitchFamily="18" charset="0"/>
              </a:rPr>
              <a:t>2 and 3 only </a:t>
            </a:r>
          </a:p>
          <a:p>
            <a:pPr marL="228600" indent="-228600">
              <a:buAutoNum type="alphaUcParenBoth"/>
            </a:pPr>
            <a:r>
              <a:rPr lang="en-GB" sz="1075" dirty="0">
                <a:latin typeface="Adobe Devanagari" panose="02040503050201020203" pitchFamily="18" charset="0"/>
                <a:ea typeface="Nirmala UI" panose="020B0502040204020203" pitchFamily="34" charset="0"/>
                <a:cs typeface="Adobe Devanagari" panose="02040503050201020203" pitchFamily="18" charset="0"/>
              </a:rPr>
              <a:t>1 and 3 only</a:t>
            </a:r>
          </a:p>
          <a:p>
            <a:pPr marL="228600" indent="-228600">
              <a:buAutoNum type="alphaUcParenBoth"/>
            </a:pPr>
            <a:r>
              <a:rPr lang="en-GB" sz="1075" dirty="0">
                <a:latin typeface="Adobe Devanagari" panose="02040503050201020203" pitchFamily="18" charset="0"/>
                <a:ea typeface="Nirmala UI" panose="020B0502040204020203" pitchFamily="34" charset="0"/>
                <a:cs typeface="Adobe Devanagari" panose="02040503050201020203" pitchFamily="18" charset="0"/>
              </a:rPr>
              <a:t>1, 2 and 3</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5" name="Rectangle 2">
            <a:extLst>
              <a:ext uri="{FF2B5EF4-FFF2-40B4-BE49-F238E27FC236}">
                <a16:creationId xmlns:a16="http://schemas.microsoft.com/office/drawing/2014/main" id="{3E92C9D0-C16B-7BDD-5478-8F89FB5CD32E}"/>
              </a:ext>
            </a:extLst>
          </p:cNvPr>
          <p:cNvSpPr>
            <a:spLocks noChangeArrowheads="1"/>
          </p:cNvSpPr>
          <p:nvPr/>
        </p:nvSpPr>
        <p:spPr bwMode="auto">
          <a:xfrm>
            <a:off x="0" y="457200"/>
            <a:ext cx="6858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3363403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DA045-2AA7-3B62-061E-0023D9F6C7B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8CD96F5-B463-2051-E4E5-091E6D5AD42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BFAA7CE-50A8-2AD8-F1AA-EE7B021DD6BB}"/>
              </a:ext>
            </a:extLst>
          </p:cNvPr>
          <p:cNvSpPr txBox="1"/>
          <p:nvPr/>
        </p:nvSpPr>
        <p:spPr>
          <a:xfrm>
            <a:off x="376139" y="475698"/>
            <a:ext cx="3010858" cy="8940909"/>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102.</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भारत में नदी घाटियों में पाई जाने वाली मिट्टी के प्रकारों के संदर्भ में, निम्नलिखित पर विचार 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भाभर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भांगर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खादर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भाभर तलहटी क्षेत्रों में पाई जाने वाली मिट्टी को संदर्भित करता है,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भांगर पुरानी जलोढ़ मिट्टी है, और खादर वार्षिक बाढ़ द्वारा जमा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हुई मिट्टी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भाभर बाढ़ द्वारा जमा हुई मिट्टी है, भांगर नई जलोढ़ मिट्टी है, और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खादर नदी घाटियों में पाई जाती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भाभर और भांगर दोनों रेतीली मिट्टी हैं, जबकि खादर मैदानी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इलाकों में उपजाऊ मिट्टी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तीनों, भाभर, भांगर और खादर, नदी घाटियों में पाई जाने वाली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ज्वालामुखीय मिट्टी के प्रकार हैं।</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103.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नार्कोंडम द्वीप किस सागर का हिस्सा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अरब सागर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बंगाल की खाड़ी</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अंडमान सागर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 चीन सागर</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104.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में नदियों के संबंध में निम्नलिखित दो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पहलगाम, एक प्रसिद्ध पर्यटन स्थल, लिद्दर नदी के तट पर स्थित है, जो कालाहोई ग्लेशियर से निकलती है और अंततः झेलम नदी में मिल जाती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श्योक नदी, जिसे अक्सर अपनी खतरनाक धाराओं के कारण "मौत की नदी" कहा जाता है, सिंधु नदी की एक सहायक नदी है और गिलगित-बाल्टिस्तान के कुछ हिस्सों से होकर बहती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105.</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भारत में निम्नलिखित में से कौन से क्षेत्र कॉफ़ी की खेती के लिए प्रसिद्ध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चिकमगलूर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बाबा बुदन पहाड़ियाँ</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4.</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पुलनीज़</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4</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106.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संगमरमर किस प्रकार की चट्टान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अवसादी</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आग्नेय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कायान्तरित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कार्बनिक</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520B8E3-43CF-9B20-CE86-4775A8B416E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5160DB0-0BDA-494E-A51B-8CFB34E2AA55}"/>
              </a:ext>
            </a:extLst>
          </p:cNvPr>
          <p:cNvSpPr txBox="1"/>
          <p:nvPr/>
        </p:nvSpPr>
        <p:spPr>
          <a:xfrm>
            <a:off x="3485070" y="475698"/>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102. Regarding the soil types found in river valleys in India, consider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Bhabhar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Bhangar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Khadar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Bhabhar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refers to soil found in the foothill regions,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Bhangar is older alluvium, and Khadar is soil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deposited by annual floods.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Bhabhar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 deposited by floods, Bhangar is younger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alluvium, and Khadar is found in river valleys.</a:t>
            </a:r>
          </a:p>
          <a:p>
            <a:pPr marL="228600" indent="-228600">
              <a:buAutoNum type="alphaUcParenBoth" startAt="3"/>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Bhabhar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Bhangar are both sandy soils, while Khadar is fertile soil in the plains.</a:t>
            </a:r>
          </a:p>
          <a:p>
            <a:pPr marL="228600" indent="-228600">
              <a:buAutoNum type="alphaUcParenBoth"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All three,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Bhabhar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Bhangar, and Khadar, are types of volcanic soils found in river valleys.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Narcondam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Island is part of which sea?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Arabian Sea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Bay of Bengal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Andaman Sea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South China Sea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104. Consider the following two statements regarding rivers in India: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Pahalgam, a popular tourist destination, is situated on the bank of the Lidder River, which originates from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Kalahoi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Glacier and eventually joins the Jhelum River.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Shyok</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River, often referred to as the "River of Death" due to its dangerous currents, is a tributary of the Indus River and flows through parts of Gilgit-Baltistan.</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105. Which of the following regions in India are known for coffee cultivation?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Chikmagalur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2. Coorg</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3. Baba Budan Hills	4.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Pulneys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106. What type of rock is marble?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Sedimentary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Igneous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Metamorphic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Organic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036372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60E28-0381-7A19-2E74-8596EF62D03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5EE9467-27C0-9CDF-D938-DE42D625852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B9DF707-FBEF-E10D-E8D4-CF77533D12FA}"/>
              </a:ext>
            </a:extLst>
          </p:cNvPr>
          <p:cNvSpPr txBox="1"/>
          <p:nvPr/>
        </p:nvSpPr>
        <p:spPr>
          <a:xfrm>
            <a:off x="376139" y="475698"/>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107.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कर्णप्रयाग किन दो नदियों के संगम पर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अलकनंदा और भागीरथी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अलकनंदा और पिंडर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अलकनंदा और मंदाकिनी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मंदाकिनी और भागीरथी</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 में कितने राज्यों की तटरेखाएँ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7			(B) 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9			(D) 10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पश्चिमी विक्षोभ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पूर्व से आने वाली हवाएँ भारत में वर्षा लाती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भूमध्य सागर से आने वाली निम्न दाब प्रणालियाँ, जो उत्तर भारत में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 और हिमपात का कारण बनती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बंगाल की खाड़ी से आने वाले चक्रवात जो पूर्वी तट को प्रभावित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उच्च दाब प्रणालियाँ जो उत्तर भारत में शुष्क मौसम लाती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राजस्थान का खेतड़ी बेल्ट निम्नलिखित में से किसके लिए प्रसिद्ध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कोयला खनन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तांबा खनन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सोना खनन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नमक उत्पादन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नई कर व्यवस्था के तहत 12 लाख रुपये तक की आय पर आयकर दर कितनी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0%			(B) 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10%		(D) 15%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बजट 2025-26 के अनुसार, राजकोषीय घाटा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Fiscal Deficit) GDP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कितना प्रतिशत रहने का अनुमान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4.4%		(B) 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4.6%		(D) 4.9%</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बजट 2025-26 के अनुसार निम्नलिखित में से कौन-सा/से कथन सही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23 आईआईटी में विद्यार्थियों की कुल संख्या में 100% की वृद्धि हुई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5 आईआईटी में अतिरिक्त अवसंरचना का सृजन किया जाएगा।</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आईआईटी पटना में छात्रावास और अन्य अवसंरचना की क्षमता बढ़ाई जाएगी।</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₹500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करोड़ के कुल परिव्यय से शिक्षा हेतु कृत्रिम बुद्धिमत्ता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संबंधी एक उत्कृष्टता केंद्र स्थापित किया जाएगा।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सही कथन/कथनों का चयन करें: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मिशन लाइफ का लक्ष्य 2022 से 2028 तक पर्यावरणीय कार्रवाई के लिए विश्व स्तर पर कितने लोगों को संगठित करना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500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मिलियन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बिलियन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बिलियन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50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मिलियन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E668771D-85E5-F5FE-5430-E59BC1935C9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5C7DEFC-0C32-A26F-CCDE-6F84100E8361}"/>
              </a:ext>
            </a:extLst>
          </p:cNvPr>
          <p:cNvSpPr txBox="1"/>
          <p:nvPr/>
        </p:nvSpPr>
        <p:spPr>
          <a:xfrm>
            <a:off x="3485070" y="475698"/>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107.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Karnaprayag</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 located at the confluence of which two rivers?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Alaknanda and Bhagirathi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Alaknanda and Pindar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Alaknanda and Mandakini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Mandakini and Bhagirathi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108. How many states in India have coastlines?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7			(B) 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9			(D) 10</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109. What are Western Disturbances?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Winds from the east bringing rainfall to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Low-pressure systems from the Mediterranean,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causing rain and snow in northern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Cyclones from the Bay of Bengal affecting the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eastern coast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High-pressure systems bringing dry weather to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northern India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110.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Khetri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belt in Rajasthan is renowned for which of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Coal mining		(B) Copper mining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Gold mining		(D) Salt production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111. What is the income tax rate on an income of up to ₹12 lakh under the new tax regime?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0%			(B) 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10%			(D) 15%</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112. According to Budget 2025-26, the fiscal deficit is estimated to be what percent of GDP?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4.4%			(B) 4.2%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4.6%			(D) 4.9%</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113. According to Budget 2025-26, which of the following statements are correct?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total number of students in 23 IITs has increased by 100%.</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Additional infrastructure will be created in 5 IITs.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infrastructure capacity, including hostels, at IIT Patna will also be increased.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Centre of Excellence for Artificial Intelligence (AI) will be established with a total allocation of ₹500 crore for education.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Select the correct statement(s):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 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2, 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the statements are 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114. What is the target of Mission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LiFE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to organize globally how many people for environmental action from 2022 to 2028?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500 million		 (B) 1 billion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2 billion		 (D) 50 million</a:t>
            </a:r>
          </a:p>
        </p:txBody>
      </p:sp>
    </p:spTree>
    <p:extLst>
      <p:ext uri="{BB962C8B-B14F-4D97-AF65-F5344CB8AC3E}">
        <p14:creationId xmlns:p14="http://schemas.microsoft.com/office/powerpoint/2010/main" val="89549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F882D-4581-BE8A-8AAD-9375D538E9D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7B484EF-A30D-D10C-2830-3F8A696176F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1F7FA1E-E689-CF08-CB4B-714D87F0AFF4}"/>
              </a:ext>
            </a:extLst>
          </p:cNvPr>
          <p:cNvSpPr txBox="1"/>
          <p:nvPr/>
        </p:nvSpPr>
        <p:spPr>
          <a:xfrm>
            <a:off x="376139" y="475698"/>
            <a:ext cx="3010858" cy="8933215"/>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115.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योजनाओं को उनके बजट आवंटन से मेल 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सूची-1 (योजनाएं)</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सूची-2 (आवंटन राशि)</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1.प्रधानमंत्री गरीब कल्याण अन्न योजना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 ₹86,000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2.मनरेगा</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₹2,03,000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3.जल जीवन मिशन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(C) ₹67,000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4.प्रधानमंत्री किसान सम्मान निधि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₹63,500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1 → B, 2 → A, 3 → C, 4 → D</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1 → C, 2 → A, 3 → B, 4 → D</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1 → B, 2 → D, 3 → C, 4 → 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1 → D, 2 → B, 3 → A, 4 → C</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116.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पदों और उनके धारकों को मेल करें:</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सूची-1 (पद)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सूची-2 (पदधारक)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1.उच्चतम न्यायालय के मुख्य न्यायाधीश</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अजय माणिक राव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खानविलकर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2.भारत के लोकपाल अध्यक्ष</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ज्ञानेश कुमार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3.चीफ ऑफ डिफेंस स्टाफ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अनिल चौहान</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मुख्य चुनाव आयुक्त</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 आर. गवई</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1 → D, 2 → A, 3 → C, 4 → B</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1 → D, 2 → B, 3 → A, 4 → C</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1 → C, 2 → D, 3 → A, 4 → B</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1 → A, 2 → D, 3 → B, 4 → C</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117.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गलत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मदन बी. लोकुर - संयुक्त राष्ट्र आंतरिक न्याय परिषद के अध्यक्ष</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काश पटेल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FBI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निदेशक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अमिताभ कांत - कनाडा स्थित निवेश कंपनी फेयरफैक्स के वरिष्ठ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सलाहकार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 श्रीनिवास मुक्कामाला - अमेरिकन मेडिकल एसोसिएशन के पहले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मूल के अध्यक्ष</a:t>
            </a: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गलत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गलत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3 गलत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118.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हाल ही में प्रधानमंत्री नरेंद्र मोदी को "ग्रैंड कॉलर ऑफ द नेशनल ऑर्डर ऑफ द साउदर्न क्रॉस" सम्मान से सम्मानित किया गया, यह किस देश का सर्वोच्च नागरिक सम्मान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ब्राजील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नामीबिया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त्रिनाद एवं टोबैगो</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घाना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119.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ऑक्टूबर 2024 मे रतन टाटा की मृत्यु हो गई, बताए की किस वर्ष उन्हें पद्म विभूषण सम्मान से सम्मानित किया गया था?</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 2000</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2008</a:t>
            </a:r>
            <a:br>
              <a:rPr lang="en-GB" sz="1150" dirty="0">
                <a:latin typeface="Adobe Devanagari" panose="02040503050201020203" pitchFamily="18" charset="0"/>
                <a:ea typeface="Nirmala UI" panose="020B0502040204020203" pitchFamily="34" charset="0"/>
                <a:cs typeface="Adobe Devanagari" panose="02040503050201020203" pitchFamily="18" charset="0"/>
              </a:rPr>
            </a:br>
            <a:r>
              <a:rPr lang="en-GB" sz="1150" dirty="0">
                <a:latin typeface="Adobe Devanagari" panose="02040503050201020203" pitchFamily="18" charset="0"/>
                <a:ea typeface="Nirmala UI" panose="020B0502040204020203" pitchFamily="34" charset="0"/>
                <a:cs typeface="Adobe Devanagari" panose="02040503050201020203" pitchFamily="18" charset="0"/>
              </a:rPr>
              <a:t>(C) 2010</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2012</a:t>
            </a:r>
          </a:p>
        </p:txBody>
      </p:sp>
      <p:sp>
        <p:nvSpPr>
          <p:cNvPr id="3" name="Rectangle 2">
            <a:extLst>
              <a:ext uri="{FF2B5EF4-FFF2-40B4-BE49-F238E27FC236}">
                <a16:creationId xmlns:a16="http://schemas.microsoft.com/office/drawing/2014/main" id="{4940AB14-2488-292F-4ABD-8ECAB9EB463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2AFE6B4-3ACE-BE94-66BD-EA887B781BE3}"/>
              </a:ext>
            </a:extLst>
          </p:cNvPr>
          <p:cNvSpPr txBox="1"/>
          <p:nvPr/>
        </p:nvSpPr>
        <p:spPr>
          <a:xfrm>
            <a:off x="3485070" y="475698"/>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115. Match the following schemes with their respective budget allocation under Budget 2025-26: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List-1 (Schemes)		List-2 (Allocation Amounts)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1.PM Gareeb Kalyan 	          (A) ₹86,000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Ann Yojana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2.MNREGA		           (B) ₹2,03,000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3.Jal Jeevan Mission	           (C) ₹67,000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4.PM Kisan Samman Nidhi	           (D) ₹63,500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 B, 2 → A, 3 → C, 4 →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 → C, 2 → A, 3 → B, 4 →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 B, 2 → D, 3 → C, 4 →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 D, 2 → B, 3 → A, 4 →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116. Match the following positions with their respective holders: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List-1 (Position)		List-2 (Holder)</a:t>
            </a:r>
          </a:p>
          <a:p>
            <a:pPr marL="228600" indent="-228600">
              <a:buFontTx/>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Chief Justice of the 	            (A) Ajay Manik Rao Supreme Court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Khanwilkar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Chairman of the Lokpal	            (B) Gyanesh Kumar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Chief of Defence Staff 	            (C) Anil Chauhan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Chief Election Commissioner    (D) B. R. Gavai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 D, 2 → A, 3 → C, 4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 → D, 2 → B, 3 → A, 4 →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 C, 2 → D, 3 → A, 4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 A, 2 → D, 3 → B, 4 →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117. Which of the following statements is incorrect?</a:t>
            </a:r>
          </a:p>
          <a:p>
            <a:pPr marL="228600" indent="-228600">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Madan B. Lokur - President of the United Nations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Internal Justice Council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Kash Patel - Director of the FBI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Amitabh Kant - Senior Advisor at the Canada-based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investment company Fairfax</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Dr. Srinivas Mukkamala - First Indian-origin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President of the American Medical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Association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All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is incorrect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is incorrect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3 is incorrect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118. Recently, Prime Minister Narendra Modi was awarded the "Grand Collar of the National Order of the Southern Cross", which is the highest civilian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honor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which country?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Brazil			(B) Namibia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Trinidad and Tobago		(D) Ghana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119. Ratan Tata died in October 2024, tell in which year he was awarded the Padma Vibhushan?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2000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2008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2010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2012</a:t>
            </a:r>
          </a:p>
        </p:txBody>
      </p:sp>
    </p:spTree>
    <p:extLst>
      <p:ext uri="{BB962C8B-B14F-4D97-AF65-F5344CB8AC3E}">
        <p14:creationId xmlns:p14="http://schemas.microsoft.com/office/powerpoint/2010/main" val="751868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688C7-2473-CCEC-AA10-9EF1A983BB1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E3F626C-5948-ABC6-9A67-00B8D60C46A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3D9E80D-FE0C-8EAA-7E6C-F236C07F1FA1}"/>
              </a:ext>
            </a:extLst>
          </p:cNvPr>
          <p:cNvSpPr txBox="1"/>
          <p:nvPr/>
        </p:nvSpPr>
        <p:spPr>
          <a:xfrm>
            <a:off x="376139" y="475698"/>
            <a:ext cx="3010858" cy="9264075"/>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120.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मई 2025 में आए तूफान/चक्रवात "शक्ति", जिसने बंगाल की खाड़ी और भारत के पूर्वी तट पर तबाही मचाई, का नामकरण किस देश ने किया?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श्रीलंका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बांग्लादेश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पाकिस्तान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121.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2025 में नियुक्त किए गए ब्रांड एंबेसडर को सूची-1 और सूची-2 से मेल करें:</a:t>
            </a: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सूची-1 (पद)</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           सूची-2 (ब्रांड एंबेसडर)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Puma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इंडिया के ब्रांड एंबेसडर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पीवी सिंधु</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2.खो-खो 2025 के ब्रांड एंबेसडर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सलमान खान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3.भारतीय साइबर अपराध समन्वय केन्द्र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रश्मिका मंदाना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4.पत्तन, पोत परिवहन और जलमार्ग मंत्रालय</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मनू  भाकर</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 → C, 2 → B, 3 → A, 4 → D</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1 → A, 2 → B, 3 → C, 4 → D</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 B, 2 → C, 3 → A, 4 → D</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 C, 2 → A, 3 → B, 4 → D</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122. वर्ष 2024-25 में विभिन्न उत्पादों को प्राप्त </a:t>
            </a:r>
            <a:r>
              <a:rPr lang="en-IN" sz="1150" dirty="0">
                <a:latin typeface="Adobe Devanagari" panose="02040503050201020203" pitchFamily="18" charset="0"/>
                <a:ea typeface="Nirmala UI" panose="020B0502040204020203" pitchFamily="34" charset="0"/>
                <a:cs typeface="Adobe Devanagari" panose="02040503050201020203" pitchFamily="18" charset="0"/>
              </a:rPr>
              <a:t>GI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टैग को उनके राज्य/</a:t>
            </a:r>
            <a:r>
              <a:rPr lang="en-IN" sz="1150" dirty="0">
                <a:latin typeface="Adobe Devanagari" panose="02040503050201020203" pitchFamily="18" charset="0"/>
                <a:ea typeface="Nirmala UI" panose="020B0502040204020203" pitchFamily="34" charset="0"/>
                <a:cs typeface="Adobe Devanagari" panose="02040503050201020203" pitchFamily="18" charset="0"/>
              </a:rPr>
              <a:t>UT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महीने के साथ मेल करें:</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सूची-1 (राज्य/</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UT)</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			सूची-2 (उत्पाद)</a:t>
            </a:r>
          </a:p>
          <a:p>
            <a:endParaRPr lang="en-IN" sz="11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केरल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कुंभकोणम पान के पत्ते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 मेघालय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खासी हैंडलूम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 पश्चिम बंगाल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नोलेन गुड़ संदेश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 तमिलनाडु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कन्नड़िप्पया 	</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1 → D, 2 → B, 3 → C, 4 → A</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1 → D, 2 → A, 3 → B, 4 → C</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1 → A, 2 → B, 3 → C, 4 → D</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1 → C, 2 → B, 3 → A, 4 → D</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hi-IN" sz="1150" dirty="0">
                <a:latin typeface="Adobe Devanagari" panose="02040503050201020203" pitchFamily="18" charset="0"/>
                <a:ea typeface="Nirmala UI" panose="020B0502040204020203" pitchFamily="34" charset="0"/>
                <a:cs typeface="Adobe Devanagari" panose="02040503050201020203" pitchFamily="18" charset="0"/>
              </a:rPr>
              <a:t>123. बुकर पुरस्कार के संदर्भ में कौन सा कथन सही है?</a:t>
            </a:r>
          </a:p>
          <a:p>
            <a:pPr marL="228600" indent="-228600">
              <a:lnSpc>
                <a:spcPct val="150000"/>
              </a:lnSpc>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2024 बुकर पुरस्कार की विजेता लेखिका सामंथा हार्वे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पुस्तक "ऑर्बिटल" अंतर्राष्ट्रीय अंतरिक्ष स्टेशन पर रहने वाले 6 अंतरिक्ष यात्रियों के जीवन का वर्णन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 1 और 2 दोनों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 </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124. </a:t>
            </a:r>
            <a:r>
              <a:rPr lang="en-IN" sz="1150" dirty="0">
                <a:latin typeface="Adobe Devanagari" panose="02040503050201020203" pitchFamily="18" charset="0"/>
                <a:ea typeface="Nirmala UI" panose="020B0502040204020203" pitchFamily="34" charset="0"/>
                <a:cs typeface="Adobe Devanagari" panose="02040503050201020203" pitchFamily="18" charset="0"/>
              </a:rPr>
              <a:t>"Reporting in the Brave New World - The Impact of Artificial Intelligence on Press Freedom and the Media"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विषय के साथ विश्व प्रेस स्वतंत्रता दिवस 2025 किस तिथि को मनाया गया था?</a:t>
            </a:r>
          </a:p>
          <a:p>
            <a:pPr marL="228600" indent="-228600">
              <a:buAutoNum type="alphaUcParenBoth"/>
            </a:pPr>
            <a:r>
              <a:rPr lang="en-IN" sz="1150" dirty="0">
                <a:latin typeface="Adobe Devanagari" panose="02040503050201020203" pitchFamily="18" charset="0"/>
                <a:ea typeface="Nirmala UI" panose="020B0502040204020203" pitchFamily="34" charset="0"/>
                <a:cs typeface="Adobe Devanagari" panose="02040503050201020203" pitchFamily="18" charset="0"/>
              </a:rPr>
              <a:t>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मई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मई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मई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मई </a:t>
            </a:r>
          </a:p>
        </p:txBody>
      </p:sp>
      <p:sp>
        <p:nvSpPr>
          <p:cNvPr id="3" name="Rectangle 2">
            <a:extLst>
              <a:ext uri="{FF2B5EF4-FFF2-40B4-BE49-F238E27FC236}">
                <a16:creationId xmlns:a16="http://schemas.microsoft.com/office/drawing/2014/main" id="{E8FA1BE3-DA59-C9D0-14C2-BC24BB19FF3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60660AA-CCBD-1F41-FD5B-83631CFCBC02}"/>
              </a:ext>
            </a:extLst>
          </p:cNvPr>
          <p:cNvSpPr txBox="1"/>
          <p:nvPr/>
        </p:nvSpPr>
        <p:spPr>
          <a:xfrm>
            <a:off x="3485070" y="475698"/>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120. Which country named the cyclone "Shakti" that is expected to cause destruction in the Bay of Bengal and along India's eastern coast in May 2025?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India		(B) Sri Lanka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Bangladesh		(D) Pakistan</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121. </a:t>
            </a:r>
            <a:r>
              <a:rPr lang="en-IN" sz="1050" dirty="0">
                <a:latin typeface="Adobe Devanagari" panose="02040503050201020203" pitchFamily="18" charset="0"/>
                <a:ea typeface="Nirmala UI" panose="020B0502040204020203" pitchFamily="34" charset="0"/>
                <a:cs typeface="Adobe Devanagari" panose="02040503050201020203" pitchFamily="18" charset="0"/>
              </a:rPr>
              <a:t>Match the appointed brand ambassadors in 2025 with their respective positions:</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List-1 (Position)</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List-2 (Brand Ambassador)</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1.Puma India Brand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P.V. Sindhu</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Ambassador</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2.Kho-Kho 2025 Brand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Salman Khan</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Ambassador</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3.Indian Cyber Crime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C) Rashmika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Mandanna</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Coordination Centre</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4.Ministry of Ports, Shipping,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Man</a:t>
            </a:r>
            <a:r>
              <a:rPr lang="hi-IN" sz="1050" dirty="0">
                <a:latin typeface="Adobe Devanagari" panose="02040503050201020203" pitchFamily="18" charset="0"/>
                <a:ea typeface="Nirmala UI" panose="020B0502040204020203" pitchFamily="34" charset="0"/>
                <a:cs typeface="Adobe Devanagari" panose="02040503050201020203" pitchFamily="18" charset="0"/>
              </a:rPr>
              <a:t>u </a:t>
            </a:r>
            <a:r>
              <a:rPr lang="en-IN" sz="1050" dirty="0">
                <a:latin typeface="Adobe Devanagari" panose="02040503050201020203" pitchFamily="18" charset="0"/>
                <a:ea typeface="Nirmala UI" panose="020B0502040204020203" pitchFamily="34" charset="0"/>
                <a:cs typeface="Adobe Devanagari" panose="02040503050201020203" pitchFamily="18" charset="0"/>
              </a:rPr>
              <a:t> B</a:t>
            </a:r>
            <a:r>
              <a:rPr lang="hi-IN" sz="1050" dirty="0">
                <a:latin typeface="Adobe Devanagari" panose="02040503050201020203" pitchFamily="18" charset="0"/>
                <a:ea typeface="Nirmala UI" panose="020B0502040204020203" pitchFamily="34" charset="0"/>
                <a:cs typeface="Adobe Devanagari" panose="02040503050201020203" pitchFamily="18" charset="0"/>
              </a:rPr>
              <a:t>h</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akar</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and Waterways</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1 → C, 2 → B, 3 → A, 4 → D</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1 → A, 2 → B, 3 → C, 4 → D</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C) 1 → B, 2 → C, 3 → A, 4 → D</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1 → C, 2 → A, 3 → B, 4 → D</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122. </a:t>
            </a:r>
            <a:r>
              <a:rPr lang="en-IN" sz="1050" dirty="0">
                <a:latin typeface="Adobe Devanagari" panose="02040503050201020203" pitchFamily="18" charset="0"/>
                <a:ea typeface="Nirmala UI" panose="020B0502040204020203" pitchFamily="34" charset="0"/>
                <a:cs typeface="Adobe Devanagari" panose="02040503050201020203" pitchFamily="18" charset="0"/>
              </a:rPr>
              <a:t>Match the GI tag received by different products in the year 2024-25 with their State/UT and month:</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List-1 (State/UT)</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List-2 (Products)</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1. Kerala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Kumbakonam</a:t>
            </a:r>
            <a:r>
              <a:rPr lang="en-IN" sz="1050" dirty="0">
                <a:latin typeface="Adobe Devanagari" panose="02040503050201020203" pitchFamily="18" charset="0"/>
                <a:ea typeface="Nirmala UI" panose="020B0502040204020203" pitchFamily="34" charset="0"/>
                <a:cs typeface="Adobe Devanagari" panose="02040503050201020203" pitchFamily="18" charset="0"/>
              </a:rPr>
              <a:t> Betel Leaves</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2. Meghalaya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Khasi Handloom</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3. West Bengal</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C) Nolen Gur Sandesh </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4. Tamil Nadu</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Kannadappaya</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1 → D, 2 → B, 3 → C, 4 → A</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1 → D, 2 → A, 3 → B, 4 → C</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C) 1 → A, 2 → B, 3 → C, 4 → D</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1 → C, 2 → B, 3 → A, 4 → D</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hi-IN" sz="1050" dirty="0">
                <a:latin typeface="Adobe Devanagari" panose="02040503050201020203" pitchFamily="18" charset="0"/>
                <a:ea typeface="Nirmala UI" panose="020B0502040204020203" pitchFamily="34" charset="0"/>
                <a:cs typeface="Adobe Devanagari" panose="02040503050201020203" pitchFamily="18" charset="0"/>
              </a:rPr>
              <a:t>123.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 correct regarding the Booker Prize?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winner of the 2024 Booker Prize is Samantha Harvey.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book "Orbital" describes the lives of 6 astronauts living on the International Space Station.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a:t>
            </a:r>
            <a:r>
              <a:rPr lang="hi-IN" sz="1050" dirty="0">
                <a:latin typeface="Adobe Devanagari" panose="02040503050201020203" pitchFamily="18" charset="0"/>
                <a:ea typeface="Nirmala UI" panose="020B0502040204020203" pitchFamily="34" charset="0"/>
                <a:cs typeface="Adobe Devanagari" panose="02040503050201020203" pitchFamily="18" charset="0"/>
              </a:rPr>
              <a:t>2 </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C)</a:t>
            </a:r>
            <a:r>
              <a:rPr lang="hi-IN" sz="1050" dirty="0">
                <a:latin typeface="Adobe Devanagari" panose="02040503050201020203" pitchFamily="18" charset="0"/>
                <a:ea typeface="Nirmala UI" panose="020B0502040204020203" pitchFamily="34" charset="0"/>
                <a:cs typeface="Adobe Devanagari" panose="02040503050201020203" pitchFamily="18" charset="0"/>
              </a:rPr>
              <a:t> Both 1 and 2</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None of these </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124. </a:t>
            </a:r>
            <a:r>
              <a:rPr lang="en-GB" sz="1050" dirty="0">
                <a:latin typeface="Adobe Devanagari" panose="02040503050201020203" pitchFamily="18" charset="0"/>
                <a:ea typeface="Nirmala UI" panose="020B0502040204020203" pitchFamily="34" charset="0"/>
                <a:cs typeface="Adobe Devanagari" panose="02040503050201020203" pitchFamily="18" charset="0"/>
              </a:rPr>
              <a:t>On which date was World Press Freedom Day 2025 celebrated with the theme "Reporting in the Brave New World - The Impact of Artificial Intelligence on Press Freedom and the Media"?</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3 May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4 May </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C) 2 May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1 May </a:t>
            </a:r>
          </a:p>
        </p:txBody>
      </p:sp>
    </p:spTree>
    <p:extLst>
      <p:ext uri="{BB962C8B-B14F-4D97-AF65-F5344CB8AC3E}">
        <p14:creationId xmlns:p14="http://schemas.microsoft.com/office/powerpoint/2010/main" val="3833883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4C58F-AAE6-ABE1-4D85-618B23578A9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277C36E-39A7-92DA-8FC9-AC5720DBEB8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A7EF7B4-AAB0-F4FC-B863-D9B07D4238AC}"/>
              </a:ext>
            </a:extLst>
          </p:cNvPr>
          <p:cNvSpPr txBox="1"/>
          <p:nvPr/>
        </p:nvSpPr>
        <p:spPr>
          <a:xfrm>
            <a:off x="376139" y="475698"/>
            <a:ext cx="3010858" cy="9256380"/>
          </a:xfrm>
          <a:prstGeom prst="rect">
            <a:avLst/>
          </a:prstGeom>
          <a:noFill/>
        </p:spPr>
        <p:txBody>
          <a:bodyPr wrap="square">
            <a:spAutoFit/>
          </a:bodyPr>
          <a:lstStyle/>
          <a:p>
            <a:r>
              <a:rPr lang="hi-IN" sz="1100" dirty="0">
                <a:latin typeface="Adobe Devanagari" panose="02040503050201020203" pitchFamily="18" charset="0"/>
                <a:ea typeface="Nirmala UI" panose="020B0502040204020203" pitchFamily="34" charset="0"/>
                <a:cs typeface="Adobe Devanagari" panose="02040503050201020203" pitchFamily="18" charset="0"/>
              </a:rPr>
              <a:t>125. खेलो इंडिया यूथ गेम्स 2025 में बिहार का प्रदर्शन क्या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21</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स्थान, 36 पदक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15</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स्थान, 36 पदक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10</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स्थान, 40 पदक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18</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स्थान, 30 पदक</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126. "सचेत ऐप" जो प्राकृतिक आपदाओं से संबंधित रियल टाइम अलर्ट प्रदान करता है, किसके द्वारा शुरू किया गया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राष्ट्रीय आपदा प्रबंधन प्राधिकरण (</a:t>
            </a:r>
            <a:r>
              <a:rPr lang="en-IN" sz="1150" dirty="0">
                <a:latin typeface="Adobe Devanagari" panose="02040503050201020203" pitchFamily="18" charset="0"/>
                <a:ea typeface="Nirmala UI" panose="020B0502040204020203" pitchFamily="34" charset="0"/>
                <a:cs typeface="Adobe Devanagari" panose="02040503050201020203" pitchFamily="18" charset="0"/>
              </a:rPr>
              <a:t>NDMA)</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सेना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केंद्रीय गृह मंत्रालय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मौसम विभाग</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127.</a:t>
            </a:r>
            <a:r>
              <a:rPr lang="en-IN" sz="1150" dirty="0">
                <a:latin typeface="Adobe Devanagari" panose="02040503050201020203" pitchFamily="18" charset="0"/>
                <a:ea typeface="Nirmala UI" panose="020B0502040204020203" pitchFamily="34" charset="0"/>
                <a:cs typeface="Adobe Devanagari" panose="02040503050201020203" pitchFamily="18" charset="0"/>
              </a:rPr>
              <a:t>STEMM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विज्ञान, प्रौद्योगिकी, इंजीनियरिंग, गणित और चिकित्सा) में भारतीय महिलाओं और लड़कियों का प्रतिनिधित्व करने वाला कौन स ऑनलाइन पोर्टल शुरू किया गया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स्वाति पोर्टल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सारथी पोर्टल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महिला शक्ति पोर्टल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युवा विज्ञान पोर्टल</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128. </a:t>
            </a:r>
            <a:r>
              <a:rPr lang="en-IN" sz="1150" dirty="0">
                <a:latin typeface="Adobe Devanagari" panose="02040503050201020203" pitchFamily="18" charset="0"/>
                <a:ea typeface="Nirmala UI" panose="020B0502040204020203" pitchFamily="34" charset="0"/>
                <a:cs typeface="Adobe Devanagari" panose="02040503050201020203" pitchFamily="18" charset="0"/>
              </a:rPr>
              <a:t>"The Great Conciliator: Lal Bahadur Shastri and the Transformation of India"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पुस्तक किसके द्वारा लिखी गई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संजीव चोपड़ा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रामचंद्र गुहा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विक्रम सेठ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कुकु शर्मा</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129. किस कंपनी ने गुजरात के कच्छ में भारत का पहला ऑफ-ग्रिड ग्रीन हाइड्रोजन पायलट प्लांट शुरू किया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टाटा ग्रुप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अडाणी ग्रुप</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रिलायंस इंडस्ट्रीज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महिंद्रा एंड महिंद्रा</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130. भारत सरकार ने 1 जून 2025 से किस अभियान के तहत जन औषधि केंद्रों में युवाओं के लिए अनुभवात्मक लर्निंग कार्यक्रम शुरू किया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 से सीखें अभियान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युवा उत्थान अभियान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जन औषधि युवा अभियान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स्वदेशी औषधि अभियान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विश्व हिंदी दिवस 2025 पर श्रीलंका में पहला हिंदी प्रमाणपत्र पाठ्यक्रम किसके सहयोग से शुरू किया गया?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कोलंबो विश्वविद्यालय एवं भारतीय उच्चायोग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श्रीलंका की संसद एवं भारत सरकार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श्रीलंका ओपन यूनिवर्सिटी एवं स्वामी विवेकानंद सांस्कृतिक केंद्र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पेरादेनिया विश्वविद्यालय एवं मॉरीशस हिंदी परिषद</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टाइम पत्रिका द्वारा वर्ष 2024 के </a:t>
            </a:r>
            <a:r>
              <a:rPr lang="en-GB" sz="1150" dirty="0">
                <a:latin typeface="Adobe Devanagari" panose="02040503050201020203" pitchFamily="18" charset="0"/>
                <a:ea typeface="Nirmala UI" panose="020B0502040204020203" pitchFamily="34" charset="0"/>
                <a:cs typeface="Adobe Devanagari" panose="02040503050201020203" pitchFamily="18" charset="0"/>
              </a:rPr>
              <a:t>Person of the Year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रूप में किसे चुना गया?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व्लादिमीर पुतिन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नरेंद्र मोदी</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डोनाल्ड ट्रम्प</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एलन मस्क</a:t>
            </a:r>
          </a:p>
        </p:txBody>
      </p:sp>
      <p:sp>
        <p:nvSpPr>
          <p:cNvPr id="3" name="Rectangle 2">
            <a:extLst>
              <a:ext uri="{FF2B5EF4-FFF2-40B4-BE49-F238E27FC236}">
                <a16:creationId xmlns:a16="http://schemas.microsoft.com/office/drawing/2014/main" id="{5C49FC93-BA44-C8FE-BAFB-09576866157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4A7E906-EE5F-CDF6-5FA7-751A34F7D846}"/>
              </a:ext>
            </a:extLst>
          </p:cNvPr>
          <p:cNvSpPr txBox="1"/>
          <p:nvPr/>
        </p:nvSpPr>
        <p:spPr>
          <a:xfrm>
            <a:off x="3485070" y="475698"/>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12</a:t>
            </a:r>
            <a:r>
              <a:rPr lang="hi-IN" sz="1050" dirty="0">
                <a:latin typeface="Adobe Devanagari" panose="02040503050201020203" pitchFamily="18" charset="0"/>
                <a:ea typeface="Nirmala UI" panose="020B0502040204020203" pitchFamily="34" charset="0"/>
                <a:cs typeface="Adobe Devanagari" panose="02040503050201020203" pitchFamily="18" charset="0"/>
              </a:rPr>
              <a:t>5.</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What was the performance of Bihar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Khelo</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India Youth Games 2025?</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21st position, 36 medals</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15th position, 36 medals</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C) 10th position, 40 medals</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18th position, 30 medals</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126. </a:t>
            </a:r>
            <a:r>
              <a:rPr lang="en-GB" sz="1050" dirty="0">
                <a:latin typeface="Adobe Devanagari" panose="02040503050201020203" pitchFamily="18" charset="0"/>
                <a:ea typeface="Nirmala UI" panose="020B0502040204020203" pitchFamily="34" charset="0"/>
                <a:cs typeface="Adobe Devanagari" panose="02040503050201020203" pitchFamily="18" charset="0"/>
              </a:rPr>
              <a:t>The "Sachet App", which provides real-time alerts related to natural disasters, was initiated by whom?</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National Disaster Management Authority (NDMA)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Indian Army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C) Ministry of Home Affairs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India Meteorological Department</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127.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online portal has been launched to represent Indian women and girls in STEMM (Science, Technology, Engineering, Mathematics and Medicine)?</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Swati Portal</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Sarthi</a:t>
            </a:r>
            <a:r>
              <a:rPr lang="en-IN" sz="1050" dirty="0">
                <a:latin typeface="Adobe Devanagari" panose="02040503050201020203" pitchFamily="18" charset="0"/>
                <a:ea typeface="Nirmala UI" panose="020B0502040204020203" pitchFamily="34" charset="0"/>
                <a:cs typeface="Adobe Devanagari" panose="02040503050201020203" pitchFamily="18" charset="0"/>
              </a:rPr>
              <a:t> Portal</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C) Mahila Shakti Portal</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Yuva Vigyan Portal</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128. </a:t>
            </a:r>
            <a:r>
              <a:rPr lang="en-IN" sz="1050" dirty="0">
                <a:latin typeface="Adobe Devanagari" panose="02040503050201020203" pitchFamily="18" charset="0"/>
                <a:ea typeface="Nirmala UI" panose="020B0502040204020203" pitchFamily="34" charset="0"/>
                <a:cs typeface="Adobe Devanagari" panose="02040503050201020203" pitchFamily="18" charset="0"/>
              </a:rPr>
              <a:t>Who wrote the book "The Great Conciliator: Lal Bahadur Shastri and the Transformation of India"?</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Sanjeev Chopra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Ramachandra Guha</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C) Vikram Seth</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Kuku Sharma</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129.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company has set up India's first off-grid green hydrogen pilot plant in Kutch, Gujarat?</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Tata Group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Adani Group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C) Reliance Industries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Mahindra &amp; Mahindra</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130</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Which campaign has the Government of India launched on June 1, 2025, to start an experiential learning program for youth at Jan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Aushadhi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Kendras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Seva Se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Seekhein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Campaign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Yuva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Utthan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Campaign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Jan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Aushadhi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Yuva Campaign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Swadeshi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Aushadhi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Campaign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131. On World Hindi Day 2025, the first Hindi Certificate Course was launched in Sri Lanka through collaboration between: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University of Colombo &amp; Indian High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Parliament of Sri Lanka &amp; Government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Open University of Sri Lanka &amp; Swami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Vivekananda Cultural Centre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00" dirty="0">
                <a:latin typeface="Adobe Devanagari" panose="02040503050201020203" pitchFamily="18" charset="0"/>
                <a:ea typeface="Nirmala UI" panose="020B0502040204020203" pitchFamily="34" charset="0"/>
                <a:cs typeface="Adobe Devanagari" panose="02040503050201020203" pitchFamily="18" charset="0"/>
              </a:rPr>
              <a:t>University of Peradeniya &amp; Mauritius Hindi Council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132. Who was selected as Time Magazine’s Person of the Year 2024?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Vladimir Putin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Narendra Modi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Donald Trump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Elon Musk</a:t>
            </a:r>
          </a:p>
        </p:txBody>
      </p:sp>
    </p:spTree>
    <p:extLst>
      <p:ext uri="{BB962C8B-B14F-4D97-AF65-F5344CB8AC3E}">
        <p14:creationId xmlns:p14="http://schemas.microsoft.com/office/powerpoint/2010/main" val="1805320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30F4E-ADF7-2395-6355-016A58BF836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DCCB53D-54DE-2662-8F39-2720090F6F9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9F6A460-E774-3DE9-9A0D-C3DBE6B41B6C}"/>
              </a:ext>
            </a:extLst>
          </p:cNvPr>
          <p:cNvSpPr txBox="1"/>
          <p:nvPr/>
        </p:nvSpPr>
        <p:spPr>
          <a:xfrm>
            <a:off x="376139" y="475698"/>
            <a:ext cx="3010858" cy="9264075"/>
          </a:xfrm>
          <a:prstGeom prst="rect">
            <a:avLst/>
          </a:prstGeom>
          <a:noFill/>
        </p:spPr>
        <p:txBody>
          <a:bodyPr wrap="square">
            <a:spAutoFit/>
          </a:bodyPr>
          <a:lstStyle/>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dirty="0">
                <a:latin typeface="Adobe Devanagari" panose="02040503050201020203" pitchFamily="18" charset="0"/>
                <a:ea typeface="Nirmala UI" panose="020B0502040204020203" pitchFamily="34" charset="0"/>
                <a:cs typeface="Adobe Devanagari" panose="02040503050201020203" pitchFamily="18" charset="0"/>
              </a:rPr>
              <a:t>33.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पूर्वी अंटार्कटिका के लार्समैन हिल्स में पहला वायुमंडलीय निगरानी स्टेशन किस देश ने स्थापित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अमेरिका</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विज्ञान में महिलाओं और लड़कियों के अंतर्राष्ट्रीय दिवस की 10वीं वर्षगांठ के अवसर पर 11 फरवरी 2025 को “विज्ञान में अधिक महिलाओं के साथ एक विश्व की कल्पना करें” अभियान किसने शुरू किया?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संयुक्त राष्ट्र महासभा</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यूनेस्को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विश्व बैंक</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डब्ल्यूएचओ</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पुर्तगाल यात्रा के दौरान लिस्बन के मेयर द्वारा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City Key of Honour”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सिटी की ऑफ ऑनर) का प्रतिष्ठित सम्मान किसे प्रदान किया गया?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नरेंद्र मोदी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द्रौपदी मुर्मू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राम नाथ कोविंद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अटल बिहारी वाजपेयी</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एवं नेपाल के सर्वोच्च न्यायालयों के बीच हाल ही में हुए समझौता ज्ञापन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MoU)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संबंध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समझौते का उद्देश्य न्यायिक सहयोग बढ़ाना तथा तकनीकी जानकारी के आदान-प्रदान को प्रोत्साहित करना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यह समझौता केवल वाणिज्यिक विवादों के समाधान के लिए किया गया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सही कथन/कथनों का चयन कीजिए: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‘इंडिया स्टेट ऑफ फॉरेस्ट रिपोर्ट-2023’ के अनुसार, बिहार के वाल्मीकि टाइगर रिजर्व</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जंगल में आग की घटनाओं के लिए देश में कौन सा स्थान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तीसरा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पाँचवाँ</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छठा</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बजट 2025 के संबंध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वर्ष का बजट 3,16,895 करोड़ रुपये के परिव्यय के साथ प्रस्तुत किया गया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 वर्ष का परिव्यय पिछले वर्ष की तुलना में 13.69% अधिक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पीएम ई-बस सेवा” (</a:t>
            </a:r>
            <a:r>
              <a:rPr lang="en-GB" sz="1150" dirty="0">
                <a:latin typeface="Adobe Devanagari" panose="02040503050201020203" pitchFamily="18" charset="0"/>
                <a:ea typeface="Nirmala UI" panose="020B0502040204020203" pitchFamily="34" charset="0"/>
                <a:cs typeface="Adobe Devanagari" panose="02040503050201020203" pitchFamily="18" charset="0"/>
              </a:rPr>
              <a:t>PM e-Bus Sewa)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के 6 जिलों में शुरू की गई है। निम्नलिखित में से कौन सा जिला इसमें शामिल नहीं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भागलपुर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पूर्णिया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मधुबनी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दरभंगा</a:t>
            </a:r>
          </a:p>
        </p:txBody>
      </p:sp>
      <p:sp>
        <p:nvSpPr>
          <p:cNvPr id="3" name="Rectangle 2">
            <a:extLst>
              <a:ext uri="{FF2B5EF4-FFF2-40B4-BE49-F238E27FC236}">
                <a16:creationId xmlns:a16="http://schemas.microsoft.com/office/drawing/2014/main" id="{3021914D-BC9D-2623-ADD3-0629CC5F3F3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BF3C748-B727-A86C-EE55-8723B7C89EB6}"/>
              </a:ext>
            </a:extLst>
          </p:cNvPr>
          <p:cNvSpPr txBox="1"/>
          <p:nvPr/>
        </p:nvSpPr>
        <p:spPr>
          <a:xfrm>
            <a:off x="3485070" y="475698"/>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133. Which country inaugurated its first atmospheric monitoring station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Larsemann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Hills, East Antarctica?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India		(B) China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Russia		(D) United States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134. Who launched the campaign “Imagine a World with More Women in Science” on 11 February 2025, marking the 10th anniversary of the International Day of Women and Girls in Science?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United Nations General Assembly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UNESCO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World Bank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WHO</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135. During her visit to Portugal, who was conferred with Lisbon’s prestigious honour “City Key of Honour” by the Mayor of Lisbon?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Narendra Modi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Droupadi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Murmu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Ram Nath Kovind	(D) Atal Bihari Vajpayee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136. Consider the following statements regarding the recent MoU signed between the Supreme Courts of India and Nepal:</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MoU aims to strengthen judicial cooperation and promote exchange of technical information.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agreement is limited only to the resolution of commercial disputes.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137. According to the India State of Forest Report (ISFR)-2023, what is the rank of Valmiki Tiger Reserve (VTR), Bihar, in terms of forest fire incidents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Third		(B) Fourth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(C)Fifth			(D) Sixth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138. Consider the following statements regarding the Bihar Budget 2025:</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budget for this year was presented with an expenditure outlay of ₹3,16,895 crore.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This year’s outlay is 13.69% higher compared to the previous year.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139. The “PM e-Bus Sewa” has been launched in 6 districts of Bihar. Which of the following districts is NOT included in the scheme?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Bhagalpur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Purnia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Madhubani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Darbhanga</a:t>
            </a:r>
          </a:p>
        </p:txBody>
      </p:sp>
    </p:spTree>
    <p:extLst>
      <p:ext uri="{BB962C8B-B14F-4D97-AF65-F5344CB8AC3E}">
        <p14:creationId xmlns:p14="http://schemas.microsoft.com/office/powerpoint/2010/main" val="4186792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2162E-4769-54E4-2D86-AB7BCC35181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005930D-EF39-2788-F5F9-E086C4C7213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75969FF-EC99-7798-20F3-23EE98F58647}"/>
                  </a:ext>
                </a:extLst>
              </p:cNvPr>
              <p:cNvSpPr txBox="1"/>
              <p:nvPr/>
            </p:nvSpPr>
            <p:spPr>
              <a:xfrm>
                <a:off x="376139" y="475698"/>
                <a:ext cx="3010858" cy="9118650"/>
              </a:xfrm>
              <a:prstGeom prst="rect">
                <a:avLst/>
              </a:prstGeom>
              <a:noFill/>
            </p:spPr>
            <p:txBody>
              <a:bodyPr wrap="square">
                <a:spAutoFit/>
              </a:bodyPr>
              <a:lstStyle/>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dirty="0">
                    <a:latin typeface="Adobe Devanagari" panose="02040503050201020203" pitchFamily="18" charset="0"/>
                    <a:ea typeface="Nirmala UI" panose="020B0502040204020203" pitchFamily="34" charset="0"/>
                    <a:cs typeface="Adobe Devanagari" panose="02040503050201020203" pitchFamily="18" charset="0"/>
                  </a:rPr>
                  <a:t>40.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के संबंध में 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का पहला आर्थिक सर्वेक्षण वित्तीय वर्ष 2006-07 के लिए विधानसभा में प्रस्तुत किया गया था, जिसे तत्कालीन उपमुख्यमंत्री एवं वित्त मंत्री सुशील कुमार मोदी ने पेश किया था।</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का 19वाँ आर्थिक सर्वेक्षण 28 फरवरी 2025 को उपमुख्यमंत्री सम्राट चौधरी ने विधानसभा में प्रस्तुत किया।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xy_z_xxyx_px_yxzpx_yxzpx</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xpzxx</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yxyzx</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yxzpx</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zyxpy</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142.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व्यंजक 5 * 4* 3* 2 में, * को +, -, में से अधिकतम दो बार चुना जाता है। व्यंजक का सबसे छोटा गैर-ऋणात्मक मान क्या है? </a:t>
                </a:r>
              </a:p>
              <a:p>
                <a:pPr>
                  <a:lnSpc>
                    <a:spcPct val="150000"/>
                  </a:lnSpc>
                </a:pP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3			(B) 2</a:t>
                </a:r>
              </a:p>
              <a:p>
                <a:pPr>
                  <a:lnSpc>
                    <a:spcPct val="150000"/>
                  </a:lnSpc>
                </a:pPr>
                <a:r>
                  <a:rPr lang="en-IN" sz="1150" dirty="0">
                    <a:latin typeface="Adobe Devanagari" panose="02040503050201020203" pitchFamily="18" charset="0"/>
                    <a:ea typeface="Nirmala UI" panose="020B0502040204020203" pitchFamily="34" charset="0"/>
                    <a:cs typeface="Adobe Devanagari" panose="02040503050201020203" pitchFamily="18" charset="0"/>
                  </a:rPr>
                  <a:t>(C) 1			(D) 0</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143.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कुछ निश्चित संख्या में पुरुष किसी कार्य को 6</a:t>
                </a:r>
                <a:r>
                  <a:rPr lang="en-IN" sz="1150" dirty="0">
                    <a:latin typeface="Adobe Devanagari" panose="02040503050201020203" pitchFamily="18" charset="0"/>
                    <a:ea typeface="Nirmala UI" panose="020B0502040204020203" pitchFamily="34" charset="0"/>
                    <a:cs typeface="Adobe Devanagari" panose="02040503050201020203" pitchFamily="18" charset="0"/>
                  </a:rPr>
                  <a:t>k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में पूरा कर सकते हैं, जहाँ </a:t>
                </a:r>
                <a:r>
                  <a:rPr lang="en-IN" sz="1150" dirty="0">
                    <a:latin typeface="Adobe Devanagari" panose="02040503050201020203" pitchFamily="18" charset="0"/>
                    <a:ea typeface="Nirmala UI" panose="020B0502040204020203" pitchFamily="34" charset="0"/>
                    <a:cs typeface="Adobe Devanagari" panose="02040503050201020203" pitchFamily="18" charset="0"/>
                  </a:rPr>
                  <a:t>k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 प्राकृतिक संख्या है। पुरुषों की संख्या में कितने प्रतिशत की वृद्धि की जानी चाहिए ताकि कार्य 5</a:t>
                </a:r>
                <a:r>
                  <a:rPr lang="en-IN" sz="1150" dirty="0">
                    <a:latin typeface="Adobe Devanagari" panose="02040503050201020203" pitchFamily="18" charset="0"/>
                    <a:ea typeface="Nirmala UI" panose="020B0502040204020203" pitchFamily="34" charset="0"/>
                    <a:cs typeface="Adobe Devanagari" panose="02040503050201020203" pitchFamily="18" charset="0"/>
                  </a:rPr>
                  <a:t>k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में पूरा हो सके?</a:t>
                </a:r>
              </a:p>
              <a:p>
                <a:pPr>
                  <a:lnSpc>
                    <a:spcPct val="150000"/>
                  </a:lnSpc>
                </a:pP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10%		(B) </a:t>
                </a:r>
                <a14:m>
                  <m:oMath xmlns:m="http://schemas.openxmlformats.org/officeDocument/2006/math">
                    <m:f>
                      <m:fPr>
                        <m:ctrlPr>
                          <a:rPr lang="en-GB" sz="1200" i="1">
                            <a:latin typeface="Cambria Math" panose="02040503050406030204" pitchFamily="18" charset="0"/>
                            <a:ea typeface="Nirmala UI" panose="020B0502040204020203" pitchFamily="34" charset="0"/>
                            <a:cs typeface="Adobe Devanagari" panose="02040503050201020203" pitchFamily="18" charset="0"/>
                          </a:rPr>
                        </m:ctrlPr>
                      </m:fPr>
                      <m:num>
                        <m:r>
                          <a:rPr lang="en-IN" sz="1200" i="1">
                            <a:latin typeface="Cambria Math" panose="02040503050406030204" pitchFamily="18" charset="0"/>
                            <a:ea typeface="Nirmala UI" panose="020B0502040204020203" pitchFamily="34" charset="0"/>
                            <a:cs typeface="Adobe Devanagari" panose="02040503050201020203" pitchFamily="18" charset="0"/>
                          </a:rPr>
                          <m:t>50</m:t>
                        </m:r>
                      </m:num>
                      <m:den>
                        <m:r>
                          <a:rPr lang="en-IN" sz="1200" i="1">
                            <a:latin typeface="Cambria Math" panose="02040503050406030204" pitchFamily="18" charset="0"/>
                            <a:ea typeface="Nirmala UI" panose="020B0502040204020203" pitchFamily="34" charset="0"/>
                            <a:cs typeface="Adobe Devanagari" panose="02040503050201020203" pitchFamily="18" charset="0"/>
                          </a:rPr>
                          <m:t>3</m:t>
                        </m:r>
                      </m:den>
                    </m:f>
                  </m:oMath>
                </a14:m>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IN" sz="1150" dirty="0">
                    <a:latin typeface="Adobe Devanagari" panose="02040503050201020203" pitchFamily="18" charset="0"/>
                    <a:ea typeface="Nirmala UI" panose="020B0502040204020203" pitchFamily="34" charset="0"/>
                    <a:cs typeface="Adobe Devanagari" panose="02040503050201020203" pitchFamily="18" charset="0"/>
                  </a:rPr>
                  <a:t>(C) 20%			(D) 25%</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144.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शहद में कितना प्रतिशत पानी मिलाया जाना चाहिए ताकि शहद के लागत मूल्य पर मिश्रण को बेचने पर 20% लाभ हो?</a:t>
                </a:r>
              </a:p>
              <a:p>
                <a:pPr>
                  <a:lnSpc>
                    <a:spcPct val="150000"/>
                  </a:lnSpc>
                </a:pP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20%		(B) 10%</a:t>
                </a:r>
              </a:p>
              <a:p>
                <a:pPr>
                  <a:lnSpc>
                    <a:spcPct val="150000"/>
                  </a:lnSpc>
                </a:pPr>
                <a:r>
                  <a:rPr lang="en-IN" sz="1150" dirty="0">
                    <a:latin typeface="Adobe Devanagari" panose="02040503050201020203" pitchFamily="18" charset="0"/>
                    <a:ea typeface="Nirmala UI" panose="020B0502040204020203" pitchFamily="34" charset="0"/>
                    <a:cs typeface="Adobe Devanagari" panose="02040503050201020203" pitchFamily="18" charset="0"/>
                  </a:rPr>
                  <a:t>(C) 5%			(D) 4%</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145.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अनुक्रम पर विचार करें</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A- BCD- BBCDABC- DABC-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 एक निश्चित पैटर्न का अनुसरण करता है। निम्नलिखित में से कौन सा अनुक्रम पूरा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B, A, D, C</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(B) B, A, C, D</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(C) A, A, C, D</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(D) A, A, D, C</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146. P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वेतन </a:t>
                </a:r>
                <a:r>
                  <a:rPr lang="en-IN" sz="1150" dirty="0">
                    <a:latin typeface="Adobe Devanagari" panose="02040503050201020203" pitchFamily="18" charset="0"/>
                    <a:ea typeface="Nirmala UI" panose="020B0502040204020203" pitchFamily="34" charset="0"/>
                    <a:cs typeface="Adobe Devanagari" panose="02040503050201020203" pitchFamily="18" charset="0"/>
                  </a:rPr>
                  <a:t>Q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वेतन से 20% कम है जो </a:t>
                </a:r>
                <a:r>
                  <a:rPr lang="en-IN"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वेतन से 20% कम है। </a:t>
                </a:r>
                <a:r>
                  <a:rPr lang="en-IN" sz="1150" dirty="0">
                    <a:latin typeface="Adobe Devanagari" panose="02040503050201020203" pitchFamily="18" charset="0"/>
                    <a:ea typeface="Nirmala UI" panose="020B0502040204020203" pitchFamily="34" charset="0"/>
                    <a:cs typeface="Adobe Devanagari" panose="02040503050201020203" pitchFamily="18" charset="0"/>
                  </a:rPr>
                  <a:t>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वेतन </a:t>
                </a:r>
                <a:r>
                  <a:rPr lang="en-IN" sz="1150" dirty="0">
                    <a:latin typeface="Adobe Devanagari" panose="02040503050201020203" pitchFamily="18" charset="0"/>
                    <a:ea typeface="Nirmala UI" panose="020B0502040204020203" pitchFamily="34" charset="0"/>
                    <a:cs typeface="Adobe Devanagari" panose="02040503050201020203" pitchFamily="18" charset="0"/>
                  </a:rPr>
                  <a:t>P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वेतन से कितने प्रतिशत अधिक है? </a:t>
                </a:r>
              </a:p>
              <a:p>
                <a:pPr>
                  <a:lnSpc>
                    <a:spcPct val="150000"/>
                  </a:lnSpc>
                </a:pP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48.75% 		(B) 56.25% </a:t>
                </a:r>
              </a:p>
              <a:p>
                <a:pPr>
                  <a:lnSpc>
                    <a:spcPct val="150000"/>
                  </a:lnSpc>
                </a:pPr>
                <a:r>
                  <a:rPr lang="en-IN" sz="1150" dirty="0">
                    <a:latin typeface="Adobe Devanagari" panose="02040503050201020203" pitchFamily="18" charset="0"/>
                    <a:ea typeface="Nirmala UI" panose="020B0502040204020203" pitchFamily="34" charset="0"/>
                    <a:cs typeface="Adobe Devanagari" panose="02040503050201020203" pitchFamily="18" charset="0"/>
                  </a:rPr>
                  <a:t>(C) 60.50% 		(D) 62.25% </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p:txBody>
          </p:sp>
        </mc:Choice>
        <mc:Fallback xmlns="">
          <p:sp>
            <p:nvSpPr>
              <p:cNvPr id="11" name="TextBox 10">
                <a:extLst>
                  <a:ext uri="{FF2B5EF4-FFF2-40B4-BE49-F238E27FC236}">
                    <a16:creationId xmlns:a16="http://schemas.microsoft.com/office/drawing/2014/main" id="{F75969FF-EC99-7798-20F3-23EE98F58647}"/>
                  </a:ext>
                </a:extLst>
              </p:cNvPr>
              <p:cNvSpPr txBox="1">
                <a:spLocks noRot="1" noChangeAspect="1" noMove="1" noResize="1" noEditPoints="1" noAdjustHandles="1" noChangeArrowheads="1" noChangeShapeType="1" noTextEdit="1"/>
              </p:cNvSpPr>
              <p:nvPr/>
            </p:nvSpPr>
            <p:spPr>
              <a:xfrm>
                <a:off x="376139" y="475698"/>
                <a:ext cx="3010858" cy="9118650"/>
              </a:xfrm>
              <a:prstGeom prst="rect">
                <a:avLst/>
              </a:prstGeom>
              <a:blipFill>
                <a:blip r:embed="rId2"/>
                <a:stretch>
                  <a:fillRect l="-202" r="-202"/>
                </a:stretch>
              </a:blipFill>
            </p:spPr>
            <p:txBody>
              <a:bodyPr/>
              <a:lstStyle/>
              <a:p>
                <a:r>
                  <a:rPr lang="en-IN">
                    <a:noFill/>
                  </a:rPr>
                  <a:t> </a:t>
                </a:r>
              </a:p>
            </p:txBody>
          </p:sp>
        </mc:Fallback>
      </mc:AlternateContent>
      <p:sp>
        <p:nvSpPr>
          <p:cNvPr id="3" name="Rectangle 2">
            <a:extLst>
              <a:ext uri="{FF2B5EF4-FFF2-40B4-BE49-F238E27FC236}">
                <a16:creationId xmlns:a16="http://schemas.microsoft.com/office/drawing/2014/main" id="{298EEF84-89E2-23D5-FE5D-1CC9352CC6D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82F1317-F6B4-3842-D9A3-5AD1D69F8C0B}"/>
                  </a:ext>
                </a:extLst>
              </p:cNvPr>
              <p:cNvSpPr txBox="1"/>
              <p:nvPr/>
            </p:nvSpPr>
            <p:spPr>
              <a:xfrm>
                <a:off x="3485070" y="475698"/>
                <a:ext cx="3010858" cy="9084410"/>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140. Consider the following statements regarding Bihar’s Economic Survey: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Bihar’s first Economic Survey was presented in FY 2006-07 by the then Deputy CM and Finance Minister, Sushil Kumar Modi.</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19th Economic Survey was presented on 28 February 2025 by Deputy CM Samrat Choudhary in the State Assembly.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xy_z_xxyx_px_yxzpx_yxzpx</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xpzxx</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yxyzx</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yxzpx</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zyxpy</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142. In the expression 5 * 4* 3* 2* is chosen from +, -, each at most two times. What is the smallest non-negative value of the expression?</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3			(B) 2</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1			(D) 0</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143. A certain number of men can complete a piece of work in 6k days, where k is a natural number. By what percent should the number of men be increased so that the work can be completed in 5k days?</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10%			(B) </a:t>
                </a:r>
                <a14:m>
                  <m:oMath xmlns:m="http://schemas.openxmlformats.org/officeDocument/2006/math">
                    <m:f>
                      <m:fPr>
                        <m:ctrlPr>
                          <a:rPr lang="en-GB" sz="1050" i="1" smtClean="0">
                            <a:latin typeface="Cambria Math" panose="02040503050406030204" pitchFamily="18" charset="0"/>
                            <a:ea typeface="Nirmala UI" panose="020B0502040204020203" pitchFamily="34" charset="0"/>
                            <a:cs typeface="Adobe Devanagari" panose="02040503050201020203" pitchFamily="18" charset="0"/>
                          </a:rPr>
                        </m:ctrlPr>
                      </m:fPr>
                      <m:num>
                        <m:r>
                          <a:rPr lang="en-IN" sz="1050" b="0" i="1" smtClean="0">
                            <a:latin typeface="Cambria Math" panose="02040503050406030204" pitchFamily="18" charset="0"/>
                            <a:ea typeface="Nirmala UI" panose="020B0502040204020203" pitchFamily="34" charset="0"/>
                            <a:cs typeface="Adobe Devanagari" panose="02040503050201020203" pitchFamily="18" charset="0"/>
                          </a:rPr>
                          <m:t>50</m:t>
                        </m:r>
                      </m:num>
                      <m:den>
                        <m:r>
                          <a:rPr lang="en-IN" sz="1050" b="0" i="1" smtClean="0">
                            <a:latin typeface="Cambria Math" panose="02040503050406030204" pitchFamily="18" charset="0"/>
                            <a:ea typeface="Nirmala UI" panose="020B0502040204020203" pitchFamily="34" charset="0"/>
                            <a:cs typeface="Adobe Devanagari" panose="02040503050201020203" pitchFamily="18" charset="0"/>
                          </a:rPr>
                          <m:t>3</m:t>
                        </m:r>
                      </m:den>
                    </m:f>
                  </m:oMath>
                </a14:m>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20%			(D) 25%</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144. What percent of water must be mixed with honey so as to gain 20% by selling the mixture at the cost price of honey?</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20%			(B) 10%</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5%			(D)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145. Consider the sequence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BCD- BBCDABC- DABC- D that follows a certain pattern. Which one of the following completes the sequence?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 A, D,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 A, C,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A, C,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 A, D,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146. P's salary is 20% lower than Q's salary which is 20% lower than R's salary. By how much percent is R's salary more than P's salary?</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48.75%		(B) 56.25%</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60.50%		(D) 62.25%</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mc:Choice>
        <mc:Fallback xmlns="">
          <p:sp>
            <p:nvSpPr>
              <p:cNvPr id="2" name="TextBox 1">
                <a:extLst>
                  <a:ext uri="{FF2B5EF4-FFF2-40B4-BE49-F238E27FC236}">
                    <a16:creationId xmlns:a16="http://schemas.microsoft.com/office/drawing/2014/main" id="{282F1317-F6B4-3842-D9A3-5AD1D69F8C0B}"/>
                  </a:ext>
                </a:extLst>
              </p:cNvPr>
              <p:cNvSpPr txBox="1">
                <a:spLocks noRot="1" noChangeAspect="1" noMove="1" noResize="1" noEditPoints="1" noAdjustHandles="1" noChangeArrowheads="1" noChangeShapeType="1" noTextEdit="1"/>
              </p:cNvSpPr>
              <p:nvPr/>
            </p:nvSpPr>
            <p:spPr>
              <a:xfrm>
                <a:off x="3485070" y="475698"/>
                <a:ext cx="3010858" cy="9084410"/>
              </a:xfrm>
              <a:prstGeom prst="rect">
                <a:avLst/>
              </a:prstGeom>
              <a:blipFill>
                <a:blip r:embed="rId3"/>
                <a:stretch>
                  <a:fillRect l="-202" r="-202"/>
                </a:stretch>
              </a:blipFill>
            </p:spPr>
            <p:txBody>
              <a:bodyPr/>
              <a:lstStyle/>
              <a:p>
                <a:r>
                  <a:rPr lang="en-IN">
                    <a:noFill/>
                  </a:rPr>
                  <a:t> </a:t>
                </a:r>
              </a:p>
            </p:txBody>
          </p:sp>
        </mc:Fallback>
      </mc:AlternateContent>
    </p:spTree>
    <p:extLst>
      <p:ext uri="{BB962C8B-B14F-4D97-AF65-F5344CB8AC3E}">
        <p14:creationId xmlns:p14="http://schemas.microsoft.com/office/powerpoint/2010/main" val="880756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3B649-83EE-4A22-4F02-BC0A4BAD072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6B30109-BFFA-1532-F6D6-E13644A12BE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38C59EC-0D3F-2E68-4D41-D8A75CCB4A64}"/>
                  </a:ext>
                </a:extLst>
              </p:cNvPr>
              <p:cNvSpPr txBox="1"/>
              <p:nvPr/>
            </p:nvSpPr>
            <p:spPr>
              <a:xfrm>
                <a:off x="376139" y="475698"/>
                <a:ext cx="3010858" cy="4634154"/>
              </a:xfrm>
              <a:prstGeom prst="rect">
                <a:avLst/>
              </a:prstGeom>
              <a:noFill/>
            </p:spPr>
            <p:txBody>
              <a:bodyPr wrap="square">
                <a:spAutoFit/>
              </a:bodyPr>
              <a:lstStyle/>
              <a:p>
                <a:r>
                  <a:rPr lang="en-IN" sz="1100" dirty="0">
                    <a:latin typeface="Adobe Devanagari" panose="02040503050201020203" pitchFamily="18" charset="0"/>
                    <a:ea typeface="Nirmala UI" panose="020B0502040204020203" pitchFamily="34" charset="0"/>
                    <a:cs typeface="Adobe Devanagari" panose="02040503050201020203" pitchFamily="18" charset="0"/>
                  </a:rPr>
                  <a:t>147.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 परीक्षा में, 80% छात्र अंग्रेजी में उत्तीर्ण हुए, 70% छात्र हिंदी में उत्तीर्ण हुए और 15% दोनों विषयों में अनुत्तीर्ण हुए। केवल एक विषय में अनुत्तीर्ण होने वाले छात्रों का प्रतिशत क्या है? </a:t>
                </a:r>
              </a:p>
              <a:p>
                <a:pPr>
                  <a:lnSpc>
                    <a:spcPct val="150000"/>
                  </a:lnSpc>
                </a:pP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15%			(B) 20%</a:t>
                </a:r>
              </a:p>
              <a:p>
                <a:pPr>
                  <a:lnSpc>
                    <a:spcPct val="150000"/>
                  </a:lnSpc>
                </a:pPr>
                <a:r>
                  <a:rPr lang="en-IN" sz="1100" dirty="0">
                    <a:latin typeface="Adobe Devanagari" panose="02040503050201020203" pitchFamily="18" charset="0"/>
                    <a:ea typeface="Nirmala UI" panose="020B0502040204020203" pitchFamily="34" charset="0"/>
                    <a:cs typeface="Adobe Devanagari" panose="02040503050201020203" pitchFamily="18" charset="0"/>
                  </a:rPr>
                  <a:t>(C) 25%			(D) 35%</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dirty="0">
                    <a:latin typeface="Adobe Devanagari" panose="02040503050201020203" pitchFamily="18" charset="0"/>
                    <a:ea typeface="Nirmala UI" panose="020B0502040204020203" pitchFamily="34" charset="0"/>
                    <a:cs typeface="Adobe Devanagari" panose="02040503050201020203" pitchFamily="18" charset="0"/>
                  </a:rPr>
                  <a:t>48.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जब घड़ी 4:25 बजे दिखाए तो मिनट की सुई और घंटे की सुई के बीच का कोण क्या होगा?</a:t>
                </a:r>
              </a:p>
              <a:p>
                <a:pPr>
                  <a:lnSpc>
                    <a:spcPct val="150000"/>
                  </a:lnSpc>
                </a:pP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12.5°		(B) 15°</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(C) 17.5°		(D) 20°</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149. </a:t>
                </a:r>
                <a14:m>
                  <m:oMath xmlns:m="http://schemas.openxmlformats.org/officeDocument/2006/math">
                    <m:sSup>
                      <m:sSupPr>
                        <m:ctrlPr>
                          <a:rPr lang="pt-BR" sz="1200" i="1">
                            <a:latin typeface="Cambria Math" panose="02040503050406030204" pitchFamily="18" charset="0"/>
                            <a:ea typeface="Nirmala UI" panose="020B0502040204020203" pitchFamily="34" charset="0"/>
                            <a:cs typeface="Adobe Devanagari" panose="02040503050201020203" pitchFamily="18" charset="0"/>
                          </a:rPr>
                        </m:ctrlPr>
                      </m:sSupPr>
                      <m:e>
                        <m:r>
                          <a:rPr lang="en-IN" sz="1200" i="1">
                            <a:latin typeface="Cambria Math" panose="02040503050406030204" pitchFamily="18" charset="0"/>
                            <a:ea typeface="Nirmala UI" panose="020B0502040204020203" pitchFamily="34" charset="0"/>
                            <a:cs typeface="Adobe Devanagari" panose="02040503050201020203" pitchFamily="18" charset="0"/>
                          </a:rPr>
                          <m:t>3</m:t>
                        </m:r>
                        <m:r>
                          <a:rPr lang="hi-IN" sz="1200" i="1">
                            <a:latin typeface="Cambria Math" panose="02040503050406030204" pitchFamily="18" charset="0"/>
                            <a:ea typeface="Nirmala UI" panose="020B0502040204020203" pitchFamily="34" charset="0"/>
                            <a:cs typeface="Adobe Devanagari" panose="02040503050201020203" pitchFamily="18" charset="0"/>
                          </a:rPr>
                          <m:t>2</m:t>
                        </m:r>
                      </m:e>
                      <m:sup>
                        <m:r>
                          <a:rPr lang="en-IN" sz="1200" i="1">
                            <a:latin typeface="Cambria Math" panose="02040503050406030204" pitchFamily="18" charset="0"/>
                            <a:ea typeface="Nirmala UI" panose="020B0502040204020203" pitchFamily="34" charset="0"/>
                            <a:cs typeface="Adobe Devanagari" panose="02040503050201020203" pitchFamily="18" charset="0"/>
                          </a:rPr>
                          <m:t>5</m:t>
                        </m:r>
                      </m:sup>
                    </m:sSup>
                  </m:oMath>
                </a14:m>
                <a:r>
                  <a:rPr lang="en-GB" sz="1200" dirty="0">
                    <a:latin typeface="Adobe Devanagari" panose="02040503050201020203" pitchFamily="18" charset="0"/>
                    <a:ea typeface="Nirmala UI" panose="020B0502040204020203" pitchFamily="34" charset="0"/>
                    <a:cs typeface="Adobe Devanagari" panose="02040503050201020203" pitchFamily="18" charset="0"/>
                  </a:rPr>
                  <a:t> + </a:t>
                </a:r>
                <a14:m>
                  <m:oMath xmlns:m="http://schemas.openxmlformats.org/officeDocument/2006/math">
                    <m:sSup>
                      <m:sSupPr>
                        <m:ctrlPr>
                          <a:rPr lang="en-GB" sz="1200" i="1">
                            <a:latin typeface="Cambria Math" panose="02040503050406030204" pitchFamily="18" charset="0"/>
                            <a:ea typeface="Nirmala UI" panose="020B0502040204020203" pitchFamily="34" charset="0"/>
                            <a:cs typeface="Adobe Devanagari" panose="02040503050201020203" pitchFamily="18" charset="0"/>
                          </a:rPr>
                        </m:ctrlPr>
                      </m:sSupPr>
                      <m:e>
                        <m:r>
                          <a:rPr lang="en-IN" sz="1200" i="1">
                            <a:latin typeface="Cambria Math" panose="02040503050406030204" pitchFamily="18" charset="0"/>
                            <a:ea typeface="Nirmala UI" panose="020B0502040204020203" pitchFamily="34" charset="0"/>
                            <a:cs typeface="Adobe Devanagari" panose="02040503050201020203" pitchFamily="18" charset="0"/>
                          </a:rPr>
                          <m:t>2</m:t>
                        </m:r>
                      </m:e>
                      <m:sup>
                        <m:r>
                          <a:rPr lang="en-IN" sz="1200" i="1">
                            <a:latin typeface="Cambria Math" panose="02040503050406030204" pitchFamily="18" charset="0"/>
                            <a:ea typeface="Nirmala UI" panose="020B0502040204020203" pitchFamily="34" charset="0"/>
                            <a:cs typeface="Adobe Devanagari" panose="02040503050201020203" pitchFamily="18" charset="0"/>
                          </a:rPr>
                          <m:t>27</m:t>
                        </m:r>
                      </m:sup>
                    </m:sSup>
                  </m:oMath>
                </a14:m>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इससे विभाज्य है</a:t>
                </a:r>
              </a:p>
              <a:p>
                <a:pPr>
                  <a:lnSpc>
                    <a:spcPct val="150000"/>
                  </a:lnSpc>
                </a:pP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3			(B) 7</a:t>
                </a:r>
              </a:p>
              <a:p>
                <a:pPr>
                  <a:lnSpc>
                    <a:spcPct val="150000"/>
                  </a:lnSpc>
                </a:pPr>
                <a:r>
                  <a:rPr lang="en-GB" sz="1200" dirty="0">
                    <a:latin typeface="Adobe Devanagari" panose="02040503050201020203" pitchFamily="18" charset="0"/>
                    <a:ea typeface="Nirmala UI" panose="020B0502040204020203" pitchFamily="34" charset="0"/>
                    <a:cs typeface="Adobe Devanagari" panose="02040503050201020203" pitchFamily="18" charset="0"/>
                  </a:rPr>
                  <a:t>(C) 10			(D) 11</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150.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 व्यक्ति पश्चिम की ओर 100 मीटर चलता है, फिर बाएं मुड़ता है और 100 मीटर चलता है। फिर वह दक्षिणावर्त दिशा में 2250 चक्कर लगाता है। अब वह किस दिशा में चल रहा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दक्षिण-पश्चिम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दक्षिण-पूर्व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उत्तर-पश्चिम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उत्तर-पूर्व </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p:txBody>
          </p:sp>
        </mc:Choice>
        <mc:Fallback xmlns="">
          <p:sp>
            <p:nvSpPr>
              <p:cNvPr id="11" name="TextBox 10">
                <a:extLst>
                  <a:ext uri="{FF2B5EF4-FFF2-40B4-BE49-F238E27FC236}">
                    <a16:creationId xmlns:a16="http://schemas.microsoft.com/office/drawing/2014/main" id="{538C59EC-0D3F-2E68-4D41-D8A75CCB4A64}"/>
                  </a:ext>
                </a:extLst>
              </p:cNvPr>
              <p:cNvSpPr txBox="1">
                <a:spLocks noRot="1" noChangeAspect="1" noMove="1" noResize="1" noEditPoints="1" noAdjustHandles="1" noChangeArrowheads="1" noChangeShapeType="1" noTextEdit="1"/>
              </p:cNvSpPr>
              <p:nvPr/>
            </p:nvSpPr>
            <p:spPr>
              <a:xfrm>
                <a:off x="376139" y="475698"/>
                <a:ext cx="3010858" cy="4634154"/>
              </a:xfrm>
              <a:prstGeom prst="rect">
                <a:avLst/>
              </a:prstGeom>
              <a:blipFill>
                <a:blip r:embed="rId2"/>
                <a:stretch>
                  <a:fillRect l="-202" r="-607"/>
                </a:stretch>
              </a:blipFill>
            </p:spPr>
            <p:txBody>
              <a:bodyPr/>
              <a:lstStyle/>
              <a:p>
                <a:r>
                  <a:rPr lang="en-IN">
                    <a:noFill/>
                  </a:rPr>
                  <a:t> </a:t>
                </a:r>
              </a:p>
            </p:txBody>
          </p:sp>
        </mc:Fallback>
      </mc:AlternateContent>
      <p:sp>
        <p:nvSpPr>
          <p:cNvPr id="3" name="Rectangle 2">
            <a:extLst>
              <a:ext uri="{FF2B5EF4-FFF2-40B4-BE49-F238E27FC236}">
                <a16:creationId xmlns:a16="http://schemas.microsoft.com/office/drawing/2014/main" id="{D108FAF3-D9DD-12BE-07B5-A85BAC5BFA0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ECC89D1-FCA9-9165-70BA-8E42A5879181}"/>
                  </a:ext>
                </a:extLst>
              </p:cNvPr>
              <p:cNvSpPr txBox="1"/>
              <p:nvPr/>
            </p:nvSpPr>
            <p:spPr>
              <a:xfrm>
                <a:off x="3485070" y="475698"/>
                <a:ext cx="3010858" cy="4456926"/>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147. In an examination, 80% of students passed in English, 70% of students passed in Hindi and 15% failed in both the subjects. What is the percentage of students who failed in only one subject?</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15%			(B) 20%</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25%			(D) 35%</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148. What is the angle between the minute hand and hour hand when the clock shows 4:25 hours?</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12.5°		(B) 15°</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17.5°		(D) 20°</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149. </a:t>
                </a:r>
                <a14:m>
                  <m:oMath xmlns:m="http://schemas.openxmlformats.org/officeDocument/2006/math">
                    <m:sSup>
                      <m:sSupPr>
                        <m:ctrlPr>
                          <a:rPr lang="pt-BR" sz="1050" i="1" smtClean="0">
                            <a:latin typeface="Cambria Math" panose="02040503050406030204" pitchFamily="18" charset="0"/>
                            <a:ea typeface="Nirmala UI" panose="020B0502040204020203" pitchFamily="34" charset="0"/>
                            <a:cs typeface="Adobe Devanagari" panose="02040503050201020203" pitchFamily="18" charset="0"/>
                          </a:rPr>
                        </m:ctrlPr>
                      </m:sSupPr>
                      <m:e>
                        <m:r>
                          <a:rPr lang="en-IN" sz="1050" b="0" i="1" smtClean="0">
                            <a:latin typeface="Cambria Math" panose="02040503050406030204" pitchFamily="18" charset="0"/>
                            <a:ea typeface="Nirmala UI" panose="020B0502040204020203" pitchFamily="34" charset="0"/>
                            <a:cs typeface="Adobe Devanagari" panose="02040503050201020203" pitchFamily="18" charset="0"/>
                          </a:rPr>
                          <m:t>3</m:t>
                        </m:r>
                        <m:r>
                          <a:rPr lang="hi-IN" sz="1050" i="1">
                            <a:latin typeface="Cambria Math" panose="02040503050406030204" pitchFamily="18" charset="0"/>
                            <a:ea typeface="Nirmala UI" panose="020B0502040204020203" pitchFamily="34" charset="0"/>
                            <a:cs typeface="Adobe Devanagari" panose="02040503050201020203" pitchFamily="18" charset="0"/>
                          </a:rPr>
                          <m:t>2</m:t>
                        </m:r>
                      </m:e>
                      <m:sup>
                        <m:r>
                          <a:rPr lang="en-IN" sz="1050" b="0" i="1" smtClean="0">
                            <a:latin typeface="Cambria Math" panose="02040503050406030204" pitchFamily="18" charset="0"/>
                            <a:ea typeface="Nirmala UI" panose="020B0502040204020203" pitchFamily="34" charset="0"/>
                            <a:cs typeface="Adobe Devanagari" panose="02040503050201020203" pitchFamily="18" charset="0"/>
                          </a:rPr>
                          <m:t>5</m:t>
                        </m:r>
                      </m:sup>
                    </m:sSup>
                  </m:oMath>
                </a14:m>
                <a:r>
                  <a:rPr lang="en-GB" sz="1050" dirty="0">
                    <a:latin typeface="Adobe Devanagari" panose="02040503050201020203" pitchFamily="18" charset="0"/>
                    <a:ea typeface="Nirmala UI" panose="020B0502040204020203" pitchFamily="34" charset="0"/>
                    <a:cs typeface="Adobe Devanagari" panose="02040503050201020203" pitchFamily="18" charset="0"/>
                  </a:rPr>
                  <a:t> + </a:t>
                </a:r>
                <a14:m>
                  <m:oMath xmlns:m="http://schemas.openxmlformats.org/officeDocument/2006/math">
                    <m:sSup>
                      <m:sSupPr>
                        <m:ctrlPr>
                          <a:rPr lang="en-GB" sz="1050" i="1" smtClean="0">
                            <a:latin typeface="Cambria Math" panose="02040503050406030204" pitchFamily="18" charset="0"/>
                            <a:ea typeface="Nirmala UI" panose="020B0502040204020203" pitchFamily="34" charset="0"/>
                            <a:cs typeface="Adobe Devanagari" panose="02040503050201020203" pitchFamily="18" charset="0"/>
                          </a:rPr>
                        </m:ctrlPr>
                      </m:sSupPr>
                      <m:e>
                        <m:r>
                          <a:rPr lang="en-IN" sz="1050" b="0" i="1" smtClean="0">
                            <a:latin typeface="Cambria Math" panose="02040503050406030204" pitchFamily="18" charset="0"/>
                            <a:ea typeface="Nirmala UI" panose="020B0502040204020203" pitchFamily="34" charset="0"/>
                            <a:cs typeface="Adobe Devanagari" panose="02040503050201020203" pitchFamily="18" charset="0"/>
                          </a:rPr>
                          <m:t>2</m:t>
                        </m:r>
                      </m:e>
                      <m:sup>
                        <m:r>
                          <a:rPr lang="en-IN" sz="1050" b="0" i="1" smtClean="0">
                            <a:latin typeface="Cambria Math" panose="02040503050406030204" pitchFamily="18" charset="0"/>
                            <a:ea typeface="Nirmala UI" panose="020B0502040204020203" pitchFamily="34" charset="0"/>
                            <a:cs typeface="Adobe Devanagari" panose="02040503050201020203" pitchFamily="18" charset="0"/>
                          </a:rPr>
                          <m:t>27</m:t>
                        </m:r>
                      </m:sup>
                    </m:sSup>
                  </m:oMath>
                </a14:m>
                <a:r>
                  <a:rPr lang="en-GB" sz="1050" dirty="0">
                    <a:latin typeface="Adobe Devanagari" panose="02040503050201020203" pitchFamily="18" charset="0"/>
                    <a:ea typeface="Nirmala UI" panose="020B0502040204020203" pitchFamily="34" charset="0"/>
                    <a:cs typeface="Adobe Devanagari" panose="02040503050201020203" pitchFamily="18" charset="0"/>
                  </a:rPr>
                  <a:t> is divisible by</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(A) 3			(B) 7</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(C) 10			(D) 11</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150. A person walks 100 m Westward, then turns left and walks 100 m. He then takes 2250 turn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clockwise. In which direction is he walking now?</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South-West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South-East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North-West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North-East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mc:Choice>
        <mc:Fallback xmlns="">
          <p:sp>
            <p:nvSpPr>
              <p:cNvPr id="2" name="TextBox 1">
                <a:extLst>
                  <a:ext uri="{FF2B5EF4-FFF2-40B4-BE49-F238E27FC236}">
                    <a16:creationId xmlns:a16="http://schemas.microsoft.com/office/drawing/2014/main" id="{6ECC89D1-FCA9-9165-70BA-8E42A5879181}"/>
                  </a:ext>
                </a:extLst>
              </p:cNvPr>
              <p:cNvSpPr txBox="1">
                <a:spLocks noRot="1" noChangeAspect="1" noMove="1" noResize="1" noEditPoints="1" noAdjustHandles="1" noChangeArrowheads="1" noChangeShapeType="1" noTextEdit="1"/>
              </p:cNvSpPr>
              <p:nvPr/>
            </p:nvSpPr>
            <p:spPr>
              <a:xfrm>
                <a:off x="3485070" y="475698"/>
                <a:ext cx="3010858" cy="4456926"/>
              </a:xfrm>
              <a:prstGeom prst="rect">
                <a:avLst/>
              </a:prstGeom>
              <a:blipFill>
                <a:blip r:embed="rId3"/>
                <a:stretch>
                  <a:fillRect l="-202"/>
                </a:stretch>
              </a:blipFill>
            </p:spPr>
            <p:txBody>
              <a:bodyPr/>
              <a:lstStyle/>
              <a:p>
                <a:r>
                  <a:rPr lang="en-IN">
                    <a:noFill/>
                  </a:rPr>
                  <a:t> </a:t>
                </a:r>
              </a:p>
            </p:txBody>
          </p:sp>
        </mc:Fallback>
      </mc:AlternateContent>
    </p:spTree>
    <p:extLst>
      <p:ext uri="{BB962C8B-B14F-4D97-AF65-F5344CB8AC3E}">
        <p14:creationId xmlns:p14="http://schemas.microsoft.com/office/powerpoint/2010/main" val="2141834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4266C-133D-0515-9DD8-BE825FD534C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87B218D-A686-6B9B-F386-328B4A050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33414246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31211</TotalTime>
  <Words>19691</Words>
  <Application>Microsoft Office PowerPoint</Application>
  <PresentationFormat>A4 Paper (210x297 mm)</PresentationFormat>
  <Paragraphs>2024</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Adobe Devanagari</vt:lpstr>
      <vt:lpstr>Arial</vt:lpstr>
      <vt:lpstr>Arial Black</vt:lpstr>
      <vt:lpstr>Calibri</vt:lpstr>
      <vt:lpstr>Calibri Light</vt:lpstr>
      <vt:lpstr>Cambria Math</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1918</cp:revision>
  <dcterms:created xsi:type="dcterms:W3CDTF">2024-10-24T08:06:48Z</dcterms:created>
  <dcterms:modified xsi:type="dcterms:W3CDTF">2025-08-26T11:09:34Z</dcterms:modified>
</cp:coreProperties>
</file>