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32"/>
  </p:notesMasterIdLst>
  <p:sldIdLst>
    <p:sldId id="643" r:id="rId2"/>
    <p:sldId id="645" r:id="rId3"/>
    <p:sldId id="644" r:id="rId4"/>
    <p:sldId id="470" r:id="rId5"/>
    <p:sldId id="613" r:id="rId6"/>
    <p:sldId id="614" r:id="rId7"/>
    <p:sldId id="615" r:id="rId8"/>
    <p:sldId id="616" r:id="rId9"/>
    <p:sldId id="617" r:id="rId10"/>
    <p:sldId id="618" r:id="rId11"/>
    <p:sldId id="619" r:id="rId12"/>
    <p:sldId id="620" r:id="rId13"/>
    <p:sldId id="621" r:id="rId14"/>
    <p:sldId id="622" r:id="rId15"/>
    <p:sldId id="623" r:id="rId16"/>
    <p:sldId id="624" r:id="rId17"/>
    <p:sldId id="625" r:id="rId18"/>
    <p:sldId id="626" r:id="rId19"/>
    <p:sldId id="627" r:id="rId20"/>
    <p:sldId id="628" r:id="rId21"/>
    <p:sldId id="629" r:id="rId22"/>
    <p:sldId id="630" r:id="rId23"/>
    <p:sldId id="631" r:id="rId24"/>
    <p:sldId id="632" r:id="rId25"/>
    <p:sldId id="633" r:id="rId26"/>
    <p:sldId id="634" r:id="rId27"/>
    <p:sldId id="635" r:id="rId28"/>
    <p:sldId id="636" r:id="rId29"/>
    <p:sldId id="556" r:id="rId30"/>
    <p:sldId id="646" r:id="rId31"/>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A29"/>
    <a:srgbClr val="2F46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68" autoAdjust="0"/>
    <p:restoredTop sz="94660"/>
  </p:normalViewPr>
  <p:slideViewPr>
    <p:cSldViewPr snapToGrid="0">
      <p:cViewPr varScale="1">
        <p:scale>
          <a:sx n="44" d="100"/>
          <a:sy n="44" d="100"/>
        </p:scale>
        <p:origin x="250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2EFFAC-6AC8-424C-AAD3-98D68A956BCB}" type="datetimeFigureOut">
              <a:rPr lang="en-IN" smtClean="0"/>
              <a:t>19-08-2025</a:t>
            </a:fld>
            <a:endParaRPr lang="en-IN"/>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D73963-3742-4072-8C63-9762A06BA528}" type="slidenum">
              <a:rPr lang="en-IN" smtClean="0"/>
              <a:t>‹#›</a:t>
            </a:fld>
            <a:endParaRPr lang="en-IN"/>
          </a:p>
        </p:txBody>
      </p:sp>
    </p:spTree>
    <p:extLst>
      <p:ext uri="{BB962C8B-B14F-4D97-AF65-F5344CB8AC3E}">
        <p14:creationId xmlns:p14="http://schemas.microsoft.com/office/powerpoint/2010/main" val="1495685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F1A4AF-5E53-4C99-9C8D-09BAFC83351A}"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372240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1D2660-57D0-4295-AE67-6629B26A3A59}"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27344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FEFECDD-8413-48FE-BBF0-EE6E6AC1D644}"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59814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C2965B-CA24-472B-B324-2DF87849A34F}" type="datetime1">
              <a:rPr lang="en-IN" smtClean="0"/>
              <a:t>19-08-2025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717310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3FC2331-C557-4CB3-B687-7FF64DEB37CF}" type="datetime1">
              <a:rPr lang="en-IN" smtClean="0"/>
              <a:t>19-08-2025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410395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27EA2B-73FE-42F8-80A0-52927B8DEFAF}" type="datetime1">
              <a:rPr lang="en-IN" smtClean="0"/>
              <a:t>19-08-2025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3534137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C50EE1-EC65-479C-AE7A-856DEABE9615}" type="datetime1">
              <a:rPr lang="en-IN" smtClean="0"/>
              <a:t>19-08-2025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520789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38170AAF-DC6F-453E-BDCD-BF40BD18FCA2}" type="datetime1">
              <a:rPr lang="en-IN" smtClean="0"/>
              <a:t>19-08-2025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649011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93D69B44-1C30-4CA4-8907-467F73B8E44E}" type="datetime1">
              <a:rPr lang="en-IN" smtClean="0"/>
              <a:t>19-08-2025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884212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7FC857-C7CF-4999-AA3E-0D76BA4DE719}"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4045795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213AB7-2D73-4427-9F94-D0EECB426E38}"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246941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7744238-C680-4BB0-A551-3F01E6E2AD91}" type="datetime1">
              <a:rPr lang="en-IN" smtClean="0"/>
              <a:t>19-08-2025</a:t>
            </a:fld>
            <a:endParaRPr lang="en-IN"/>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723245A-F9B3-47E8-B4BC-2CC404376A18}" type="slidenum">
              <a:rPr lang="en-IN" smtClean="0"/>
              <a:t>‹#›</a:t>
            </a:fld>
            <a:endParaRPr lang="en-IN"/>
          </a:p>
        </p:txBody>
      </p:sp>
    </p:spTree>
    <p:extLst>
      <p:ext uri="{BB962C8B-B14F-4D97-AF65-F5344CB8AC3E}">
        <p14:creationId xmlns:p14="http://schemas.microsoft.com/office/powerpoint/2010/main" val="118246756"/>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81D28-3F5B-A8B7-80C7-BD2731A99E2C}"/>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E0FBCD3D-31A9-711D-D379-5E5656DE15A3}"/>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1</a:t>
            </a:fld>
            <a:endParaRPr lang="en-IN"/>
          </a:p>
        </p:txBody>
      </p:sp>
      <p:sp>
        <p:nvSpPr>
          <p:cNvPr id="44" name="TextBox 57">
            <a:extLst>
              <a:ext uri="{FF2B5EF4-FFF2-40B4-BE49-F238E27FC236}">
                <a16:creationId xmlns:a16="http://schemas.microsoft.com/office/drawing/2014/main" id="{EE8F693F-1236-24EA-0C26-A19FBA2848A9}"/>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sp>
        <p:nvSpPr>
          <p:cNvPr id="4" name="TextBox 24">
            <a:extLst>
              <a:ext uri="{FF2B5EF4-FFF2-40B4-BE49-F238E27FC236}">
                <a16:creationId xmlns:a16="http://schemas.microsoft.com/office/drawing/2014/main" id="{6ECFB4B9-4B78-00F6-9BA6-4423D84F2266}"/>
              </a:ext>
            </a:extLst>
          </p:cNvPr>
          <p:cNvSpPr txBox="1"/>
          <p:nvPr/>
        </p:nvSpPr>
        <p:spPr>
          <a:xfrm>
            <a:off x="469897" y="652486"/>
            <a:ext cx="5918200" cy="2062103"/>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8000" b="1" dirty="0">
                <a:latin typeface="Arial Black" panose="020B0A04020102020204" pitchFamily="34" charset="0"/>
                <a:ea typeface="Nirmala UI" panose="020B0502040204020203" pitchFamily="34" charset="0"/>
                <a:cs typeface="Nirmala UI" panose="020B0502040204020203" pitchFamily="34" charset="0"/>
              </a:rPr>
              <a:t>71</a:t>
            </a:r>
            <a:r>
              <a:rPr lang="en-GB" sz="8000" b="1" baseline="30000" dirty="0">
                <a:latin typeface="Arial Black" panose="020B0A04020102020204" pitchFamily="34" charset="0"/>
                <a:ea typeface="Nirmala UI" panose="020B0502040204020203" pitchFamily="34" charset="0"/>
                <a:cs typeface="Nirmala UI" panose="020B0502040204020203" pitchFamily="34" charset="0"/>
              </a:rPr>
              <a:t>st</a:t>
            </a:r>
            <a:r>
              <a:rPr lang="en-GB" sz="8000" b="1" dirty="0">
                <a:latin typeface="Arial Black" panose="020B0A04020102020204" pitchFamily="34" charset="0"/>
                <a:ea typeface="Nirmala UI" panose="020B0502040204020203" pitchFamily="34" charset="0"/>
                <a:cs typeface="Nirmala UI" panose="020B0502040204020203" pitchFamily="34" charset="0"/>
              </a:rPr>
              <a:t> BPSC </a:t>
            </a:r>
            <a:r>
              <a:rPr lang="en-GB" sz="4800" b="1" dirty="0">
                <a:latin typeface="Arial Black" panose="020B0A04020102020204" pitchFamily="34" charset="0"/>
                <a:ea typeface="Nirmala UI" panose="020B0502040204020203" pitchFamily="34" charset="0"/>
                <a:cs typeface="Nirmala UI" panose="020B0502040204020203" pitchFamily="34" charset="0"/>
              </a:rPr>
              <a:t>TEST SERIES</a:t>
            </a:r>
          </a:p>
        </p:txBody>
      </p:sp>
      <p:sp>
        <p:nvSpPr>
          <p:cNvPr id="5" name="Rectangle 4">
            <a:extLst>
              <a:ext uri="{FF2B5EF4-FFF2-40B4-BE49-F238E27FC236}">
                <a16:creationId xmlns:a16="http://schemas.microsoft.com/office/drawing/2014/main" id="{BF9346CB-D7B6-A789-1DE0-761F7A69331E}"/>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pic>
        <p:nvPicPr>
          <p:cNvPr id="6" name="Picture 5">
            <a:extLst>
              <a:ext uri="{FF2B5EF4-FFF2-40B4-BE49-F238E27FC236}">
                <a16:creationId xmlns:a16="http://schemas.microsoft.com/office/drawing/2014/main" id="{4196A799-5B0C-7871-C492-A331CB6087C4}"/>
              </a:ext>
            </a:extLst>
          </p:cNvPr>
          <p:cNvPicPr>
            <a:picLocks noChangeAspect="1"/>
          </p:cNvPicPr>
          <p:nvPr/>
        </p:nvPicPr>
        <p:blipFill>
          <a:blip r:embed="rId2">
            <a:extLst>
              <a:ext uri="{28A0092B-C50C-407E-A947-70E740481C1C}">
                <a14:useLocalDpi xmlns:a14="http://schemas.microsoft.com/office/drawing/2010/main" val="0"/>
              </a:ext>
            </a:extLst>
          </a:blip>
          <a:srcRect l="1162" t="1371" r="12620" b="40745"/>
          <a:stretch>
            <a:fillRect/>
          </a:stretch>
        </p:blipFill>
        <p:spPr bwMode="auto">
          <a:xfrm>
            <a:off x="3659014" y="8148193"/>
            <a:ext cx="2600113" cy="469380"/>
          </a:xfrm>
          <a:prstGeom prst="rect">
            <a:avLst/>
          </a:prstGeom>
          <a:noFill/>
        </p:spPr>
      </p:pic>
      <p:pic>
        <p:nvPicPr>
          <p:cNvPr id="8" name="Picture 7">
            <a:extLst>
              <a:ext uri="{FF2B5EF4-FFF2-40B4-BE49-F238E27FC236}">
                <a16:creationId xmlns:a16="http://schemas.microsoft.com/office/drawing/2014/main" id="{972DA1CB-5F18-3DED-36E7-1F523BFC77F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89687" y="7593940"/>
            <a:ext cx="395605" cy="492760"/>
          </a:xfrm>
          <a:prstGeom prst="rect">
            <a:avLst/>
          </a:prstGeom>
          <a:noFill/>
        </p:spPr>
      </p:pic>
      <p:sp>
        <p:nvSpPr>
          <p:cNvPr id="9" name="TextBox 53">
            <a:extLst>
              <a:ext uri="{FF2B5EF4-FFF2-40B4-BE49-F238E27FC236}">
                <a16:creationId xmlns:a16="http://schemas.microsoft.com/office/drawing/2014/main" id="{FB325D70-9B26-3879-6409-5EE1FF6B3AF6}"/>
              </a:ext>
            </a:extLst>
          </p:cNvPr>
          <p:cNvSpPr txBox="1"/>
          <p:nvPr/>
        </p:nvSpPr>
        <p:spPr>
          <a:xfrm>
            <a:off x="4085292" y="7561692"/>
            <a:ext cx="2109041" cy="643890"/>
          </a:xfrm>
          <a:prstGeom prst="rect">
            <a:avLst/>
          </a:prstGeom>
          <a:noFill/>
        </p:spPr>
        <p:txBody>
          <a:bodyPr wrap="square">
            <a:noAutofit/>
          </a:bodyPr>
          <a:lstStyle/>
          <a:p>
            <a:pPr algn="ctr">
              <a:lnSpc>
                <a:spcPct val="115000"/>
              </a:lnSpc>
              <a:spcAft>
                <a:spcPts val="800"/>
              </a:spcAft>
              <a:buNone/>
            </a:pPr>
            <a:r>
              <a:rPr lang="en-IN" sz="2600" b="1" kern="1200" dirty="0">
                <a:effectLst/>
                <a:latin typeface="Nirmala UI" panose="020B0502040204020203" pitchFamily="34" charset="0"/>
                <a:ea typeface="Nirmala UI" panose="020B0502040204020203" pitchFamily="34" charset="0"/>
                <a:cs typeface="Mangal" panose="02040503050203030202" pitchFamily="18" charset="0"/>
              </a:rPr>
              <a:t>9667693596</a:t>
            </a:r>
            <a:endParaRPr lang="en-IN" sz="1200" kern="1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10" name="TextBox 9">
            <a:extLst>
              <a:ext uri="{FF2B5EF4-FFF2-40B4-BE49-F238E27FC236}">
                <a16:creationId xmlns:a16="http://schemas.microsoft.com/office/drawing/2014/main" id="{8B09D348-27D5-90EF-59B8-9AA436B392C3}"/>
              </a:ext>
            </a:extLst>
          </p:cNvPr>
          <p:cNvSpPr txBox="1"/>
          <p:nvPr/>
        </p:nvSpPr>
        <p:spPr>
          <a:xfrm>
            <a:off x="591206" y="4944670"/>
            <a:ext cx="5698066" cy="2031325"/>
          </a:xfrm>
          <a:prstGeom prst="rect">
            <a:avLst/>
          </a:prstGeom>
          <a:noFill/>
        </p:spPr>
        <p:txBody>
          <a:bodyPr wrap="square">
            <a:spAutoFit/>
          </a:bodyPr>
          <a:lstStyle/>
          <a:p>
            <a:pPr algn="ctr"/>
            <a:r>
              <a:rPr lang="hi-IN" sz="4200" b="1" dirty="0">
                <a:latin typeface="Adobe Devanagari" panose="02040503050201020203" pitchFamily="18" charset="0"/>
                <a:ea typeface="Nirmala UI" panose="020B0502040204020203" pitchFamily="34" charset="0"/>
                <a:cs typeface="Adobe Devanagari" panose="02040503050201020203" pitchFamily="18" charset="0"/>
              </a:rPr>
              <a:t>एक ऐसी टेस्ट सीरीज जहाँ से डायरेक्ट प्रश्न आते हैं।</a:t>
            </a:r>
          </a:p>
          <a:p>
            <a:pPr algn="ctr"/>
            <a:r>
              <a:rPr lang="hi-IN" sz="4200" b="1" dirty="0">
                <a:latin typeface="Adobe Devanagari" panose="02040503050201020203" pitchFamily="18" charset="0"/>
                <a:ea typeface="Nirmala UI" panose="020B0502040204020203" pitchFamily="34" charset="0"/>
                <a:cs typeface="Adobe Devanagari" panose="02040503050201020203" pitchFamily="18" charset="0"/>
              </a:rPr>
              <a:t>रिजल्ट चाहिए तो इसे सॉल्व</a:t>
            </a:r>
            <a:r>
              <a:rPr lang="en-IN" sz="4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4200" b="1" dirty="0">
                <a:latin typeface="Adobe Devanagari" panose="02040503050201020203" pitchFamily="18" charset="0"/>
                <a:ea typeface="Nirmala UI" panose="020B0502040204020203" pitchFamily="34" charset="0"/>
                <a:cs typeface="Adobe Devanagari" panose="02040503050201020203" pitchFamily="18" charset="0"/>
              </a:rPr>
              <a:t>कीजिए।</a:t>
            </a:r>
          </a:p>
        </p:txBody>
      </p:sp>
      <p:sp>
        <p:nvSpPr>
          <p:cNvPr id="11" name="TextBox 10">
            <a:extLst>
              <a:ext uri="{FF2B5EF4-FFF2-40B4-BE49-F238E27FC236}">
                <a16:creationId xmlns:a16="http://schemas.microsoft.com/office/drawing/2014/main" id="{79FFF1B6-53F9-3DBD-8088-3C62E4777D73}"/>
              </a:ext>
            </a:extLst>
          </p:cNvPr>
          <p:cNvSpPr txBox="1"/>
          <p:nvPr/>
        </p:nvSpPr>
        <p:spPr>
          <a:xfrm>
            <a:off x="820422" y="4164686"/>
            <a:ext cx="5217149" cy="588046"/>
          </a:xfrm>
          <a:prstGeom prst="rect">
            <a:avLst/>
          </a:prstGeom>
          <a:noFill/>
        </p:spPr>
        <p:txBody>
          <a:bodyPr wrap="square">
            <a:spAutoFit/>
          </a:bodyPr>
          <a:lstStyle/>
          <a:p>
            <a:pPr algn="ctr">
              <a:lnSpc>
                <a:spcPct val="150000"/>
              </a:lnSpc>
            </a:pPr>
            <a:r>
              <a:rPr lang="en-GB" sz="2400" b="1">
                <a:latin typeface="Merriweather" panose="00000500000000000000" pitchFamily="2" charset="0"/>
                <a:ea typeface="Nirmala UI" panose="020B0502040204020203" pitchFamily="34" charset="0"/>
                <a:cs typeface="Nirmala UI" panose="020B0502040204020203" pitchFamily="34" charset="0"/>
              </a:rPr>
              <a:t>TEST-6 </a:t>
            </a:r>
            <a:r>
              <a:rPr lang="en-GB" sz="2400" b="1" dirty="0">
                <a:latin typeface="Merriweather" panose="00000500000000000000" pitchFamily="2" charset="0"/>
                <a:ea typeface="Nirmala UI" panose="020B0502040204020203" pitchFamily="34" charset="0"/>
                <a:cs typeface="Nirmala UI" panose="020B0502040204020203" pitchFamily="34" charset="0"/>
              </a:rPr>
              <a:t>(FULL LENGTH)</a:t>
            </a:r>
          </a:p>
        </p:txBody>
      </p:sp>
      <p:sp>
        <p:nvSpPr>
          <p:cNvPr id="12" name="TextBox 11">
            <a:extLst>
              <a:ext uri="{FF2B5EF4-FFF2-40B4-BE49-F238E27FC236}">
                <a16:creationId xmlns:a16="http://schemas.microsoft.com/office/drawing/2014/main" id="{1C5E5750-9D29-261C-B926-ABFC380183B4}"/>
              </a:ext>
            </a:extLst>
          </p:cNvPr>
          <p:cNvSpPr txBox="1"/>
          <p:nvPr/>
        </p:nvSpPr>
        <p:spPr>
          <a:xfrm>
            <a:off x="364064" y="2964357"/>
            <a:ext cx="6129866" cy="1200329"/>
          </a:xfrm>
          <a:prstGeom prst="rect">
            <a:avLst/>
          </a:prstGeom>
          <a:noFill/>
        </p:spPr>
        <p:txBody>
          <a:bodyPr wrap="square">
            <a:spAutoFit/>
          </a:bodyPr>
          <a:lstStyle/>
          <a:p>
            <a:pPr algn="ctr"/>
            <a:r>
              <a:rPr lang="en-GB" sz="5400" b="1" dirty="0">
                <a:latin typeface="Arial Black" panose="020B0A04020102020204" pitchFamily="34" charset="0"/>
                <a:ea typeface="Nirmala UI" panose="020B0502040204020203" pitchFamily="34" charset="0"/>
                <a:cs typeface="Nirmala UI" panose="020B0502040204020203" pitchFamily="34" charset="0"/>
              </a:rPr>
              <a:t>RESULT MITRA</a:t>
            </a:r>
          </a:p>
          <a:p>
            <a:pPr algn="ctr"/>
            <a:r>
              <a:rPr lang="en-GB" sz="1800" b="1" dirty="0">
                <a:latin typeface="Merriweather" panose="00000500000000000000" pitchFamily="2" charset="0"/>
                <a:ea typeface="Nirmala UI" panose="020B0502040204020203" pitchFamily="34" charset="0"/>
                <a:cs typeface="Nirmala UI" panose="020B0502040204020203" pitchFamily="34" charset="0"/>
              </a:rPr>
              <a:t>(Most Trusted IAS/PCS Institute)</a:t>
            </a:r>
          </a:p>
        </p:txBody>
      </p:sp>
      <p:sp>
        <p:nvSpPr>
          <p:cNvPr id="13" name="Rectangle: Rounded Corners 12">
            <a:extLst>
              <a:ext uri="{FF2B5EF4-FFF2-40B4-BE49-F238E27FC236}">
                <a16:creationId xmlns:a16="http://schemas.microsoft.com/office/drawing/2014/main" id="{FF2F7259-8091-51BF-6567-1ACDC4609395}"/>
              </a:ext>
            </a:extLst>
          </p:cNvPr>
          <p:cNvSpPr/>
          <p:nvPr/>
        </p:nvSpPr>
        <p:spPr>
          <a:xfrm>
            <a:off x="364064" y="9017158"/>
            <a:ext cx="6129866" cy="469379"/>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14" name="TextBox 53">
            <a:extLst>
              <a:ext uri="{FF2B5EF4-FFF2-40B4-BE49-F238E27FC236}">
                <a16:creationId xmlns:a16="http://schemas.microsoft.com/office/drawing/2014/main" id="{23673EBA-CBDD-9D63-7EDD-83AE9276000D}"/>
              </a:ext>
            </a:extLst>
          </p:cNvPr>
          <p:cNvSpPr txBox="1"/>
          <p:nvPr/>
        </p:nvSpPr>
        <p:spPr>
          <a:xfrm>
            <a:off x="349451" y="9067181"/>
            <a:ext cx="3932989" cy="3693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15" name="TextBox 57">
            <a:extLst>
              <a:ext uri="{FF2B5EF4-FFF2-40B4-BE49-F238E27FC236}">
                <a16:creationId xmlns:a16="http://schemas.microsoft.com/office/drawing/2014/main" id="{2E3CF279-A5DA-FF2F-B361-01E1CA268C82}"/>
              </a:ext>
            </a:extLst>
          </p:cNvPr>
          <p:cNvSpPr txBox="1"/>
          <p:nvPr/>
        </p:nvSpPr>
        <p:spPr>
          <a:xfrm>
            <a:off x="4417281" y="9121042"/>
            <a:ext cx="2076649" cy="26161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11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http://www.resultmitra.com</a:t>
            </a:r>
          </a:p>
        </p:txBody>
      </p:sp>
      <p:sp>
        <p:nvSpPr>
          <p:cNvPr id="16" name="Star: 12 Points 15">
            <a:extLst>
              <a:ext uri="{FF2B5EF4-FFF2-40B4-BE49-F238E27FC236}">
                <a16:creationId xmlns:a16="http://schemas.microsoft.com/office/drawing/2014/main" id="{05E5EBF7-C83B-16C7-BFBE-DD7C62E9717A}"/>
              </a:ext>
            </a:extLst>
          </p:cNvPr>
          <p:cNvSpPr/>
          <p:nvPr/>
        </p:nvSpPr>
        <p:spPr>
          <a:xfrm>
            <a:off x="423108" y="6777434"/>
            <a:ext cx="3074833" cy="2210734"/>
          </a:xfrm>
          <a:prstGeom prst="star12">
            <a:avLst>
              <a:gd name="adj" fmla="val 41406"/>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N"/>
          </a:p>
        </p:txBody>
      </p:sp>
      <p:sp>
        <p:nvSpPr>
          <p:cNvPr id="17" name="TextBox 57">
            <a:extLst>
              <a:ext uri="{FF2B5EF4-FFF2-40B4-BE49-F238E27FC236}">
                <a16:creationId xmlns:a16="http://schemas.microsoft.com/office/drawing/2014/main" id="{4838ADF3-859A-5FB1-C947-3A463180764B}"/>
              </a:ext>
            </a:extLst>
          </p:cNvPr>
          <p:cNvSpPr txBox="1"/>
          <p:nvPr/>
        </p:nvSpPr>
        <p:spPr>
          <a:xfrm>
            <a:off x="598873" y="7423389"/>
            <a:ext cx="2723302" cy="129266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hi-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हमारें 140</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Students</a:t>
            </a:r>
            <a:r>
              <a:rPr lang="hi-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ने दिया</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70</a:t>
            </a:r>
            <a:r>
              <a:rPr lang="en-IN" sz="2500" b="1" baseline="30000"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th </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BPSC Mains</a:t>
            </a:r>
          </a:p>
        </p:txBody>
      </p:sp>
    </p:spTree>
    <p:extLst>
      <p:ext uri="{BB962C8B-B14F-4D97-AF65-F5344CB8AC3E}">
        <p14:creationId xmlns:p14="http://schemas.microsoft.com/office/powerpoint/2010/main" val="1452220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3F51A-CFB0-B074-506E-BDCD01B8E901}"/>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09A6E3A9-0C50-CEFF-BAB0-BB26BE24EE6B}"/>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2</a:t>
            </a:fld>
            <a:endParaRPr lang="en-IN"/>
          </a:p>
        </p:txBody>
      </p:sp>
      <p:sp>
        <p:nvSpPr>
          <p:cNvPr id="43" name="TextBox 53">
            <a:extLst>
              <a:ext uri="{FF2B5EF4-FFF2-40B4-BE49-F238E27FC236}">
                <a16:creationId xmlns:a16="http://schemas.microsoft.com/office/drawing/2014/main" id="{846E2345-4652-438B-C78C-511855DD2C54}"/>
              </a:ext>
            </a:extLst>
          </p:cNvPr>
          <p:cNvSpPr txBox="1"/>
          <p:nvPr/>
        </p:nvSpPr>
        <p:spPr>
          <a:xfrm>
            <a:off x="878226" y="8371506"/>
            <a:ext cx="3597765"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44" name="TextBox 57">
            <a:extLst>
              <a:ext uri="{FF2B5EF4-FFF2-40B4-BE49-F238E27FC236}">
                <a16:creationId xmlns:a16="http://schemas.microsoft.com/office/drawing/2014/main" id="{42A2BA7B-E75B-0523-CAB0-00186EC9AC65}"/>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pic>
        <p:nvPicPr>
          <p:cNvPr id="4" name="Picture 3">
            <a:extLst>
              <a:ext uri="{FF2B5EF4-FFF2-40B4-BE49-F238E27FC236}">
                <a16:creationId xmlns:a16="http://schemas.microsoft.com/office/drawing/2014/main" id="{8ADAFDC9-7FF6-86EE-D72C-F77096A8E8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929"/>
            <a:ext cx="6858000" cy="9700142"/>
          </a:xfrm>
          <a:prstGeom prst="rect">
            <a:avLst/>
          </a:prstGeom>
        </p:spPr>
      </p:pic>
    </p:spTree>
    <p:extLst>
      <p:ext uri="{BB962C8B-B14F-4D97-AF65-F5344CB8AC3E}">
        <p14:creationId xmlns:p14="http://schemas.microsoft.com/office/powerpoint/2010/main" val="947487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0BBE2-451F-519D-CAFB-96D2E3053C79}"/>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13B6A871-23D8-BF1D-F14D-8B300901DFA5}"/>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3</a:t>
            </a:fld>
            <a:endParaRPr lang="en-IN"/>
          </a:p>
        </p:txBody>
      </p:sp>
      <p:sp>
        <p:nvSpPr>
          <p:cNvPr id="3" name="Rectangle 2">
            <a:extLst>
              <a:ext uri="{FF2B5EF4-FFF2-40B4-BE49-F238E27FC236}">
                <a16:creationId xmlns:a16="http://schemas.microsoft.com/office/drawing/2014/main" id="{072F8905-C3A9-17AF-1B52-DC9CDC92D9C3}"/>
              </a:ext>
            </a:extLst>
          </p:cNvPr>
          <p:cNvSpPr/>
          <p:nvPr/>
        </p:nvSpPr>
        <p:spPr>
          <a:xfrm>
            <a:off x="774009" y="2345376"/>
            <a:ext cx="5427606" cy="5942519"/>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9" name="TextBox 1099">
            <a:extLst>
              <a:ext uri="{FF2B5EF4-FFF2-40B4-BE49-F238E27FC236}">
                <a16:creationId xmlns:a16="http://schemas.microsoft.com/office/drawing/2014/main" id="{416D16EC-F881-5016-9B5B-9E01648C8F1B}"/>
              </a:ext>
            </a:extLst>
          </p:cNvPr>
          <p:cNvSpPr txBox="1"/>
          <p:nvPr/>
        </p:nvSpPr>
        <p:spPr>
          <a:xfrm>
            <a:off x="878204" y="403207"/>
            <a:ext cx="5403794" cy="83099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4800" b="1" dirty="0">
                <a:latin typeface="Arial Black" panose="020B0A04020102020204" pitchFamily="34" charset="0"/>
                <a:ea typeface="Nirmala UI" panose="020B0502040204020203" pitchFamily="34" charset="0"/>
                <a:cs typeface="Nirmala UI" panose="020B0502040204020203" pitchFamily="34" charset="0"/>
              </a:rPr>
              <a:t>RESULT MITRA</a:t>
            </a:r>
          </a:p>
        </p:txBody>
      </p:sp>
      <p:sp>
        <p:nvSpPr>
          <p:cNvPr id="31" name="TextBox 1100">
            <a:extLst>
              <a:ext uri="{FF2B5EF4-FFF2-40B4-BE49-F238E27FC236}">
                <a16:creationId xmlns:a16="http://schemas.microsoft.com/office/drawing/2014/main" id="{B55F11C8-A545-23F0-2C72-CB08BDACBDF1}"/>
              </a:ext>
            </a:extLst>
          </p:cNvPr>
          <p:cNvSpPr txBox="1"/>
          <p:nvPr/>
        </p:nvSpPr>
        <p:spPr>
          <a:xfrm>
            <a:off x="2091125" y="1136322"/>
            <a:ext cx="3372048"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1600" b="1" dirty="0">
                <a:latin typeface="Adobe Devanagari" panose="02040503050201020203" pitchFamily="18" charset="0"/>
                <a:cs typeface="Adobe Devanagari" panose="02040503050201020203" pitchFamily="18" charset="0"/>
              </a:rPr>
              <a:t>(Most Trusted IAS/PCS Institute)</a:t>
            </a:r>
          </a:p>
        </p:txBody>
      </p:sp>
      <p:sp>
        <p:nvSpPr>
          <p:cNvPr id="38" name="TextBox 24">
            <a:extLst>
              <a:ext uri="{FF2B5EF4-FFF2-40B4-BE49-F238E27FC236}">
                <a16:creationId xmlns:a16="http://schemas.microsoft.com/office/drawing/2014/main" id="{069C9E39-CB8B-41B6-461D-4265B6994348}"/>
              </a:ext>
            </a:extLst>
          </p:cNvPr>
          <p:cNvSpPr txBox="1"/>
          <p:nvPr/>
        </p:nvSpPr>
        <p:spPr>
          <a:xfrm>
            <a:off x="774010" y="2440140"/>
            <a:ext cx="5427605" cy="577081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900" b="1" dirty="0">
                <a:latin typeface="Adobe Devanagari" panose="02040503050201020203" pitchFamily="18" charset="0"/>
                <a:ea typeface="Nirmala UI" panose="020B0502040204020203" pitchFamily="34" charset="0"/>
                <a:cs typeface="Adobe Devanagari" panose="02040503050201020203" pitchFamily="18" charset="0"/>
              </a:rPr>
              <a:t>1. </a:t>
            </a:r>
            <a:r>
              <a:rPr lang="en-GB" sz="900" dirty="0">
                <a:latin typeface="Adobe Devanagari" panose="02040503050201020203" pitchFamily="18" charset="0"/>
                <a:ea typeface="Nirmala UI" panose="020B0502040204020203" pitchFamily="34" charset="0"/>
                <a:cs typeface="Adobe Devanagari" panose="02040503050201020203" pitchFamily="18" charset="0"/>
              </a:rPr>
              <a:t>This Question Booklet contains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150</a:t>
            </a:r>
            <a:r>
              <a:rPr lang="en-GB" sz="900" dirty="0">
                <a:latin typeface="Adobe Devanagari" panose="02040503050201020203" pitchFamily="18" charset="0"/>
                <a:ea typeface="Nirmala UI" panose="020B0502040204020203" pitchFamily="34" charset="0"/>
                <a:cs typeface="Adobe Devanagari" panose="02040503050201020203" pitchFamily="18" charset="0"/>
              </a:rPr>
              <a:t> questions in total.</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2. All </a:t>
            </a:r>
            <a:r>
              <a:rPr lang="en-GB" sz="900" dirty="0">
                <a:latin typeface="Adobe Devanagari" panose="02040503050201020203" pitchFamily="18" charset="0"/>
                <a:ea typeface="Nirmala UI" panose="020B0502040204020203" pitchFamily="34" charset="0"/>
                <a:cs typeface="Adobe Devanagari" panose="02040503050201020203" pitchFamily="18" charset="0"/>
              </a:rPr>
              <a:t>questions carry equal marks.</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3. </a:t>
            </a:r>
            <a:r>
              <a:rPr lang="en-GB" sz="900" dirty="0">
                <a:latin typeface="Adobe Devanagari" panose="02040503050201020203" pitchFamily="18" charset="0"/>
                <a:ea typeface="Nirmala UI" panose="020B0502040204020203" pitchFamily="34" charset="0"/>
                <a:cs typeface="Adobe Devanagari" panose="02040503050201020203" pitchFamily="18" charset="0"/>
              </a:rPr>
              <a:t>An Answer Sheet has been provided inside the question booklet to mark your answers.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You must write your Roll Number, encode it, and fill in other particulars in the space provided on the Answer Sheet. Failure to do so will result in your Answer Sheet not being evaluated.</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4. Immediately after the commencement of the examination, you should check your Question Booklet and attached Answer Sheet to ensure that the Question Booklet Series printed on the top left-hand corner of the Booklet matches the encoded series on the Answer Sheet. Additionally, check that the Booklet contains printed pages, including two pages for Rough Work. Ensure that no page is missing, unprinted, torn, repeated, or mismatched with the Answer Sheet. If you find any defect in this Booklet or attached Answer Sheet, request a replacement immediately with a complete Booklet and OMR sheet of the same series.</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5.</a:t>
            </a:r>
            <a:r>
              <a:rPr lang="en-GB" sz="900" dirty="0">
                <a:latin typeface="Adobe Devanagari" panose="02040503050201020203" pitchFamily="18" charset="0"/>
                <a:ea typeface="Nirmala UI" panose="020B0502040204020203" pitchFamily="34" charset="0"/>
                <a:cs typeface="Adobe Devanagari" panose="02040503050201020203" pitchFamily="18" charset="0"/>
              </a:rPr>
              <a:t> In case of any printing or factual errors, the English version of the questions will be treated as the standard.</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6.</a:t>
            </a:r>
            <a:r>
              <a:rPr lang="en-GB" sz="900" dirty="0">
                <a:latin typeface="Adobe Devanagari" panose="02040503050201020203" pitchFamily="18" charset="0"/>
                <a:ea typeface="Nirmala UI" panose="020B0502040204020203" pitchFamily="34" charset="0"/>
                <a:cs typeface="Adobe Devanagari" panose="02040503050201020203" pitchFamily="18" charset="0"/>
              </a:rPr>
              <a:t> You must write your Roll Number in the space provided on the top of this page. Do not write anything else on the Question Booklet.</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7.</a:t>
            </a:r>
            <a:r>
              <a:rPr lang="en-GB" sz="900" dirty="0">
                <a:latin typeface="Adobe Devanagari" panose="02040503050201020203" pitchFamily="18" charset="0"/>
                <a:ea typeface="Nirmala UI" panose="020B0502040204020203" pitchFamily="34" charset="0"/>
                <a:cs typeface="Adobe Devanagari" panose="02040503050201020203" pitchFamily="18" charset="0"/>
              </a:rPr>
              <a:t> Questions and their responses are printed in both English and Hindi versions in this Booklet. Each question has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four options</a:t>
            </a:r>
            <a:r>
              <a:rPr lang="en-GB" sz="900" dirty="0">
                <a:latin typeface="Adobe Devanagari" panose="02040503050201020203" pitchFamily="18" charset="0"/>
                <a:ea typeface="Nirmala UI" panose="020B0502040204020203" pitchFamily="34" charset="0"/>
                <a:cs typeface="Adobe Devanagari" panose="02040503050201020203" pitchFamily="18" charset="0"/>
              </a:rPr>
              <a:t>: (A), (B), (C), and (D). You are to select ONLY ONE correct response and mark it on your Answer Sheet. If you believe there is more than one correct response, mark the one you consider the best. In any case, choose ONLY ONE response for each question.</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8. </a:t>
            </a:r>
            <a:r>
              <a:rPr lang="en-GB" sz="900" dirty="0">
                <a:latin typeface="Adobe Devanagari" panose="02040503050201020203" pitchFamily="18" charset="0"/>
                <a:ea typeface="Nirmala UI" panose="020B0502040204020203" pitchFamily="34" charset="0"/>
                <a:cs typeface="Adobe Devanagari" panose="02040503050201020203" pitchFamily="18" charset="0"/>
              </a:rPr>
              <a:t>In the Answer Sheet, there are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four circles</a:t>
            </a:r>
            <a:r>
              <a:rPr lang="en-GB" sz="900" dirty="0">
                <a:latin typeface="Adobe Devanagari" panose="02040503050201020203" pitchFamily="18" charset="0"/>
                <a:ea typeface="Nirmala UI" panose="020B0502040204020203" pitchFamily="34" charset="0"/>
                <a:cs typeface="Adobe Devanagari" panose="02040503050201020203" pitchFamily="18" charset="0"/>
              </a:rPr>
              <a:t>: A, B, C, and D, corresponding to each question. To answer the questions, use a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Black/Blue ink ballpoint pen </a:t>
            </a:r>
            <a:r>
              <a:rPr lang="en-GB" sz="900" dirty="0">
                <a:latin typeface="Adobe Devanagari" panose="02040503050201020203" pitchFamily="18" charset="0"/>
                <a:ea typeface="Nirmala UI" panose="020B0502040204020203" pitchFamily="34" charset="0"/>
                <a:cs typeface="Adobe Devanagari" panose="02040503050201020203" pitchFamily="18" charset="0"/>
              </a:rPr>
              <a:t>to mark ONLY ONE circle for each question. Do not mark more than one circle for a question, as the answer will be considered wrong. Any changes or erasures are not allowed.</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9. </a:t>
            </a:r>
            <a:r>
              <a:rPr lang="en-GB" sz="900" dirty="0">
                <a:latin typeface="Adobe Devanagari" panose="02040503050201020203" pitchFamily="18" charset="0"/>
                <a:ea typeface="Nirmala UI" panose="020B0502040204020203" pitchFamily="34" charset="0"/>
                <a:cs typeface="Adobe Devanagari" panose="02040503050201020203" pitchFamily="18" charset="0"/>
              </a:rPr>
              <a:t>For each question for which a wrong answer or more than one answer has been given,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one-third (1/3)</a:t>
            </a:r>
            <a:r>
              <a:rPr lang="en-GB" sz="900" dirty="0">
                <a:latin typeface="Adobe Devanagari" panose="02040503050201020203" pitchFamily="18" charset="0"/>
                <a:ea typeface="Nirmala UI" panose="020B0502040204020203" pitchFamily="34" charset="0"/>
                <a:cs typeface="Adobe Devanagari" panose="02040503050201020203" pitchFamily="18" charset="0"/>
              </a:rPr>
              <a:t> of the marks assigned to that question will be deducted as a penalty.</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10. </a:t>
            </a:r>
            <a:r>
              <a:rPr lang="en-GB" sz="900" dirty="0">
                <a:latin typeface="Adobe Devanagari" panose="02040503050201020203" pitchFamily="18" charset="0"/>
                <a:ea typeface="Nirmala UI" panose="020B0502040204020203" pitchFamily="34" charset="0"/>
                <a:cs typeface="Adobe Devanagari" panose="02040503050201020203" pitchFamily="18" charset="0"/>
              </a:rPr>
              <a:t>You should not remove or tear off any page from the Question Booklet. You are not allowed to take the Question Booklet and Answer Sheet out of the Examination Hall during the examination.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After the examination concludes, you must hand over your Answer Sheet to the Invigilator. Afterward, you may take the Question Booklet with you.</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11.</a:t>
            </a:r>
            <a:r>
              <a:rPr lang="en-GB" sz="900" dirty="0">
                <a:latin typeface="Adobe Devanagari" panose="02040503050201020203" pitchFamily="18" charset="0"/>
                <a:ea typeface="Nirmala UI" panose="020B0502040204020203" pitchFamily="34" charset="0"/>
                <a:cs typeface="Adobe Devanagari" panose="02040503050201020203" pitchFamily="18" charset="0"/>
              </a:rPr>
              <a:t> Failure to comply with any of the above instructions will lead to appropriate action or penalty, as decided by the Commission.</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12.</a:t>
            </a:r>
            <a:r>
              <a:rPr lang="en-GB" sz="900" dirty="0">
                <a:latin typeface="Adobe Devanagari" panose="02040503050201020203" pitchFamily="18" charset="0"/>
                <a:ea typeface="Nirmala UI" panose="020B0502040204020203" pitchFamily="34" charset="0"/>
                <a:cs typeface="Adobe Devanagari" panose="02040503050201020203" pitchFamily="18" charset="0"/>
              </a:rPr>
              <a:t> Before leaving the Examination Hall, candidates must ensure that their Answer Sheets are kept in a Self-Adhesive LDPE Bag and properly packed/sealed in their presence.</a:t>
            </a:r>
          </a:p>
        </p:txBody>
      </p:sp>
      <p:sp>
        <p:nvSpPr>
          <p:cNvPr id="42" name="Rectangle: Rounded Corners 41">
            <a:extLst>
              <a:ext uri="{FF2B5EF4-FFF2-40B4-BE49-F238E27FC236}">
                <a16:creationId xmlns:a16="http://schemas.microsoft.com/office/drawing/2014/main" id="{3CD3A763-AA26-5065-A608-478F06F7C386}"/>
              </a:ext>
            </a:extLst>
          </p:cNvPr>
          <p:cNvSpPr/>
          <p:nvPr/>
        </p:nvSpPr>
        <p:spPr>
          <a:xfrm>
            <a:off x="774009" y="8353666"/>
            <a:ext cx="5432686" cy="363217"/>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43" name="TextBox 53">
            <a:extLst>
              <a:ext uri="{FF2B5EF4-FFF2-40B4-BE49-F238E27FC236}">
                <a16:creationId xmlns:a16="http://schemas.microsoft.com/office/drawing/2014/main" id="{F572A20A-CB97-E17E-50FE-0C49AC991039}"/>
              </a:ext>
            </a:extLst>
          </p:cNvPr>
          <p:cNvSpPr txBox="1"/>
          <p:nvPr/>
        </p:nvSpPr>
        <p:spPr>
          <a:xfrm>
            <a:off x="828919" y="8373268"/>
            <a:ext cx="3597765"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44" name="TextBox 57">
            <a:extLst>
              <a:ext uri="{FF2B5EF4-FFF2-40B4-BE49-F238E27FC236}">
                <a16:creationId xmlns:a16="http://schemas.microsoft.com/office/drawing/2014/main" id="{98FB5F72-9A6D-B591-8F54-6A8E647A3787}"/>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sp>
        <p:nvSpPr>
          <p:cNvPr id="55" name="Rectangle: Rounded Corners 54">
            <a:extLst>
              <a:ext uri="{FF2B5EF4-FFF2-40B4-BE49-F238E27FC236}">
                <a16:creationId xmlns:a16="http://schemas.microsoft.com/office/drawing/2014/main" id="{277C31AF-6326-9C1A-E8D9-0C9CD06EE2CB}"/>
              </a:ext>
            </a:extLst>
          </p:cNvPr>
          <p:cNvSpPr/>
          <p:nvPr/>
        </p:nvSpPr>
        <p:spPr>
          <a:xfrm>
            <a:off x="2504018" y="2269979"/>
            <a:ext cx="2032001" cy="165317"/>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57" name="TextBox 56">
            <a:extLst>
              <a:ext uri="{FF2B5EF4-FFF2-40B4-BE49-F238E27FC236}">
                <a16:creationId xmlns:a16="http://schemas.microsoft.com/office/drawing/2014/main" id="{C71889E4-3C5C-4E54-F9E1-FE7E00E88172}"/>
              </a:ext>
            </a:extLst>
          </p:cNvPr>
          <p:cNvSpPr txBox="1"/>
          <p:nvPr/>
        </p:nvSpPr>
        <p:spPr>
          <a:xfrm>
            <a:off x="2627802" y="2251198"/>
            <a:ext cx="1743832" cy="215444"/>
          </a:xfrm>
          <a:prstGeom prst="rect">
            <a:avLst/>
          </a:prstGeom>
          <a:noFill/>
        </p:spPr>
        <p:txBody>
          <a:bodyPr wrap="square">
            <a:spAutoFit/>
          </a:bodyPr>
          <a:lstStyle/>
          <a:p>
            <a:r>
              <a:rPr lang="en-IN" sz="800" b="1" dirty="0">
                <a:solidFill>
                  <a:schemeClr val="bg1"/>
                </a:solidFill>
                <a:latin typeface="Merriweather" panose="00000500000000000000" pitchFamily="2" charset="0"/>
              </a:rPr>
              <a:t>IMPORTANT INSTRUCTIONS</a:t>
            </a:r>
            <a:endParaRPr lang="en-GB"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endParaRPr>
          </a:p>
        </p:txBody>
      </p:sp>
      <p:sp>
        <p:nvSpPr>
          <p:cNvPr id="59" name="TextBox 24">
            <a:extLst>
              <a:ext uri="{FF2B5EF4-FFF2-40B4-BE49-F238E27FC236}">
                <a16:creationId xmlns:a16="http://schemas.microsoft.com/office/drawing/2014/main" id="{F936FF38-6358-F053-8488-6E357D8F37BE}"/>
              </a:ext>
            </a:extLst>
          </p:cNvPr>
          <p:cNvSpPr txBox="1"/>
          <p:nvPr/>
        </p:nvSpPr>
        <p:spPr>
          <a:xfrm>
            <a:off x="1556332" y="8756519"/>
            <a:ext cx="4088576" cy="30777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hi-IN" sz="1400" b="1" dirty="0">
                <a:latin typeface="Adobe Devanagari" panose="02040503050201020203" pitchFamily="18" charset="0"/>
                <a:ea typeface="Nirmala UI" panose="020B0502040204020203" pitchFamily="34" charset="0"/>
                <a:cs typeface="Adobe Devanagari" panose="02040503050201020203" pitchFamily="18" charset="0"/>
              </a:rPr>
              <a:t>ध्यान दें</a:t>
            </a:r>
            <a:r>
              <a:rPr lang="en-IN" sz="1400" b="1" dirty="0">
                <a:latin typeface="Adobe Devanagari" panose="02040503050201020203" pitchFamily="18" charset="0"/>
                <a:ea typeface="Nirmala UI" panose="020B0502040204020203" pitchFamily="34" charset="0"/>
                <a:cs typeface="Adobe Devanagari" panose="02040503050201020203" pitchFamily="18" charset="0"/>
              </a:rPr>
              <a:t>:</a:t>
            </a:r>
            <a:r>
              <a:rPr lang="hi-IN" sz="1400" b="1" dirty="0">
                <a:latin typeface="Adobe Devanagari" panose="02040503050201020203" pitchFamily="18" charset="0"/>
                <a:ea typeface="Nirmala UI" panose="020B0502040204020203" pitchFamily="34" charset="0"/>
                <a:cs typeface="Adobe Devanagari" panose="02040503050201020203" pitchFamily="18" charset="0"/>
              </a:rPr>
              <a:t> अनुदेशों का हिन्दी रूपांतर इस पुस्तिका के अंतिम पृष्ठ पर छपा है।</a:t>
            </a:r>
            <a:endParaRPr lang="en-GB" sz="1400" dirty="0">
              <a:latin typeface="Adobe Devanagari" panose="02040503050201020203" pitchFamily="18" charset="0"/>
              <a:ea typeface="Nirmala UI" panose="020B0502040204020203" pitchFamily="34" charset="0"/>
              <a:cs typeface="Adobe Devanagari" panose="02040503050201020203" pitchFamily="18" charset="0"/>
            </a:endParaRPr>
          </a:p>
        </p:txBody>
      </p:sp>
      <p:cxnSp>
        <p:nvCxnSpPr>
          <p:cNvPr id="61" name="Straight Connector 60">
            <a:extLst>
              <a:ext uri="{FF2B5EF4-FFF2-40B4-BE49-F238E27FC236}">
                <a16:creationId xmlns:a16="http://schemas.microsoft.com/office/drawing/2014/main" id="{B23D36A6-7E1B-D5A2-9C63-CAEF8A0FFDBB}"/>
              </a:ext>
            </a:extLst>
          </p:cNvPr>
          <p:cNvCxnSpPr>
            <a:cxnSpLocks/>
          </p:cNvCxnSpPr>
          <p:nvPr/>
        </p:nvCxnSpPr>
        <p:spPr>
          <a:xfrm flipV="1">
            <a:off x="797821" y="1419479"/>
            <a:ext cx="5403794" cy="1"/>
          </a:xfrm>
          <a:prstGeom prst="line">
            <a:avLst/>
          </a:prstGeom>
        </p:spPr>
        <p:style>
          <a:lnRef idx="2">
            <a:schemeClr val="dk1"/>
          </a:lnRef>
          <a:fillRef idx="0">
            <a:schemeClr val="dk1"/>
          </a:fillRef>
          <a:effectRef idx="1">
            <a:schemeClr val="dk1"/>
          </a:effectRef>
          <a:fontRef idx="minor">
            <a:schemeClr val="tx1"/>
          </a:fontRef>
        </p:style>
      </p:cxnSp>
      <p:sp>
        <p:nvSpPr>
          <p:cNvPr id="62" name="TextBox 24">
            <a:extLst>
              <a:ext uri="{FF2B5EF4-FFF2-40B4-BE49-F238E27FC236}">
                <a16:creationId xmlns:a16="http://schemas.microsoft.com/office/drawing/2014/main" id="{06D3AD3D-E4D8-9B3A-B112-564A0F3D2403}"/>
              </a:ext>
            </a:extLst>
          </p:cNvPr>
          <p:cNvSpPr txBox="1"/>
          <p:nvPr/>
        </p:nvSpPr>
        <p:spPr>
          <a:xfrm>
            <a:off x="715197" y="1461570"/>
            <a:ext cx="1219435" cy="223138"/>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Nirmala UI" panose="020B0502040204020203" pitchFamily="34" charset="0"/>
                <a:ea typeface="Nirmala UI" panose="020B0502040204020203" pitchFamily="34" charset="0"/>
                <a:cs typeface="Nirmala UI" panose="020B0502040204020203" pitchFamily="34" charset="0"/>
              </a:rPr>
              <a:t>Time Allowed: 2Hrs</a:t>
            </a:r>
            <a:endParaRPr lang="en-GB" sz="85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3" name="TextBox 24">
            <a:extLst>
              <a:ext uri="{FF2B5EF4-FFF2-40B4-BE49-F238E27FC236}">
                <a16:creationId xmlns:a16="http://schemas.microsoft.com/office/drawing/2014/main" id="{E1EE554F-6C8E-753B-E4E3-871D3DD72B95}"/>
              </a:ext>
            </a:extLst>
          </p:cNvPr>
          <p:cNvSpPr txBox="1"/>
          <p:nvPr/>
        </p:nvSpPr>
        <p:spPr>
          <a:xfrm>
            <a:off x="5463173" y="1435433"/>
            <a:ext cx="777213" cy="353943"/>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Nirmala UI" panose="020B0502040204020203" pitchFamily="34" charset="0"/>
                <a:ea typeface="Nirmala UI" panose="020B0502040204020203" pitchFamily="34" charset="0"/>
                <a:cs typeface="Nirmala UI" panose="020B0502040204020203" pitchFamily="34" charset="0"/>
              </a:rPr>
              <a:t>Maximum Marks: 150</a:t>
            </a:r>
            <a:endParaRPr lang="en-GB" sz="85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4" name="TextBox 24">
            <a:extLst>
              <a:ext uri="{FF2B5EF4-FFF2-40B4-BE49-F238E27FC236}">
                <a16:creationId xmlns:a16="http://schemas.microsoft.com/office/drawing/2014/main" id="{49E28275-A4A2-B844-DCAD-680C7C159572}"/>
              </a:ext>
            </a:extLst>
          </p:cNvPr>
          <p:cNvSpPr txBox="1"/>
          <p:nvPr/>
        </p:nvSpPr>
        <p:spPr>
          <a:xfrm>
            <a:off x="2531895" y="1503387"/>
            <a:ext cx="1700277" cy="27699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200" b="1" dirty="0">
                <a:latin typeface="Arial Black" panose="020B0A04020102020204" pitchFamily="34" charset="0"/>
                <a:ea typeface="Nirmala UI" panose="020B0502040204020203" pitchFamily="34" charset="0"/>
                <a:cs typeface="Nirmala UI" panose="020B0502040204020203" pitchFamily="34" charset="0"/>
              </a:rPr>
              <a:t>Full Length Test-6</a:t>
            </a:r>
            <a:endParaRPr lang="en-GB" sz="1200" dirty="0">
              <a:latin typeface="Arial Black" panose="020B0A04020102020204" pitchFamily="34" charset="0"/>
              <a:ea typeface="Nirmala UI" panose="020B0502040204020203" pitchFamily="34" charset="0"/>
              <a:cs typeface="Nirmala UI" panose="020B0502040204020203" pitchFamily="34" charset="0"/>
            </a:endParaRPr>
          </a:p>
        </p:txBody>
      </p:sp>
      <p:sp>
        <p:nvSpPr>
          <p:cNvPr id="65" name="TextBox 24">
            <a:extLst>
              <a:ext uri="{FF2B5EF4-FFF2-40B4-BE49-F238E27FC236}">
                <a16:creationId xmlns:a16="http://schemas.microsoft.com/office/drawing/2014/main" id="{BB26EE1A-ABE1-15B4-DFA5-C8FA5BEB48C1}"/>
              </a:ext>
            </a:extLst>
          </p:cNvPr>
          <p:cNvSpPr txBox="1"/>
          <p:nvPr/>
        </p:nvSpPr>
        <p:spPr>
          <a:xfrm>
            <a:off x="2819282" y="1728077"/>
            <a:ext cx="1219435" cy="24622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b="1" dirty="0">
                <a:latin typeface="Nirmala UI" panose="020B0502040204020203" pitchFamily="34" charset="0"/>
                <a:ea typeface="Nirmala UI" panose="020B0502040204020203" pitchFamily="34" charset="0"/>
                <a:cs typeface="Nirmala UI" panose="020B0502040204020203" pitchFamily="34" charset="0"/>
              </a:rPr>
              <a:t>Question Booklet</a:t>
            </a:r>
            <a:endParaRPr lang="en-GB" sz="100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8" name="TextBox 24">
            <a:extLst>
              <a:ext uri="{FF2B5EF4-FFF2-40B4-BE49-F238E27FC236}">
                <a16:creationId xmlns:a16="http://schemas.microsoft.com/office/drawing/2014/main" id="{12CEF64D-0551-D3AF-B570-4B18A3EA8C3B}"/>
              </a:ext>
            </a:extLst>
          </p:cNvPr>
          <p:cNvSpPr txBox="1"/>
          <p:nvPr/>
        </p:nvSpPr>
        <p:spPr>
          <a:xfrm>
            <a:off x="704383" y="2015773"/>
            <a:ext cx="5427605" cy="223138"/>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Merriweather" panose="00000500000000000000" pitchFamily="2" charset="0"/>
                <a:ea typeface="Nirmala UI" panose="020B0502040204020203" pitchFamily="34" charset="0"/>
                <a:cs typeface="Nirmala UI" panose="020B0502040204020203" pitchFamily="34" charset="0"/>
              </a:rPr>
              <a:t>Read the following instructions carefully before you begin to answer the questions.</a:t>
            </a:r>
            <a:endParaRPr lang="en-GB" sz="850" dirty="0">
              <a:latin typeface="Merriweather" panose="00000500000000000000" pitchFamily="2" charset="0"/>
              <a:ea typeface="Nirmala UI" panose="020B0502040204020203" pitchFamily="34" charset="0"/>
              <a:cs typeface="Nirmala UI" panose="020B0502040204020203" pitchFamily="34" charset="0"/>
            </a:endParaRPr>
          </a:p>
        </p:txBody>
      </p:sp>
      <p:sp>
        <p:nvSpPr>
          <p:cNvPr id="4" name="Rectangle 3">
            <a:extLst>
              <a:ext uri="{FF2B5EF4-FFF2-40B4-BE49-F238E27FC236}">
                <a16:creationId xmlns:a16="http://schemas.microsoft.com/office/drawing/2014/main" id="{E7B1CD04-B368-3620-2E69-8D366DCBA815}"/>
              </a:ext>
            </a:extLst>
          </p:cNvPr>
          <p:cNvSpPr/>
          <p:nvPr/>
        </p:nvSpPr>
        <p:spPr>
          <a:xfrm>
            <a:off x="2327729" y="9036893"/>
            <a:ext cx="2320925" cy="24137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N"/>
          </a:p>
        </p:txBody>
      </p:sp>
      <p:sp>
        <p:nvSpPr>
          <p:cNvPr id="5" name="TextBox 53">
            <a:extLst>
              <a:ext uri="{FF2B5EF4-FFF2-40B4-BE49-F238E27FC236}">
                <a16:creationId xmlns:a16="http://schemas.microsoft.com/office/drawing/2014/main" id="{B5BD2663-8DEF-E703-054E-8F6486A33DE6}"/>
              </a:ext>
            </a:extLst>
          </p:cNvPr>
          <p:cNvSpPr txBox="1"/>
          <p:nvPr/>
        </p:nvSpPr>
        <p:spPr>
          <a:xfrm>
            <a:off x="2327715" y="9033464"/>
            <a:ext cx="811380"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Join Us:</a:t>
            </a:r>
          </a:p>
        </p:txBody>
      </p:sp>
      <p:pic>
        <p:nvPicPr>
          <p:cNvPr id="1026" name="Picture 2" descr="Telegram (software) - Wikipedia">
            <a:extLst>
              <a:ext uri="{FF2B5EF4-FFF2-40B4-BE49-F238E27FC236}">
                <a16:creationId xmlns:a16="http://schemas.microsoft.com/office/drawing/2014/main" id="{5D496339-E73B-CFC9-3DC6-8F2065E74A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0498" y="9076583"/>
            <a:ext cx="161996" cy="16199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acebook-logo - Wave Transit">
            <a:extLst>
              <a:ext uri="{FF2B5EF4-FFF2-40B4-BE49-F238E27FC236}">
                <a16:creationId xmlns:a16="http://schemas.microsoft.com/office/drawing/2014/main" id="{B1C92A46-25A5-017D-E01D-983B828985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2494" y="9055023"/>
            <a:ext cx="328184" cy="20511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B7373D6E-CF3C-FC52-B234-BE5B9CCC9C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0677" y="9059880"/>
            <a:ext cx="199887" cy="20025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a:extLst>
              <a:ext uri="{FF2B5EF4-FFF2-40B4-BE49-F238E27FC236}">
                <a16:creationId xmlns:a16="http://schemas.microsoft.com/office/drawing/2014/main" id="{8A02D01A-9AA0-7901-97D4-2A040E9738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278" y="8432328"/>
            <a:ext cx="226927" cy="22734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A74D56B-00BC-47DB-BA91-6239FE4D19DA}"/>
              </a:ext>
            </a:extLst>
          </p:cNvPr>
          <p:cNvPicPr>
            <a:picLocks noChangeAspect="1"/>
          </p:cNvPicPr>
          <p:nvPr/>
        </p:nvPicPr>
        <p:blipFill>
          <a:blip r:embed="rId5"/>
          <a:stretch>
            <a:fillRect/>
          </a:stretch>
        </p:blipFill>
        <p:spPr>
          <a:xfrm>
            <a:off x="3782569" y="9076583"/>
            <a:ext cx="177398" cy="177398"/>
          </a:xfrm>
          <a:prstGeom prst="rect">
            <a:avLst/>
          </a:prstGeom>
        </p:spPr>
      </p:pic>
      <p:pic>
        <p:nvPicPr>
          <p:cNvPr id="1036" name="Picture 12">
            <a:extLst>
              <a:ext uri="{FF2B5EF4-FFF2-40B4-BE49-F238E27FC236}">
                <a16:creationId xmlns:a16="http://schemas.microsoft.com/office/drawing/2014/main" id="{750FCBE7-1055-A9DB-04AE-9FF6DB1C01C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71218" y="9064514"/>
            <a:ext cx="479425" cy="201535"/>
          </a:xfrm>
          <a:prstGeom prst="rect">
            <a:avLst/>
          </a:prstGeom>
          <a:solidFill>
            <a:schemeClr val="bg1"/>
          </a:solidFill>
        </p:spPr>
      </p:pic>
    </p:spTree>
    <p:extLst>
      <p:ext uri="{BB962C8B-B14F-4D97-AF65-F5344CB8AC3E}">
        <p14:creationId xmlns:p14="http://schemas.microsoft.com/office/powerpoint/2010/main" val="1331331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75496" y="559229"/>
            <a:ext cx="3010858" cy="9140964"/>
          </a:xfrm>
          <a:prstGeom prst="rect">
            <a:avLst/>
          </a:prstGeom>
          <a:noFill/>
        </p:spPr>
        <p:txBody>
          <a:bodyPr wrap="square">
            <a:spAutoFit/>
          </a:bodyPr>
          <a:lstStyle/>
          <a:p>
            <a:r>
              <a:rPr lang="en-US" sz="1200" b="1" dirty="0">
                <a:latin typeface="Adobe Devanagari" panose="02040503050201020203" pitchFamily="18" charset="0"/>
                <a:ea typeface="Nirmala UI" panose="020B0502040204020203" pitchFamily="34" charset="0"/>
                <a:cs typeface="Adobe Devanagari" panose="02040503050201020203" pitchFamily="18" charset="0"/>
              </a:rPr>
              <a:t>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कामचटका प्रायद्वीप कहाँ स्थित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आर्कटिक महासागर में, अलास्का के पास</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प्रशांत महासागर में, रूस के पूर्वी तट पर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भूमध्य सागर में, ग्रीस के पास</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अटलांटिक महासागर में, ग्रीनलैंड के पास</a:t>
            </a:r>
            <a:endParaRPr lang="en-US"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200" b="1" dirty="0">
                <a:latin typeface="Adobe Devanagari" panose="02040503050201020203" pitchFamily="18" charset="0"/>
                <a:ea typeface="Nirmala UI" panose="020B0502040204020203" pitchFamily="34" charset="0"/>
                <a:cs typeface="Adobe Devanagari" panose="02040503050201020203" pitchFamily="18" charset="0"/>
              </a:rPr>
              <a:t>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बैलाडीला पर्वत श्रृंखला, जो अपने उच्च-श्रेणी के हेमेटाइट लौह अयस्क भंडारों के लिए प्रसिद्ध है, कहाँ स्थित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ओडिशा</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महाराष्ट्र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छत्तीसगढ़</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कर्नाटक</a:t>
            </a:r>
          </a:p>
          <a:p>
            <a:endParaRPr lang="en-US"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200" b="1" dirty="0">
                <a:latin typeface="Adobe Devanagari" panose="02040503050201020203" pitchFamily="18" charset="0"/>
                <a:ea typeface="Nirmala UI" panose="020B0502040204020203" pitchFamily="34" charset="0"/>
                <a:cs typeface="Adobe Devanagari" panose="02040503050201020203" pitchFamily="18" charset="0"/>
              </a:rPr>
              <a:t>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विभिन्न प्रकार के कोयले के बारे में निम्नलिखित कथनों पर विचार कीजिए: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US"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लिग्नाइट को निम्न-श्रेणी का भूरा कोयला माना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US"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धात्विक कोयला एक उच्च-गुणवत्ता वाला बिटुमिनस कोयला है, जिसका उपयोग मुख्यतः इस्पात निर्माण प्रक्रिया में किया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US"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एन्थ्रासाइट को उच्चतम गुणवत्ता वाला मृदु कोयला माना जाता है, जिसमें कार्बन की मात्रा सबसे अधिक होती 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उपरोक्त कथनों में से कौन सा/से सही है/हैं?</a:t>
            </a:r>
          </a:p>
          <a:p>
            <a:r>
              <a:rPr lang="en-US"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en-US"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en-US" sz="1200" dirty="0">
                <a:latin typeface="Adobe Devanagari" panose="02040503050201020203" pitchFamily="18" charset="0"/>
                <a:ea typeface="Nirmala UI" panose="020B0502040204020203" pitchFamily="34" charset="0"/>
                <a:cs typeface="Adobe Devanagari" panose="02040503050201020203" pitchFamily="18" charset="0"/>
              </a:rPr>
              <a:t>C)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r>
              <a:rPr lang="en-US"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endParaRPr lang="en-US"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200" b="1" dirty="0">
                <a:latin typeface="Adobe Devanagari" panose="02040503050201020203" pitchFamily="18" charset="0"/>
                <a:ea typeface="Nirmala UI" panose="020B0502040204020203" pitchFamily="34" charset="0"/>
                <a:cs typeface="Adobe Devanagari" panose="02040503050201020203" pitchFamily="18" charset="0"/>
              </a:rPr>
              <a:t>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दुनिया का सबसे गहरा ड्रिल, कोला सुपरडीप बोरहोल, कहाँ स्थित है?</a:t>
            </a:r>
          </a:p>
          <a:p>
            <a:r>
              <a:rPr lang="en-US"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प्रशांत महासागर में</a:t>
            </a:r>
          </a:p>
          <a:p>
            <a:r>
              <a:rPr lang="en-US"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आर्कटिक महासागर, रूस में</a:t>
            </a:r>
          </a:p>
          <a:p>
            <a:r>
              <a:rPr lang="en-US"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अटलांटिक महासागर में</a:t>
            </a:r>
          </a:p>
          <a:p>
            <a:r>
              <a:rPr lang="en-US"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हिंद महासागर में</a:t>
            </a:r>
            <a:endParaRPr lang="en-US"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200" b="1" dirty="0">
                <a:latin typeface="Adobe Devanagari" panose="02040503050201020203" pitchFamily="18" charset="0"/>
                <a:ea typeface="Nirmala UI" panose="020B0502040204020203" pitchFamily="34" charset="0"/>
                <a:cs typeface="Adobe Devanagari" panose="02040503050201020203" pitchFamily="18" charset="0"/>
              </a:rPr>
              <a:t>5. . P-</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तरंगों और </a:t>
            </a:r>
            <a:r>
              <a:rPr lang="en-US" sz="1200" b="1" dirty="0">
                <a:latin typeface="Adobe Devanagari" panose="02040503050201020203" pitchFamily="18" charset="0"/>
                <a:ea typeface="Nirmala UI" panose="020B0502040204020203" pitchFamily="34" charset="0"/>
                <a:cs typeface="Adobe Devanagari" panose="02040503050201020203" pitchFamily="18" charset="0"/>
              </a:rPr>
              <a:t>S-</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तरंगों के बारे में निम्नलिखित में से कौन सा/से कथन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US" sz="1200" dirty="0">
                <a:latin typeface="Adobe Devanagari" panose="02040503050201020203" pitchFamily="18" charset="0"/>
                <a:ea typeface="Nirmala UI" panose="020B0502040204020203" pitchFamily="34" charset="0"/>
                <a:cs typeface="Adobe Devanagari" panose="02040503050201020203" pitchFamily="18" charset="0"/>
              </a:rPr>
              <a:t> P-</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तरंगें सबसे तेज़ भूकंपीय तरंगें होती हैं और पृथ्वी की सतह पर सबसे पहले पहुँचती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US" sz="1200" dirty="0">
                <a:latin typeface="Adobe Devanagari" panose="02040503050201020203" pitchFamily="18" charset="0"/>
                <a:ea typeface="Nirmala UI" panose="020B0502040204020203" pitchFamily="34" charset="0"/>
                <a:cs typeface="Adobe Devanagari" panose="02040503050201020203" pitchFamily="18" charset="0"/>
              </a:rPr>
              <a:t> S-</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तरंगें द्रव और ठोस दोनों में से होकर गुज़र सकती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US" sz="1200" dirty="0">
                <a:latin typeface="Adobe Devanagari" panose="02040503050201020203" pitchFamily="18" charset="0"/>
                <a:ea typeface="Nirmala UI" panose="020B0502040204020203" pitchFamily="34" charset="0"/>
                <a:cs typeface="Adobe Devanagari" panose="02040503050201020203" pitchFamily="18" charset="0"/>
              </a:rPr>
              <a:t> S-</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तरंगें कुछ देरी से पहुँचती हैं और केवल ठोस पदार्थों में से होकर गुज़र सकती 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en-US"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en-US"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en-US"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4EB31A44-CA61-DCF6-7A13-E9F14AA3125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71643" y="559229"/>
            <a:ext cx="3010858" cy="8925520"/>
          </a:xfrm>
          <a:prstGeom prst="rect">
            <a:avLst/>
          </a:prstGeom>
          <a:noFill/>
        </p:spPr>
        <p:txBody>
          <a:bodyPr wrap="square">
            <a:spAutoFit/>
          </a:bodyPr>
          <a:lstStyle/>
          <a:p>
            <a:r>
              <a:rPr lang="en-US" sz="1150" b="1" dirty="0">
                <a:latin typeface="Adobe Devanagari" panose="02040503050201020203" pitchFamily="18" charset="0"/>
                <a:ea typeface="Nirmala UI" panose="020B0502040204020203" pitchFamily="34" charset="0"/>
                <a:cs typeface="Adobe Devanagari" panose="02040503050201020203" pitchFamily="18" charset="0"/>
              </a:rPr>
              <a:t>1. Where is the Kamchatka Peninsula situated?</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 A) In the Arctic Ocean, near Alaska</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 B) In the Pacific Ocean, on the eastern coast of Russia</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 C) In the Mediterranean Sea, near Greece</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 D) In the Atlantic Ocean, near Greenland</a:t>
            </a:r>
          </a:p>
          <a:p>
            <a:endParaRPr lang="en-US"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50" b="1" dirty="0">
                <a:latin typeface="Adobe Devanagari" panose="02040503050201020203" pitchFamily="18" charset="0"/>
                <a:ea typeface="Nirmala UI" panose="020B0502040204020203" pitchFamily="34" charset="0"/>
                <a:cs typeface="Adobe Devanagari" panose="02040503050201020203" pitchFamily="18" charset="0"/>
              </a:rPr>
              <a:t>2. Where is the </a:t>
            </a:r>
            <a:r>
              <a:rPr lang="en-US" sz="1150" b="1" dirty="0" err="1">
                <a:latin typeface="Adobe Devanagari" panose="02040503050201020203" pitchFamily="18" charset="0"/>
                <a:ea typeface="Nirmala UI" panose="020B0502040204020203" pitchFamily="34" charset="0"/>
                <a:cs typeface="Adobe Devanagari" panose="02040503050201020203" pitchFamily="18" charset="0"/>
              </a:rPr>
              <a:t>Bailadila</a:t>
            </a:r>
            <a:r>
              <a:rPr lang="en-US" sz="1150" b="1" dirty="0">
                <a:latin typeface="Adobe Devanagari" panose="02040503050201020203" pitchFamily="18" charset="0"/>
                <a:ea typeface="Nirmala UI" panose="020B0502040204020203" pitchFamily="34" charset="0"/>
                <a:cs typeface="Adobe Devanagari" panose="02040503050201020203" pitchFamily="18" charset="0"/>
              </a:rPr>
              <a:t> range of hills, known for its high-grade hematite iron ore deposits, located?</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 A) Odisha</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 B) Maharashtra</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 C) Chhattisgarh</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 D) Karnataka</a:t>
            </a:r>
          </a:p>
          <a:p>
            <a:endParaRPr lang="en-US"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50" b="1" dirty="0">
                <a:latin typeface="Adobe Devanagari" panose="02040503050201020203" pitchFamily="18" charset="0"/>
                <a:ea typeface="Nirmala UI" panose="020B0502040204020203" pitchFamily="34" charset="0"/>
                <a:cs typeface="Adobe Devanagari" panose="02040503050201020203" pitchFamily="18" charset="0"/>
              </a:rPr>
              <a:t>3. Consider the following statements about different types of coal:</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1. Lignite is classified as a low-grade brown coal.</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2. Metallurgical coal is a high-quality bituminous coal, primarily used in the steel-making process.</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3. Anthracite is considered the highest-quality soft coal, with the highest carbon content.</a:t>
            </a:r>
          </a:p>
          <a:p>
            <a:endParaRPr lang="en-US"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50" b="1" dirty="0">
                <a:latin typeface="Adobe Devanagari" panose="02040503050201020203" pitchFamily="18" charset="0"/>
                <a:ea typeface="Nirmala UI" panose="020B0502040204020203" pitchFamily="34" charset="0"/>
                <a:cs typeface="Adobe Devanagari" panose="02040503050201020203" pitchFamily="18" charset="0"/>
              </a:rPr>
              <a:t>Which of the statements above is/are correct?</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 A) 1 and 2 only</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 B) 2 and 3 only</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 C) 1, 2, and 3</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 D) 1 only</a:t>
            </a:r>
          </a:p>
          <a:p>
            <a:endParaRPr lang="en-US"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50" b="1" dirty="0">
                <a:latin typeface="Adobe Devanagari" panose="02040503050201020203" pitchFamily="18" charset="0"/>
                <a:ea typeface="Nirmala UI" panose="020B0502040204020203" pitchFamily="34" charset="0"/>
                <a:cs typeface="Adobe Devanagari" panose="02040503050201020203" pitchFamily="18" charset="0"/>
              </a:rPr>
              <a:t>4. Where is the Kola Superdeep Borehole, the deepest drill in the world, located?</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 A) In the Pacific Ocean</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 B) In the Arctic Ocean, Russia</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 C) In the Atlantic Ocean</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 D) In the Indian Ocean</a:t>
            </a:r>
          </a:p>
          <a:p>
            <a:endParaRPr lang="en-US"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50" b="1" dirty="0">
                <a:latin typeface="Adobe Devanagari" panose="02040503050201020203" pitchFamily="18" charset="0"/>
                <a:ea typeface="Nirmala UI" panose="020B0502040204020203" pitchFamily="34" charset="0"/>
                <a:cs typeface="Adobe Devanagari" panose="02040503050201020203" pitchFamily="18" charset="0"/>
              </a:rPr>
              <a:t>5. Which of the following statements about P-waves and S-waves is/are correct?</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1. P-waves are the fastest seismic waves and reach the Earth's surface first.</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2. S-waves can travel through both liquids and solids.</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3. S-waves arrive after a delay and can only travel through solid materials.</a:t>
            </a:r>
          </a:p>
          <a:p>
            <a:endParaRPr lang="en-US"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 A) 1 and 2 only</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 B) 1 and 3 only</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 C) 2 and 3 only</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 D) 1, 2, and 3</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147912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D686C-6528-B9FC-541F-6DD6C42CCAB9}"/>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6A24A42A-9619-A56E-F957-447A48DA6A58}"/>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2E1CEDBE-A85F-A347-1B9A-6E31C7A55E1D}"/>
              </a:ext>
            </a:extLst>
          </p:cNvPr>
          <p:cNvSpPr txBox="1"/>
          <p:nvPr/>
        </p:nvSpPr>
        <p:spPr>
          <a:xfrm>
            <a:off x="375499" y="559229"/>
            <a:ext cx="3010858" cy="8771632"/>
          </a:xfrm>
          <a:prstGeom prst="rect">
            <a:avLst/>
          </a:prstGeom>
          <a:noFill/>
        </p:spPr>
        <p:txBody>
          <a:bodyPr wrap="square">
            <a:spAutoFit/>
          </a:bodyPr>
          <a:lstStyle/>
          <a:p>
            <a:r>
              <a:rPr lang="en-US" sz="1200" b="1" dirty="0">
                <a:latin typeface="Adobe Devanagari" panose="02040503050201020203" pitchFamily="18" charset="0"/>
                <a:cs typeface="Adobe Devanagari" panose="02040503050201020203" pitchFamily="18" charset="0"/>
              </a:rPr>
              <a:t>6. </a:t>
            </a:r>
            <a:r>
              <a:rPr lang="hi-IN" sz="1200" b="1" dirty="0">
                <a:latin typeface="Adobe Devanagari" panose="02040503050201020203" pitchFamily="18" charset="0"/>
                <a:cs typeface="Adobe Devanagari" panose="02040503050201020203" pitchFamily="18" charset="0"/>
              </a:rPr>
              <a:t>निम्नलिखित स्थानीय पवनों का उनकी संबंधित विशेषताओं (गर्म या ठंडी) से मिलान कीजिए:</a:t>
            </a:r>
            <a:endParaRPr lang="hi-IN" sz="1200" dirty="0">
              <a:latin typeface="Adobe Devanagari" panose="02040503050201020203" pitchFamily="18" charset="0"/>
              <a:cs typeface="Adobe Devanagari" panose="02040503050201020203" pitchFamily="18" charset="0"/>
            </a:endParaRPr>
          </a:p>
          <a:p>
            <a:r>
              <a:rPr lang="hi-IN" sz="1200" dirty="0">
                <a:latin typeface="Adobe Devanagari" panose="02040503050201020203" pitchFamily="18" charset="0"/>
                <a:cs typeface="Adobe Devanagari" panose="02040503050201020203" pitchFamily="18" charset="0"/>
              </a:rPr>
              <a:t>स्थानीय पवन             प्रकृति</a:t>
            </a:r>
          </a:p>
          <a:p>
            <a:r>
              <a:rPr lang="hi-IN" sz="1200" dirty="0">
                <a:latin typeface="Adobe Devanagari" panose="02040503050201020203" pitchFamily="18" charset="0"/>
                <a:cs typeface="Adobe Devanagari" panose="02040503050201020203" pitchFamily="18" charset="0"/>
              </a:rPr>
              <a:t>1. बोरा                  </a:t>
            </a:r>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ठंडी</a:t>
            </a:r>
          </a:p>
          <a:p>
            <a:r>
              <a:rPr lang="hi-IN" sz="1200" dirty="0">
                <a:latin typeface="Adobe Devanagari" panose="02040503050201020203" pitchFamily="18" charset="0"/>
                <a:cs typeface="Adobe Devanagari" panose="02040503050201020203" pitchFamily="18" charset="0"/>
              </a:rPr>
              <a:t>2. चिनूक               </a:t>
            </a:r>
            <a:r>
              <a:rPr lang="en-IN"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गर्म</a:t>
            </a:r>
          </a:p>
          <a:p>
            <a:r>
              <a:rPr lang="hi-IN" sz="1200" dirty="0">
                <a:latin typeface="Adobe Devanagari" panose="02040503050201020203" pitchFamily="18" charset="0"/>
                <a:cs typeface="Adobe Devanagari" panose="02040503050201020203" pitchFamily="18" charset="0"/>
              </a:rPr>
              <a:t>3. फ़ॉन                 </a:t>
            </a:r>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गर्म</a:t>
            </a:r>
            <a:endParaRPr lang="en-IN" sz="1200" dirty="0">
              <a:latin typeface="Adobe Devanagari" panose="02040503050201020203" pitchFamily="18" charset="0"/>
              <a:cs typeface="Adobe Devanagari" panose="02040503050201020203" pitchFamily="18" charset="0"/>
            </a:endParaRPr>
          </a:p>
          <a:p>
            <a:endParaRPr lang="hi-IN" sz="1200" dirty="0">
              <a:latin typeface="Adobe Devanagari" panose="02040503050201020203" pitchFamily="18" charset="0"/>
              <a:cs typeface="Adobe Devanagari" panose="02040503050201020203" pitchFamily="18" charset="0"/>
            </a:endParaRPr>
          </a:p>
          <a:p>
            <a:r>
              <a:rPr lang="hi-IN" sz="1200" b="1" dirty="0">
                <a:latin typeface="Adobe Devanagari" panose="02040503050201020203" pitchFamily="18" charset="0"/>
                <a:cs typeface="Adobe Devanagari" panose="02040503050201020203" pitchFamily="18" charset="0"/>
              </a:rPr>
              <a:t>विकल्प:</a:t>
            </a:r>
          </a:p>
          <a:p>
            <a:r>
              <a:rPr lang="en-IN" sz="1200" dirty="0">
                <a:latin typeface="Adobe Devanagari" panose="02040503050201020203" pitchFamily="18" charset="0"/>
                <a:cs typeface="Adobe Devanagari" panose="02040503050201020203" pitchFamily="18" charset="0"/>
              </a:rPr>
              <a:t>A.1-A, 2-B, 3-C</a:t>
            </a:r>
          </a:p>
          <a:p>
            <a:r>
              <a:rPr lang="en-IN" sz="1200" dirty="0">
                <a:latin typeface="Adobe Devanagari" panose="02040503050201020203" pitchFamily="18" charset="0"/>
                <a:cs typeface="Adobe Devanagari" panose="02040503050201020203" pitchFamily="18" charset="0"/>
              </a:rPr>
              <a:t>B.1-B, 2-C, 3-A</a:t>
            </a:r>
          </a:p>
          <a:p>
            <a:r>
              <a:rPr lang="en-IN" sz="1200" dirty="0">
                <a:latin typeface="Adobe Devanagari" panose="02040503050201020203" pitchFamily="18" charset="0"/>
                <a:cs typeface="Adobe Devanagari" panose="02040503050201020203" pitchFamily="18" charset="0"/>
              </a:rPr>
              <a:t>C.1-A, 2-C, 3-B</a:t>
            </a:r>
          </a:p>
          <a:p>
            <a:r>
              <a:rPr lang="en-IN" sz="1200" dirty="0">
                <a:latin typeface="Adobe Devanagari" panose="02040503050201020203" pitchFamily="18" charset="0"/>
                <a:cs typeface="Adobe Devanagari" panose="02040503050201020203" pitchFamily="18" charset="0"/>
              </a:rPr>
              <a:t>D.1-C, 2-A, 3-B</a:t>
            </a:r>
          </a:p>
          <a:p>
            <a:endParaRPr lang="en-IN" sz="1200"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7. </a:t>
            </a:r>
            <a:r>
              <a:rPr lang="hi-IN" sz="1200" b="1" dirty="0">
                <a:latin typeface="Adobe Devanagari" panose="02040503050201020203" pitchFamily="18" charset="0"/>
                <a:cs typeface="Adobe Devanagari" panose="02040503050201020203" pitchFamily="18" charset="0"/>
              </a:rPr>
              <a:t>ज़ाम्बेज़ी नदी किस महासागर में गिरती है?</a:t>
            </a:r>
          </a:p>
          <a:p>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अटलांटिक महासागर</a:t>
            </a:r>
          </a:p>
          <a:p>
            <a:r>
              <a:rPr lang="en-IN"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हिंद महासागर</a:t>
            </a:r>
          </a:p>
          <a:p>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आर्कटिक महासागर</a:t>
            </a:r>
          </a:p>
          <a:p>
            <a:r>
              <a:rPr lang="en-IN"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दक्षिणी महासागर</a:t>
            </a:r>
          </a:p>
          <a:p>
            <a:endParaRPr lang="en-IN" sz="1200"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8.</a:t>
            </a:r>
            <a:r>
              <a:rPr lang="hi-IN" sz="1200" b="1" dirty="0">
                <a:latin typeface="Adobe Devanagari" panose="02040503050201020203" pitchFamily="18" charset="0"/>
                <a:cs typeface="Adobe Devanagari" panose="02040503050201020203" pitchFamily="18" charset="0"/>
              </a:rPr>
              <a:t> "पत्ती का कूड़ा अन्य बायोम की तुलना में अधिक तेज़ी से विघटित होता है, जिससे अक्सर मिट्टी की सतह लगभग नंगी रह जाती है। वनस्पति में मुख्य रूप से वे पौधे होते हैं जो पेड़ों पर चढ़कर या शाखाओं पर एपिफाइट्स के रूप में ऊपर की ओर बढ़ते हैं।" यहाँ किस बायोम का वर्णन किया जा रहा है?</a:t>
            </a:r>
          </a:p>
          <a:p>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शंकुधारी वन</a:t>
            </a:r>
          </a:p>
          <a:p>
            <a:r>
              <a:rPr lang="en-IN"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शुष्क पर्णपाती वन</a:t>
            </a:r>
          </a:p>
          <a:p>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मैंग्रोव वन</a:t>
            </a:r>
          </a:p>
          <a:p>
            <a:r>
              <a:rPr lang="en-IN"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उष्णकटिबंधीय वर्षावन</a:t>
            </a:r>
          </a:p>
          <a:p>
            <a:endParaRPr lang="en-IN" sz="1200" b="1"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9.</a:t>
            </a:r>
            <a:r>
              <a:rPr lang="hi-IN" sz="1200" b="1" dirty="0">
                <a:latin typeface="Adobe Devanagari" panose="02040503050201020203" pitchFamily="18" charset="0"/>
                <a:cs typeface="Adobe Devanagari" panose="02040503050201020203" pitchFamily="18" charset="0"/>
              </a:rPr>
              <a:t> निम्नलिखित कथनों पर विचार कीजिए:</a:t>
            </a:r>
          </a:p>
          <a:p>
            <a:r>
              <a:rPr lang="hi-IN" sz="1200" dirty="0">
                <a:latin typeface="Adobe Devanagari" panose="02040503050201020203" pitchFamily="18" charset="0"/>
                <a:cs typeface="Adobe Devanagari" panose="02040503050201020203" pitchFamily="18" charset="0"/>
              </a:rPr>
              <a:t>1.</a:t>
            </a:r>
            <a:r>
              <a:rPr lang="en-US"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उष्णकटिबंधीय क्षेत्र में, व्यापारिक पवनों के प्रभाव के कारण महासागरों के पश्चिमी भाग पूर्वी भागों की तुलना में अधिक गर्म होते हैं।</a:t>
            </a:r>
          </a:p>
          <a:p>
            <a:r>
              <a:rPr lang="hi-IN" sz="1200" dirty="0">
                <a:latin typeface="Adobe Devanagari" panose="02040503050201020203" pitchFamily="18" charset="0"/>
                <a:cs typeface="Adobe Devanagari" panose="02040503050201020203" pitchFamily="18" charset="0"/>
              </a:rPr>
              <a:t>2.</a:t>
            </a:r>
            <a:r>
              <a:rPr lang="en-US"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समशीतोष्ण क्षेत्र में, पछुआ पवनें महासागरों के पूर्वी भागों को पश्चिमी भागों की तुलना में अधिक गर्म बनाती हैं।</a:t>
            </a:r>
          </a:p>
          <a:p>
            <a:r>
              <a:rPr lang="hi-IN" sz="1200" b="1" dirty="0">
                <a:latin typeface="Adobe Devanagari" panose="02040503050201020203" pitchFamily="18" charset="0"/>
                <a:cs typeface="Adobe Devanagari" panose="02040503050201020203" pitchFamily="18" charset="0"/>
              </a:rPr>
              <a:t>ऊपर दिए गए कथनों में से कौन सा/से सही है/हैं?</a:t>
            </a:r>
          </a:p>
          <a:p>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केवल 1</a:t>
            </a:r>
          </a:p>
          <a:p>
            <a:r>
              <a:rPr lang="en-IN"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केवल 2</a:t>
            </a:r>
          </a:p>
          <a:p>
            <a:r>
              <a:rPr lang="en-IN" sz="1200" dirty="0">
                <a:latin typeface="Adobe Devanagari" panose="02040503050201020203" pitchFamily="18" charset="0"/>
                <a:cs typeface="Adobe Devanagari" panose="02040503050201020203" pitchFamily="18" charset="0"/>
              </a:rPr>
              <a:t>C) 1 </a:t>
            </a:r>
            <a:r>
              <a:rPr lang="hi-IN" sz="1200" dirty="0">
                <a:latin typeface="Adobe Devanagari" panose="02040503050201020203" pitchFamily="18" charset="0"/>
                <a:cs typeface="Adobe Devanagari" panose="02040503050201020203" pitchFamily="18" charset="0"/>
              </a:rPr>
              <a:t>और 2 दोनों</a:t>
            </a:r>
          </a:p>
          <a:p>
            <a:r>
              <a:rPr lang="en-IN"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न तो 1 और न ही 2</a:t>
            </a:r>
          </a:p>
          <a:p>
            <a:endParaRPr lang="en-IN" sz="1200" b="1"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10.</a:t>
            </a:r>
            <a:r>
              <a:rPr lang="hi-IN" sz="1200" b="1" dirty="0">
                <a:latin typeface="Adobe Devanagari" panose="02040503050201020203" pitchFamily="18" charset="0"/>
                <a:cs typeface="Adobe Devanagari" panose="02040503050201020203" pitchFamily="18" charset="0"/>
              </a:rPr>
              <a:t> डायमंड हार्बर और साल्ट लेक सिटी किस शहर में स्थित हैं?</a:t>
            </a:r>
          </a:p>
          <a:p>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मुंबई</a:t>
            </a:r>
          </a:p>
          <a:p>
            <a:r>
              <a:rPr lang="en-IN"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चेन्नई</a:t>
            </a:r>
          </a:p>
          <a:p>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कोलकाता</a:t>
            </a:r>
          </a:p>
          <a:p>
            <a:r>
              <a:rPr lang="en-IN"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दिल्ली</a:t>
            </a:r>
            <a:endParaRPr lang="en-IN" sz="1200" dirty="0">
              <a:latin typeface="Adobe Devanagari" panose="02040503050201020203" pitchFamily="18" charset="0"/>
              <a:cs typeface="Adobe Devanagari" panose="02040503050201020203" pitchFamily="18" charset="0"/>
            </a:endParaRPr>
          </a:p>
          <a:p>
            <a:endParaRPr lang="en-IN" sz="1200" dirty="0">
              <a:latin typeface="Adobe Devanagari" panose="02040503050201020203" pitchFamily="18" charset="0"/>
              <a:cs typeface="Adobe Devanagari" panose="02040503050201020203" pitchFamily="18" charset="0"/>
            </a:endParaRPr>
          </a:p>
        </p:txBody>
      </p:sp>
      <p:sp>
        <p:nvSpPr>
          <p:cNvPr id="3" name="Rectangle 2">
            <a:extLst>
              <a:ext uri="{FF2B5EF4-FFF2-40B4-BE49-F238E27FC236}">
                <a16:creationId xmlns:a16="http://schemas.microsoft.com/office/drawing/2014/main" id="{A779F2E0-5B32-B9E7-8A0D-6D9C74922DFD}"/>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3CE86990-F252-C328-2D48-C51CF8FC10A3}"/>
              </a:ext>
            </a:extLst>
          </p:cNvPr>
          <p:cNvSpPr txBox="1"/>
          <p:nvPr/>
        </p:nvSpPr>
        <p:spPr>
          <a:xfrm>
            <a:off x="3471643" y="559229"/>
            <a:ext cx="3010858" cy="9110186"/>
          </a:xfrm>
          <a:prstGeom prst="rect">
            <a:avLst/>
          </a:prstGeom>
          <a:noFill/>
        </p:spPr>
        <p:txBody>
          <a:bodyPr wrap="square">
            <a:spAutoFit/>
          </a:bodyPr>
          <a:lstStyle/>
          <a:p>
            <a:r>
              <a:rPr lang="en-US" sz="1150" b="1" dirty="0">
                <a:latin typeface="Adobe Devanagari" panose="02040503050201020203" pitchFamily="18" charset="0"/>
                <a:ea typeface="Nirmala UI" panose="020B0502040204020203" pitchFamily="34" charset="0"/>
                <a:cs typeface="Adobe Devanagari" panose="02040503050201020203" pitchFamily="18" charset="0"/>
              </a:rPr>
              <a:t>6. Match the following local winds with their respective characteristics (warm or cold):</a:t>
            </a:r>
          </a:p>
          <a:p>
            <a:r>
              <a:rPr lang="en-US" sz="1150" b="1" dirty="0">
                <a:latin typeface="Adobe Devanagari" panose="02040503050201020203" pitchFamily="18" charset="0"/>
                <a:ea typeface="Nirmala UI" panose="020B0502040204020203" pitchFamily="34" charset="0"/>
                <a:cs typeface="Adobe Devanagari" panose="02040503050201020203" pitchFamily="18" charset="0"/>
              </a:rPr>
              <a:t>Local Wind		 Nature</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1. Bora			A) Cold</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2. Chinook		B) Warm</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3. Foehn		C) Warm</a:t>
            </a:r>
          </a:p>
          <a:p>
            <a:endParaRPr lang="en-US"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5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A.1-A, 2-B, 3-C</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B.1-B, 2-C, 3-A</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C.1-A, 2-C, 3-B</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D.1-C, 2-A, 3-B</a:t>
            </a:r>
          </a:p>
          <a:p>
            <a:endParaRPr lang="en-US"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50" b="1" dirty="0">
                <a:latin typeface="Adobe Devanagari" panose="02040503050201020203" pitchFamily="18" charset="0"/>
                <a:ea typeface="Nirmala UI" panose="020B0502040204020203" pitchFamily="34" charset="0"/>
                <a:cs typeface="Adobe Devanagari" panose="02040503050201020203" pitchFamily="18" charset="0"/>
              </a:rPr>
              <a:t>7. The Zambezi River flows into which ocean?</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 A) Atlantic Ocean</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 B) Indian Ocean</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 C) Arctic Ocean</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 D) Southern Ocean</a:t>
            </a:r>
          </a:p>
          <a:p>
            <a:endParaRPr lang="en-US"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50" b="1" dirty="0">
                <a:latin typeface="Adobe Devanagari" panose="02040503050201020203" pitchFamily="18" charset="0"/>
                <a:ea typeface="Nirmala UI" panose="020B0502040204020203" pitchFamily="34" charset="0"/>
                <a:cs typeface="Adobe Devanagari" panose="02040503050201020203" pitchFamily="18" charset="0"/>
              </a:rPr>
              <a:t>8. "Leaf litter decomposes more rapidly than in other biomes, often leaving the soil surface almost bare. The vegetation primarily consists of plants that grow upwards by climbing trees or as epiphytes on branches." Which biome is being described here?</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A. coniferous forest</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B. dry deciduous forest</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C. mangrove forest</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D. tropical rainforest</a:t>
            </a:r>
          </a:p>
          <a:p>
            <a:endParaRPr lang="en-US"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50" b="1" dirty="0">
                <a:latin typeface="Adobe Devanagari" panose="02040503050201020203" pitchFamily="18" charset="0"/>
                <a:ea typeface="Nirmala UI" panose="020B0502040204020203" pitchFamily="34" charset="0"/>
                <a:cs typeface="Adobe Devanagari" panose="02040503050201020203" pitchFamily="18" charset="0"/>
              </a:rPr>
              <a:t>9. Consider the following statements:</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1. In the tropical zone, the western sections of the oceans are warmer than the eastern sections due to the influence of trade winds.</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2. In the temperate zone, westerlies make the eastern sections of oceans warmer than the western sections.</a:t>
            </a:r>
          </a:p>
          <a:p>
            <a:r>
              <a:rPr lang="en-US" sz="1150" b="1" dirty="0">
                <a:latin typeface="Adobe Devanagari" panose="02040503050201020203" pitchFamily="18" charset="0"/>
                <a:ea typeface="Nirmala UI" panose="020B0502040204020203" pitchFamily="34" charset="0"/>
                <a:cs typeface="Adobe Devanagari" panose="02040503050201020203" pitchFamily="18" charset="0"/>
              </a:rPr>
              <a:t>Which of the statements given above is/are correct?</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 A) 1 Only</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 B) 2 Only</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 C) Both 1 and 2</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 D) Neither 1 nor 2</a:t>
            </a:r>
          </a:p>
          <a:p>
            <a:endParaRPr lang="en-US" sz="115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50" b="1" dirty="0">
                <a:latin typeface="Adobe Devanagari" panose="02040503050201020203" pitchFamily="18" charset="0"/>
                <a:ea typeface="Nirmala UI" panose="020B0502040204020203" pitchFamily="34" charset="0"/>
                <a:cs typeface="Adobe Devanagari" panose="02040503050201020203" pitchFamily="18" charset="0"/>
              </a:rPr>
              <a:t>10. Diamond Harbor and Salt Lake City are located in which city?</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 A) Mumbai</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 B) Chennai</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 C) Kolkata</a:t>
            </a:r>
          </a:p>
          <a:p>
            <a:r>
              <a:rPr lang="en-US" sz="1150" dirty="0">
                <a:latin typeface="Adobe Devanagari" panose="02040503050201020203" pitchFamily="18" charset="0"/>
                <a:ea typeface="Nirmala UI" panose="020B0502040204020203" pitchFamily="34" charset="0"/>
                <a:cs typeface="Adobe Devanagari" panose="02040503050201020203" pitchFamily="18" charset="0"/>
              </a:rPr>
              <a:t> D) Delhi</a:t>
            </a:r>
          </a:p>
        </p:txBody>
      </p:sp>
    </p:spTree>
    <p:extLst>
      <p:ext uri="{BB962C8B-B14F-4D97-AF65-F5344CB8AC3E}">
        <p14:creationId xmlns:p14="http://schemas.microsoft.com/office/powerpoint/2010/main" val="2336507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C19F0-C830-937E-67F3-A33660F6B97D}"/>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60E709AA-759C-BA0C-98DB-0664E1644C4B}"/>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C7679393-C6C3-4D7F-08AC-3BCFE32592A8}"/>
              </a:ext>
            </a:extLst>
          </p:cNvPr>
          <p:cNvSpPr txBox="1"/>
          <p:nvPr/>
        </p:nvSpPr>
        <p:spPr>
          <a:xfrm>
            <a:off x="375499" y="559229"/>
            <a:ext cx="3010858" cy="9140964"/>
          </a:xfrm>
          <a:prstGeom prst="rect">
            <a:avLst/>
          </a:prstGeom>
          <a:noFill/>
        </p:spPr>
        <p:txBody>
          <a:bodyPr wrap="square">
            <a:spAutoFit/>
          </a:bodyPr>
          <a:lstStyle/>
          <a:p>
            <a:r>
              <a:rPr lang="en-US" sz="1200" b="1" dirty="0">
                <a:latin typeface="Adobe Devanagari" panose="02040503050201020203" pitchFamily="18" charset="0"/>
                <a:cs typeface="Adobe Devanagari" panose="02040503050201020203" pitchFamily="18" charset="0"/>
              </a:rPr>
              <a:t>11. </a:t>
            </a:r>
            <a:r>
              <a:rPr lang="hi-IN" sz="1200" b="1" dirty="0">
                <a:latin typeface="Adobe Devanagari" panose="02040503050201020203" pitchFamily="18" charset="0"/>
                <a:cs typeface="Adobe Devanagari" panose="02040503050201020203" pitchFamily="18" charset="0"/>
              </a:rPr>
              <a:t>प्लंज पूल के निर्माण का क्या कारण है?</a:t>
            </a:r>
          </a:p>
          <a:p>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जल धाराओं के कारण नदी के किनारों का क्षरण</a:t>
            </a:r>
          </a:p>
          <a:p>
            <a:r>
              <a:rPr lang="en-IN"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झरनों के आधार पर पानी और घूमते हुए पत्थरों के प्रभाव से</a:t>
            </a:r>
            <a:r>
              <a:rPr lang="en-US"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गहरा गड्ढा बन जाता है</a:t>
            </a:r>
          </a:p>
          <a:p>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वायु अपरदन से उथला गड्ढा बन जाता है</a:t>
            </a:r>
          </a:p>
          <a:p>
            <a:r>
              <a:rPr lang="en-IN"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जलधारा में कंकड़ और पत्थरों का जमाव</a:t>
            </a:r>
            <a:endParaRPr lang="en-US" sz="1200" dirty="0">
              <a:latin typeface="Adobe Devanagari" panose="02040503050201020203" pitchFamily="18" charset="0"/>
              <a:cs typeface="Adobe Devanagari" panose="02040503050201020203" pitchFamily="18" charset="0"/>
            </a:endParaRPr>
          </a:p>
          <a:p>
            <a:endParaRPr lang="en-US" sz="1200" dirty="0">
              <a:latin typeface="Adobe Devanagari" panose="02040503050201020203" pitchFamily="18" charset="0"/>
              <a:cs typeface="Adobe Devanagari" panose="02040503050201020203" pitchFamily="18" charset="0"/>
            </a:endParaRPr>
          </a:p>
          <a:p>
            <a:r>
              <a:rPr lang="en-US" sz="1200" b="1" dirty="0">
                <a:latin typeface="Adobe Devanagari" panose="02040503050201020203" pitchFamily="18" charset="0"/>
                <a:cs typeface="Adobe Devanagari" panose="02040503050201020203" pitchFamily="18" charset="0"/>
              </a:rPr>
              <a:t>12. </a:t>
            </a:r>
            <a:r>
              <a:rPr lang="hi-IN" sz="1200" b="1" dirty="0">
                <a:latin typeface="Adobe Devanagari" panose="02040503050201020203" pitchFamily="18" charset="0"/>
                <a:cs typeface="Adobe Devanagari" panose="02040503050201020203" pitchFamily="18" charset="0"/>
              </a:rPr>
              <a:t>कार्स्ट स्थलाकृति, स्टैलेक्टाइट्स और स्टैलेग्माइट्स के बारे में निम्नलिखित में से कौन से कथन सही हैं?</a:t>
            </a:r>
          </a:p>
          <a:p>
            <a:r>
              <a:rPr lang="hi-IN" sz="1200" dirty="0">
                <a:latin typeface="Adobe Devanagari" panose="02040503050201020203" pitchFamily="18" charset="0"/>
                <a:cs typeface="Adobe Devanagari" panose="02040503050201020203" pitchFamily="18" charset="0"/>
              </a:rPr>
              <a:t>1.</a:t>
            </a:r>
            <a:r>
              <a:rPr lang="en-US"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कार्स्ट स्थलाकृति, चूना पत्थर जैसी घुलनशील चट्टानों के पानी में घुलने से बनती है।</a:t>
            </a:r>
          </a:p>
          <a:p>
            <a:r>
              <a:rPr lang="hi-IN" sz="1200" dirty="0">
                <a:latin typeface="Adobe Devanagari" panose="02040503050201020203" pitchFamily="18" charset="0"/>
                <a:cs typeface="Adobe Devanagari" panose="02040503050201020203" pitchFamily="18" charset="0"/>
              </a:rPr>
              <a:t>2.</a:t>
            </a:r>
            <a:r>
              <a:rPr lang="en-US"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स्टैलेक्टाइट्स गुफाओं के तल पर बनते हैं, जबकि</a:t>
            </a:r>
            <a:r>
              <a:rPr lang="en-GB"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स्टैलेग्माइट्स छत से उगते हैं।</a:t>
            </a:r>
          </a:p>
          <a:p>
            <a:r>
              <a:rPr lang="en-US"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केवल 1 सही है</a:t>
            </a:r>
          </a:p>
          <a:p>
            <a:r>
              <a:rPr lang="en-US"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केवल 2 सही है</a:t>
            </a:r>
          </a:p>
          <a:p>
            <a:r>
              <a:rPr lang="en-US" sz="1200" dirty="0">
                <a:latin typeface="Adobe Devanagari" panose="02040503050201020203" pitchFamily="18" charset="0"/>
                <a:cs typeface="Adobe Devanagari" panose="02040503050201020203" pitchFamily="18" charset="0"/>
              </a:rPr>
              <a:t>C) 1 </a:t>
            </a:r>
            <a:r>
              <a:rPr lang="hi-IN" sz="1200" dirty="0">
                <a:latin typeface="Adobe Devanagari" panose="02040503050201020203" pitchFamily="18" charset="0"/>
                <a:cs typeface="Adobe Devanagari" panose="02040503050201020203" pitchFamily="18" charset="0"/>
              </a:rPr>
              <a:t>और 2 दोनों सही हैं</a:t>
            </a:r>
          </a:p>
          <a:p>
            <a:r>
              <a:rPr lang="en-US"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न तो 1 और न ही 2 सही है</a:t>
            </a:r>
            <a:endParaRPr lang="en-US" sz="1200" dirty="0">
              <a:latin typeface="Adobe Devanagari" panose="02040503050201020203" pitchFamily="18" charset="0"/>
              <a:cs typeface="Adobe Devanagari" panose="02040503050201020203" pitchFamily="18" charset="0"/>
            </a:endParaRPr>
          </a:p>
          <a:p>
            <a:endParaRPr lang="en-US" sz="1200" dirty="0">
              <a:latin typeface="Adobe Devanagari" panose="02040503050201020203" pitchFamily="18" charset="0"/>
              <a:cs typeface="Adobe Devanagari" panose="02040503050201020203" pitchFamily="18" charset="0"/>
            </a:endParaRPr>
          </a:p>
          <a:p>
            <a:r>
              <a:rPr lang="en-US" sz="1200" b="1" dirty="0">
                <a:latin typeface="Adobe Devanagari" panose="02040503050201020203" pitchFamily="18" charset="0"/>
                <a:cs typeface="Adobe Devanagari" panose="02040503050201020203" pitchFamily="18" charset="0"/>
              </a:rPr>
              <a:t>13. </a:t>
            </a:r>
            <a:r>
              <a:rPr lang="hi-IN" sz="1200" b="1" dirty="0">
                <a:latin typeface="Adobe Devanagari" panose="02040503050201020203" pitchFamily="18" charset="0"/>
                <a:cs typeface="Adobe Devanagari" panose="02040503050201020203" pitchFamily="18" charset="0"/>
              </a:rPr>
              <a:t>पृथ्वी और चंद्रमा के बीच की दूरी न्यूनतम कब होती है?</a:t>
            </a:r>
          </a:p>
          <a:p>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अपसौर</a:t>
            </a:r>
            <a:r>
              <a:rPr lang="en-US"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उपसौर</a:t>
            </a:r>
          </a:p>
          <a:p>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उपसौर</a:t>
            </a:r>
            <a:r>
              <a:rPr lang="en-US"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अपभू</a:t>
            </a:r>
            <a:endParaRPr lang="en-US" sz="1200" dirty="0">
              <a:latin typeface="Adobe Devanagari" panose="02040503050201020203" pitchFamily="18" charset="0"/>
              <a:cs typeface="Adobe Devanagari" panose="02040503050201020203" pitchFamily="18" charset="0"/>
            </a:endParaRPr>
          </a:p>
          <a:p>
            <a:endParaRPr lang="en-US" sz="1200" dirty="0">
              <a:latin typeface="Adobe Devanagari" panose="02040503050201020203" pitchFamily="18" charset="0"/>
              <a:cs typeface="Adobe Devanagari" panose="02040503050201020203" pitchFamily="18" charset="0"/>
            </a:endParaRPr>
          </a:p>
          <a:p>
            <a:r>
              <a:rPr lang="en-US" sz="1200" b="1" dirty="0">
                <a:latin typeface="Adobe Devanagari" panose="02040503050201020203" pitchFamily="18" charset="0"/>
                <a:cs typeface="Adobe Devanagari" panose="02040503050201020203" pitchFamily="18" charset="0"/>
              </a:rPr>
              <a:t>14.</a:t>
            </a:r>
            <a:r>
              <a:rPr lang="hi-IN" sz="1200" b="1" dirty="0">
                <a:latin typeface="Adobe Devanagari" panose="02040503050201020203" pitchFamily="18" charset="0"/>
                <a:cs typeface="Adobe Devanagari" panose="02040503050201020203" pitchFamily="18" charset="0"/>
              </a:rPr>
              <a:t> जापान के निम्नलिखित द्वीपों पर विचार करें।</a:t>
            </a:r>
          </a:p>
          <a:p>
            <a:r>
              <a:rPr lang="hi-IN" sz="1200" dirty="0">
                <a:latin typeface="Adobe Devanagari" panose="02040503050201020203" pitchFamily="18" charset="0"/>
                <a:cs typeface="Adobe Devanagari" panose="02040503050201020203" pitchFamily="18" charset="0"/>
              </a:rPr>
              <a:t>1.होन्शु</a:t>
            </a:r>
          </a:p>
          <a:p>
            <a:r>
              <a:rPr lang="hi-IN" sz="1200" dirty="0">
                <a:latin typeface="Adobe Devanagari" panose="02040503050201020203" pitchFamily="18" charset="0"/>
                <a:cs typeface="Adobe Devanagari" panose="02040503050201020203" pitchFamily="18" charset="0"/>
              </a:rPr>
              <a:t>2.होक्काइडो</a:t>
            </a:r>
          </a:p>
          <a:p>
            <a:r>
              <a:rPr lang="hi-IN" sz="1200" dirty="0">
                <a:latin typeface="Adobe Devanagari" panose="02040503050201020203" pitchFamily="18" charset="0"/>
                <a:cs typeface="Adobe Devanagari" panose="02040503050201020203" pitchFamily="18" charset="0"/>
              </a:rPr>
              <a:t>3.क्यूशू</a:t>
            </a:r>
          </a:p>
          <a:p>
            <a:r>
              <a:rPr lang="hi-IN" sz="1200" dirty="0">
                <a:latin typeface="Adobe Devanagari" panose="02040503050201020203" pitchFamily="18" charset="0"/>
                <a:cs typeface="Adobe Devanagari" panose="02040503050201020203" pitchFamily="18" charset="0"/>
              </a:rPr>
              <a:t>4.शिकोकू</a:t>
            </a:r>
            <a:r>
              <a:rPr lang="en-US" sz="1200" dirty="0">
                <a:latin typeface="Adobe Devanagari" panose="02040503050201020203" pitchFamily="18" charset="0"/>
                <a:cs typeface="Adobe Devanagari" panose="02040503050201020203" pitchFamily="18" charset="0"/>
              </a:rPr>
              <a:t> </a:t>
            </a:r>
          </a:p>
          <a:p>
            <a:r>
              <a:rPr lang="hi-IN" sz="1200" b="1" dirty="0">
                <a:latin typeface="Adobe Devanagari" panose="02040503050201020203" pitchFamily="18" charset="0"/>
                <a:cs typeface="Adobe Devanagari" panose="02040503050201020203" pitchFamily="18" charset="0"/>
              </a:rPr>
              <a:t>दिए गए कोड से उत्तर से दक्षिण तक सही व्यवस्था चुनें </a:t>
            </a:r>
          </a:p>
          <a:p>
            <a:r>
              <a:rPr lang="en-IN" sz="1200" dirty="0">
                <a:latin typeface="Adobe Devanagari" panose="02040503050201020203" pitchFamily="18" charset="0"/>
                <a:cs typeface="Adobe Devanagari" panose="02040503050201020203" pitchFamily="18" charset="0"/>
              </a:rPr>
              <a:t>A) 1.</a:t>
            </a:r>
            <a:r>
              <a:rPr lang="hi-IN" sz="1200" dirty="0">
                <a:latin typeface="Adobe Devanagari" panose="02040503050201020203" pitchFamily="18" charset="0"/>
                <a:cs typeface="Adobe Devanagari" panose="02040503050201020203" pitchFamily="18" charset="0"/>
              </a:rPr>
              <a:t>होन्शू, 2.होक्काइडो, 4.शिकोकू, 3.क्यूशू </a:t>
            </a:r>
          </a:p>
          <a:p>
            <a:r>
              <a:rPr lang="en-IN" sz="1200" dirty="0">
                <a:latin typeface="Adobe Devanagari" panose="02040503050201020203" pitchFamily="18" charset="0"/>
                <a:cs typeface="Adobe Devanagari" panose="02040503050201020203" pitchFamily="18" charset="0"/>
              </a:rPr>
              <a:t>B) 2, </a:t>
            </a:r>
            <a:r>
              <a:rPr lang="hi-IN" sz="1200" dirty="0">
                <a:latin typeface="Adobe Devanagari" panose="02040503050201020203" pitchFamily="18" charset="0"/>
                <a:cs typeface="Adobe Devanagari" panose="02040503050201020203" pitchFamily="18" charset="0"/>
              </a:rPr>
              <a:t>होक्काइडो, 1. होंशू, 4. शिकोकू, 3. क्यूशू </a:t>
            </a:r>
          </a:p>
          <a:p>
            <a:r>
              <a:rPr lang="en-IN" sz="1200" dirty="0">
                <a:latin typeface="Adobe Devanagari" panose="02040503050201020203" pitchFamily="18" charset="0"/>
                <a:cs typeface="Adobe Devanagari" panose="02040503050201020203" pitchFamily="18" charset="0"/>
              </a:rPr>
              <a:t>C) 2,</a:t>
            </a:r>
            <a:r>
              <a:rPr lang="hi-IN" sz="1200" dirty="0">
                <a:latin typeface="Adobe Devanagari" panose="02040503050201020203" pitchFamily="18" charset="0"/>
                <a:cs typeface="Adobe Devanagari" panose="02040503050201020203" pitchFamily="18" charset="0"/>
              </a:rPr>
              <a:t>होक्काइडो, 1.होन्शू, 3.क्यूशू, 4.शिकोकू। </a:t>
            </a:r>
          </a:p>
          <a:p>
            <a:r>
              <a:rPr lang="en-IN" sz="1200" dirty="0">
                <a:latin typeface="Adobe Devanagari" panose="02040503050201020203" pitchFamily="18" charset="0"/>
                <a:cs typeface="Adobe Devanagari" panose="02040503050201020203" pitchFamily="18" charset="0"/>
              </a:rPr>
              <a:t>D) 2, </a:t>
            </a:r>
            <a:r>
              <a:rPr lang="hi-IN" sz="1200" dirty="0">
                <a:latin typeface="Adobe Devanagari" panose="02040503050201020203" pitchFamily="18" charset="0"/>
                <a:cs typeface="Adobe Devanagari" panose="02040503050201020203" pitchFamily="18" charset="0"/>
              </a:rPr>
              <a:t>होक्काइडो, 3. क्यूशू, 4. शिकोकू, 1. होन्शू</a:t>
            </a:r>
            <a:endParaRPr lang="en-US" sz="1200" dirty="0">
              <a:latin typeface="Adobe Devanagari" panose="02040503050201020203" pitchFamily="18" charset="0"/>
              <a:cs typeface="Adobe Devanagari" panose="02040503050201020203" pitchFamily="18" charset="0"/>
            </a:endParaRPr>
          </a:p>
          <a:p>
            <a:endParaRPr lang="en-US" sz="1200" dirty="0">
              <a:latin typeface="Adobe Devanagari" panose="02040503050201020203" pitchFamily="18" charset="0"/>
              <a:cs typeface="Adobe Devanagari" panose="02040503050201020203" pitchFamily="18" charset="0"/>
            </a:endParaRPr>
          </a:p>
          <a:p>
            <a:r>
              <a:rPr lang="en-US" sz="1200" b="1" dirty="0">
                <a:latin typeface="Adobe Devanagari" panose="02040503050201020203" pitchFamily="18" charset="0"/>
                <a:cs typeface="Adobe Devanagari" panose="02040503050201020203" pitchFamily="18" charset="0"/>
              </a:rPr>
              <a:t>15.  </a:t>
            </a:r>
            <a:r>
              <a:rPr lang="hi-IN" sz="1200" b="1" dirty="0">
                <a:latin typeface="Adobe Devanagari" panose="02040503050201020203" pitchFamily="18" charset="0"/>
                <a:cs typeface="Adobe Devanagari" panose="02040503050201020203" pitchFamily="18" charset="0"/>
              </a:rPr>
              <a:t>मान लीजिए </a:t>
            </a:r>
            <a:r>
              <a:rPr lang="en-IN" sz="1200" b="1" dirty="0">
                <a:latin typeface="Adobe Devanagari" panose="02040503050201020203" pitchFamily="18" charset="0"/>
                <a:cs typeface="Adobe Devanagari" panose="02040503050201020203" pitchFamily="18" charset="0"/>
              </a:rPr>
              <a:t>XYZ </a:t>
            </a:r>
            <a:r>
              <a:rPr lang="hi-IN" sz="1200" b="1" dirty="0">
                <a:latin typeface="Adobe Devanagari" panose="02040503050201020203" pitchFamily="18" charset="0"/>
                <a:cs typeface="Adobe Devanagari" panose="02040503050201020203" pitchFamily="18" charset="0"/>
              </a:rPr>
              <a:t>एक तीन अंकों की संख्या है, जहाँ (</a:t>
            </a:r>
            <a:r>
              <a:rPr lang="en-IN" sz="1200" b="1" dirty="0">
                <a:latin typeface="Adobe Devanagari" panose="02040503050201020203" pitchFamily="18" charset="0"/>
                <a:cs typeface="Adobe Devanagari" panose="02040503050201020203" pitchFamily="18" charset="0"/>
              </a:rPr>
              <a:t>X + Y + Z) 3 </a:t>
            </a:r>
            <a:r>
              <a:rPr lang="hi-IN" sz="1200" b="1" dirty="0">
                <a:latin typeface="Adobe Devanagari" panose="02040503050201020203" pitchFamily="18" charset="0"/>
                <a:cs typeface="Adobe Devanagari" panose="02040503050201020203" pitchFamily="18" charset="0"/>
              </a:rPr>
              <a:t>का गुणज नहीं है। तब (</a:t>
            </a:r>
            <a:r>
              <a:rPr lang="en-IN" sz="1200" b="1" dirty="0">
                <a:latin typeface="Adobe Devanagari" panose="02040503050201020203" pitchFamily="18" charset="0"/>
                <a:cs typeface="Adobe Devanagari" panose="02040503050201020203" pitchFamily="18" charset="0"/>
              </a:rPr>
              <a:t>XYZ + YZX + ZXY) </a:t>
            </a:r>
            <a:r>
              <a:rPr lang="hi-IN" sz="1200" b="1" dirty="0">
                <a:latin typeface="Adobe Devanagari" panose="02040503050201020203" pitchFamily="18" charset="0"/>
                <a:cs typeface="Adobe Devanagari" panose="02040503050201020203" pitchFamily="18" charset="0"/>
              </a:rPr>
              <a:t>विभाज्य नहीं है</a:t>
            </a:r>
          </a:p>
          <a:p>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A) 3</a:t>
            </a:r>
          </a:p>
          <a:p>
            <a:r>
              <a:rPr lang="en-IN" sz="1200" dirty="0">
                <a:latin typeface="Adobe Devanagari" panose="02040503050201020203" pitchFamily="18" charset="0"/>
                <a:cs typeface="Adobe Devanagari" panose="02040503050201020203" pitchFamily="18" charset="0"/>
              </a:rPr>
              <a:t>(B) 9</a:t>
            </a:r>
          </a:p>
          <a:p>
            <a:r>
              <a:rPr lang="en-IN" sz="1200" dirty="0">
                <a:latin typeface="Adobe Devanagari" panose="02040503050201020203" pitchFamily="18" charset="0"/>
                <a:cs typeface="Adobe Devanagari" panose="02040503050201020203" pitchFamily="18" charset="0"/>
              </a:rPr>
              <a:t>(C) 37</a:t>
            </a:r>
          </a:p>
          <a:p>
            <a:r>
              <a:rPr lang="en-IN" sz="1200" dirty="0">
                <a:latin typeface="Adobe Devanagari" panose="02040503050201020203" pitchFamily="18" charset="0"/>
                <a:cs typeface="Adobe Devanagari" panose="02040503050201020203" pitchFamily="18" charset="0"/>
              </a:rPr>
              <a:t>(D) (X + Y + Z)</a:t>
            </a:r>
          </a:p>
          <a:p>
            <a:endParaRPr lang="en-IN" sz="1200"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16. </a:t>
            </a:r>
            <a:r>
              <a:rPr lang="hi-IN" sz="1200" b="1" dirty="0">
                <a:latin typeface="Adobe Devanagari" panose="02040503050201020203" pitchFamily="18" charset="0"/>
                <a:cs typeface="Adobe Devanagari" panose="02040503050201020203" pitchFamily="18" charset="0"/>
              </a:rPr>
              <a:t>सभी अंकों 1, 2, 3, 4 और 5 का उपयोग करके, अंकों की पुनरावृत्ति के बिना, कितनी पाँच अंकों की अभाज्य संख्याएँ प्राप्त की जा सकती हैं?</a:t>
            </a:r>
          </a:p>
          <a:p>
            <a:pPr marL="228600" indent="-228600">
              <a:buAutoNum type="alphaUcParenBoth"/>
            </a:pPr>
            <a:r>
              <a:rPr lang="hi-IN" sz="1200" dirty="0">
                <a:latin typeface="Adobe Devanagari" panose="02040503050201020203" pitchFamily="18" charset="0"/>
                <a:cs typeface="Adobe Devanagari" panose="02040503050201020203" pitchFamily="18" charset="0"/>
              </a:rPr>
              <a:t>शून्य</a:t>
            </a:r>
            <a:r>
              <a:rPr lang="en-US" sz="1200" dirty="0">
                <a:latin typeface="Adobe Devanagari" panose="02040503050201020203" pitchFamily="18" charset="0"/>
                <a:cs typeface="Adobe Devanagari" panose="02040503050201020203" pitchFamily="18" charset="0"/>
              </a:rPr>
              <a:t>			</a:t>
            </a:r>
            <a:endParaRPr lang="hi-IN" sz="1200" dirty="0">
              <a:latin typeface="Adobe Devanagari" panose="02040503050201020203" pitchFamily="18" charset="0"/>
              <a:cs typeface="Adobe Devanagari" panose="02040503050201020203" pitchFamily="18" charset="0"/>
            </a:endParaRPr>
          </a:p>
          <a:p>
            <a:pPr marL="228600" indent="-228600">
              <a:buAutoNum type="alphaUcParenBoth"/>
            </a:pPr>
            <a:r>
              <a:rPr lang="en-IN"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एक</a:t>
            </a:r>
          </a:p>
          <a:p>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नौ</a:t>
            </a:r>
            <a:r>
              <a:rPr lang="en-US" sz="1200" dirty="0">
                <a:latin typeface="Adobe Devanagari" panose="02040503050201020203" pitchFamily="18" charset="0"/>
                <a:cs typeface="Adobe Devanagari" panose="02040503050201020203" pitchFamily="18" charset="0"/>
              </a:rPr>
              <a:t>			</a:t>
            </a:r>
            <a:endParaRPr lang="hi-IN" sz="1200" dirty="0">
              <a:latin typeface="Adobe Devanagari" panose="02040503050201020203" pitchFamily="18" charset="0"/>
              <a:cs typeface="Adobe Devanagari" panose="02040503050201020203" pitchFamily="18" charset="0"/>
            </a:endParaRPr>
          </a:p>
          <a:p>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दस</a:t>
            </a:r>
          </a:p>
          <a:p>
            <a:endParaRPr lang="en-IN" sz="1200" dirty="0">
              <a:latin typeface="Adobe Devanagari" panose="02040503050201020203" pitchFamily="18" charset="0"/>
              <a:cs typeface="Adobe Devanagari" panose="02040503050201020203" pitchFamily="18" charset="0"/>
            </a:endParaRPr>
          </a:p>
        </p:txBody>
      </p:sp>
      <p:sp>
        <p:nvSpPr>
          <p:cNvPr id="3" name="Rectangle 2">
            <a:extLst>
              <a:ext uri="{FF2B5EF4-FFF2-40B4-BE49-F238E27FC236}">
                <a16:creationId xmlns:a16="http://schemas.microsoft.com/office/drawing/2014/main" id="{0A620930-9AD9-892F-C55A-382B05FBCBF9}"/>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D7D7614-5471-982E-9DD5-1A72D12C2E48}"/>
              </a:ext>
            </a:extLst>
          </p:cNvPr>
          <p:cNvSpPr txBox="1"/>
          <p:nvPr/>
        </p:nvSpPr>
        <p:spPr>
          <a:xfrm>
            <a:off x="3471643" y="559229"/>
            <a:ext cx="3010858" cy="8894743"/>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11. What causes the formation of a plunge pool?</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A) Erosion of riverbanks due to water currents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Impact of water and rotating boulders at the base of waterfalls, forming a deep depression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Wind erosion creating a shallow depression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Accumulation of pebbles and boulders in a stream</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12. Which of the following statements about karst topography, stalactites, and stalagmites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Karst topography is created by the dissolution of soluble rocks, like limestone, through water.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Stalactites are formed on the floor of caves, while Stalagmites grow from the ceiling.</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A) Only 1 is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Only 2 is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Both 1 and 2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Neither 1 nor 2 is correct</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13. When is the distance between the Earth and the Moon at its minimum?</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A) Aphelion		 B) Perigee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Perihelion		 D) Apogee</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14. Consider the following Islands of Japan.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1.Honshu</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2.Hokkaido</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3.Kyushu</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4.Shikoku</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Choose the correct arrangement from north to south from the given code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A)  1.Honshu, 2.Hokkaido, 4.Shikoku, 3.Kyushu</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2,Hokkaido, 1.Honshu, 4.Shikoku, 3.Kyushu</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2,Hokkaido, 1.Honshu,  3.Kyushu, 4.Shikoku.</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D)2,Hokkaido, 3.Kyushu, 4.Shikoku, 1.Honshu</a:t>
            </a:r>
          </a:p>
          <a:p>
            <a:endParaRPr lang="en-US"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15. .Let XYZ be a three-digit number, where (X + Y + Z) is not a multiple of 3. Then (XYZ + YZX + ZXY) is not divisible</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by</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3</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9</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37</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(X + Y + Z)</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16. How many five-digit prime numbers can be obtained by using all the digits 1, 2, 3, 4 and 5 without repetition of digits?</a:t>
            </a:r>
          </a:p>
          <a:p>
            <a:pPr marL="228600" indent="-228600">
              <a:buAutoNum type="alphaUcParenBoth"/>
            </a:pPr>
            <a:r>
              <a:rPr lang="en-US" sz="1100" dirty="0">
                <a:latin typeface="Adobe Devanagari" panose="02040503050201020203" pitchFamily="18" charset="0"/>
                <a:ea typeface="Nirmala UI" panose="020B0502040204020203" pitchFamily="34" charset="0"/>
                <a:cs typeface="Adobe Devanagari" panose="02040503050201020203" pitchFamily="18" charset="0"/>
              </a:rPr>
              <a:t>Zero		</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r>
              <a:rPr lang="en-US" sz="1100" dirty="0">
                <a:latin typeface="Adobe Devanagari" panose="02040503050201020203" pitchFamily="18" charset="0"/>
                <a:ea typeface="Nirmala UI" panose="020B0502040204020203" pitchFamily="34" charset="0"/>
                <a:cs typeface="Adobe Devanagari" panose="02040503050201020203" pitchFamily="18" charset="0"/>
              </a:rPr>
              <a:t>One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Nine		</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Ten</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1218945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C19F0-C830-937E-67F3-A33660F6B97D}"/>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60E709AA-759C-BA0C-98DB-0664E1644C4B}"/>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C7679393-C6C3-4D7F-08AC-3BCFE32592A8}"/>
              </a:ext>
            </a:extLst>
          </p:cNvPr>
          <p:cNvSpPr txBox="1"/>
          <p:nvPr/>
        </p:nvSpPr>
        <p:spPr>
          <a:xfrm>
            <a:off x="375499" y="559229"/>
            <a:ext cx="3010858" cy="8956298"/>
          </a:xfrm>
          <a:prstGeom prst="rect">
            <a:avLst/>
          </a:prstGeom>
          <a:noFill/>
        </p:spPr>
        <p:txBody>
          <a:bodyPr wrap="square">
            <a:spAutoFit/>
          </a:bodyPr>
          <a:lstStyle/>
          <a:p>
            <a:r>
              <a:rPr lang="en-US" sz="1200" b="1" dirty="0">
                <a:latin typeface="Adobe Devanagari" panose="02040503050201020203" pitchFamily="18" charset="0"/>
                <a:cs typeface="Adobe Devanagari" panose="02040503050201020203" pitchFamily="18" charset="0"/>
              </a:rPr>
              <a:t>17. </a:t>
            </a:r>
            <a:r>
              <a:rPr lang="hi-IN" sz="1200" b="1" dirty="0">
                <a:latin typeface="Adobe Devanagari" panose="02040503050201020203" pitchFamily="18" charset="0"/>
                <a:cs typeface="Adobe Devanagari" panose="02040503050201020203" pitchFamily="18" charset="0"/>
              </a:rPr>
              <a:t>एक आदमी अपने घर के पीछे की ओर 25 मीटर सीधा चलता है, फिर दाईं ओर मुड़कर 50 मीटर चलता है; फिर वह बाईं ओर मुड़कर 25 मीटर चलता है। यदि उसका घर पूर्व दिशा की ओर है, तो प्रारंभिक बिंदु से उसकी दिशा क्या है?</a:t>
            </a:r>
          </a:p>
          <a:p>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दक्षिण-पूर्व</a:t>
            </a:r>
          </a:p>
          <a:p>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दक्षिण-पश्चिम</a:t>
            </a:r>
          </a:p>
          <a:p>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उत्तर-पूर्व</a:t>
            </a:r>
          </a:p>
          <a:p>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उत्तर-पश्चिम</a:t>
            </a:r>
            <a:endParaRPr lang="en-US" sz="1200" dirty="0">
              <a:latin typeface="Adobe Devanagari" panose="02040503050201020203" pitchFamily="18" charset="0"/>
              <a:cs typeface="Adobe Devanagari" panose="02040503050201020203" pitchFamily="18" charset="0"/>
            </a:endParaRPr>
          </a:p>
          <a:p>
            <a:endParaRPr lang="en-US" sz="1200" dirty="0">
              <a:latin typeface="Adobe Devanagari" panose="02040503050201020203" pitchFamily="18" charset="0"/>
              <a:cs typeface="Adobe Devanagari" panose="02040503050201020203" pitchFamily="18" charset="0"/>
            </a:endParaRPr>
          </a:p>
          <a:p>
            <a:r>
              <a:rPr lang="en-US" sz="1200" b="1" dirty="0">
                <a:latin typeface="Adobe Devanagari" panose="02040503050201020203" pitchFamily="18" charset="0"/>
                <a:cs typeface="Adobe Devanagari" panose="02040503050201020203" pitchFamily="18" charset="0"/>
              </a:rPr>
              <a:t>18. </a:t>
            </a:r>
            <a:r>
              <a:rPr lang="hi-IN" sz="1200" b="1" dirty="0">
                <a:latin typeface="Adobe Devanagari" panose="02040503050201020203" pitchFamily="18" charset="0"/>
                <a:cs typeface="Adobe Devanagari" panose="02040503050201020203" pitchFamily="18" charset="0"/>
              </a:rPr>
              <a:t>एक शिक्षक और तीन छात्रों की 20 वर्षों में औसत आयु क्या है? यदि तीनों छात्र समान आयु के हैं और शिक्षक और प्रत्येक छात्र की आयु के बीच का अंतर 20 वर्ष है, तो शिक्षक की आयु क्या है?</a:t>
            </a:r>
          </a:p>
          <a:p>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A) 25 </a:t>
            </a:r>
            <a:r>
              <a:rPr lang="hi-IN" sz="1200" dirty="0">
                <a:latin typeface="Adobe Devanagari" panose="02040503050201020203" pitchFamily="18" charset="0"/>
                <a:cs typeface="Adobe Devanagari" panose="02040503050201020203" pitchFamily="18" charset="0"/>
              </a:rPr>
              <a:t>वर्ष</a:t>
            </a:r>
          </a:p>
          <a:p>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B) 30 </a:t>
            </a:r>
            <a:r>
              <a:rPr lang="hi-IN" sz="1200" dirty="0">
                <a:latin typeface="Adobe Devanagari" panose="02040503050201020203" pitchFamily="18" charset="0"/>
                <a:cs typeface="Adobe Devanagari" panose="02040503050201020203" pitchFamily="18" charset="0"/>
              </a:rPr>
              <a:t>वर्ष</a:t>
            </a:r>
          </a:p>
          <a:p>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C) 35 </a:t>
            </a:r>
            <a:r>
              <a:rPr lang="hi-IN" sz="1200" dirty="0">
                <a:latin typeface="Adobe Devanagari" panose="02040503050201020203" pitchFamily="18" charset="0"/>
                <a:cs typeface="Adobe Devanagari" panose="02040503050201020203" pitchFamily="18" charset="0"/>
              </a:rPr>
              <a:t>वर्ष</a:t>
            </a:r>
          </a:p>
          <a:p>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D) 45 </a:t>
            </a:r>
            <a:r>
              <a:rPr lang="hi-IN" sz="1200" dirty="0">
                <a:latin typeface="Adobe Devanagari" panose="02040503050201020203" pitchFamily="18" charset="0"/>
                <a:cs typeface="Adobe Devanagari" panose="02040503050201020203" pitchFamily="18" charset="0"/>
              </a:rPr>
              <a:t>वर्ष</a:t>
            </a:r>
            <a:endParaRPr lang="en-US" sz="1200" dirty="0">
              <a:latin typeface="Adobe Devanagari" panose="02040503050201020203" pitchFamily="18" charset="0"/>
              <a:cs typeface="Adobe Devanagari" panose="02040503050201020203" pitchFamily="18" charset="0"/>
            </a:endParaRPr>
          </a:p>
          <a:p>
            <a:endParaRPr lang="en-US" sz="1200" dirty="0">
              <a:latin typeface="Adobe Devanagari" panose="02040503050201020203" pitchFamily="18" charset="0"/>
              <a:cs typeface="Adobe Devanagari" panose="02040503050201020203" pitchFamily="18" charset="0"/>
            </a:endParaRPr>
          </a:p>
          <a:p>
            <a:r>
              <a:rPr lang="en-US" sz="1200" b="1" dirty="0">
                <a:latin typeface="Adobe Devanagari" panose="02040503050201020203" pitchFamily="18" charset="0"/>
                <a:cs typeface="Adobe Devanagari" panose="02040503050201020203" pitchFamily="18" charset="0"/>
              </a:rPr>
              <a:t>19. </a:t>
            </a:r>
            <a:r>
              <a:rPr lang="hi-IN" sz="1200" b="1" dirty="0">
                <a:latin typeface="Adobe Devanagari" panose="02040503050201020203" pitchFamily="18" charset="0"/>
                <a:cs typeface="Adobe Devanagari" panose="02040503050201020203" pitchFamily="18" charset="0"/>
              </a:rPr>
              <a:t>प्रति किलोग्राम चावल की कीमत में 25% की वृद्धि के परिणामस्वरूप, एक व्यक्ति 1,200 रुपये में 6 किलोग्राम कम चावल खरीद पाता है। प्रति किलोग्राम चावल की मूल कीमत क्या थी?</a:t>
            </a:r>
            <a:endParaRPr lang="en-US" sz="1200" b="1" dirty="0">
              <a:latin typeface="Adobe Devanagari" panose="02040503050201020203" pitchFamily="18" charset="0"/>
              <a:cs typeface="Adobe Devanagari" panose="02040503050201020203" pitchFamily="18" charset="0"/>
            </a:endParaRPr>
          </a:p>
          <a:p>
            <a:r>
              <a:rPr lang="en-IN" sz="1200" dirty="0">
                <a:latin typeface="Adobe Devanagari" panose="02040503050201020203" pitchFamily="18" charset="0"/>
                <a:cs typeface="Adobe Devanagari" panose="02040503050201020203" pitchFamily="18" charset="0"/>
              </a:rPr>
              <a:t>(A) 30 </a:t>
            </a:r>
            <a:r>
              <a:rPr lang="hi-IN" sz="1200" dirty="0">
                <a:latin typeface="Adobe Devanagari" panose="02040503050201020203" pitchFamily="18" charset="0"/>
                <a:cs typeface="Adobe Devanagari" panose="02040503050201020203" pitchFamily="18" charset="0"/>
              </a:rPr>
              <a:t>रुपये</a:t>
            </a:r>
          </a:p>
          <a:p>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B) 40 </a:t>
            </a:r>
            <a:r>
              <a:rPr lang="hi-IN" sz="1200" dirty="0">
                <a:latin typeface="Adobe Devanagari" panose="02040503050201020203" pitchFamily="18" charset="0"/>
                <a:cs typeface="Adobe Devanagari" panose="02040503050201020203" pitchFamily="18" charset="0"/>
              </a:rPr>
              <a:t>रुपये</a:t>
            </a:r>
          </a:p>
          <a:p>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C) 50 </a:t>
            </a:r>
            <a:r>
              <a:rPr lang="hi-IN" sz="1200" dirty="0">
                <a:latin typeface="Adobe Devanagari" panose="02040503050201020203" pitchFamily="18" charset="0"/>
                <a:cs typeface="Adobe Devanagari" panose="02040503050201020203" pitchFamily="18" charset="0"/>
              </a:rPr>
              <a:t>रुपये</a:t>
            </a:r>
          </a:p>
          <a:p>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D) 60 </a:t>
            </a:r>
            <a:r>
              <a:rPr lang="hi-IN" sz="1200" dirty="0">
                <a:latin typeface="Adobe Devanagari" panose="02040503050201020203" pitchFamily="18" charset="0"/>
                <a:cs typeface="Adobe Devanagari" panose="02040503050201020203" pitchFamily="18" charset="0"/>
              </a:rPr>
              <a:t>रुपये</a:t>
            </a:r>
            <a:endParaRPr lang="en-US" sz="1200" dirty="0">
              <a:latin typeface="Adobe Devanagari" panose="02040503050201020203" pitchFamily="18" charset="0"/>
              <a:cs typeface="Adobe Devanagari" panose="02040503050201020203" pitchFamily="18" charset="0"/>
            </a:endParaRPr>
          </a:p>
          <a:p>
            <a:endParaRPr lang="en-US" sz="1200" b="1" dirty="0">
              <a:latin typeface="Adobe Devanagari" panose="02040503050201020203" pitchFamily="18" charset="0"/>
              <a:cs typeface="Adobe Devanagari" panose="02040503050201020203" pitchFamily="18" charset="0"/>
            </a:endParaRPr>
          </a:p>
          <a:p>
            <a:r>
              <a:rPr lang="en-US" sz="1200" b="1" dirty="0">
                <a:latin typeface="Adobe Devanagari" panose="02040503050201020203" pitchFamily="18" charset="0"/>
                <a:cs typeface="Adobe Devanagari" panose="02040503050201020203" pitchFamily="18" charset="0"/>
              </a:rPr>
              <a:t>20.  </a:t>
            </a:r>
            <a:r>
              <a:rPr lang="hi-IN" sz="1200" b="1" dirty="0">
                <a:latin typeface="Adobe Devanagari" panose="02040503050201020203" pitchFamily="18" charset="0"/>
                <a:cs typeface="Adobe Devanagari" panose="02040503050201020203" pitchFamily="18" charset="0"/>
              </a:rPr>
              <a:t>यदि अंक </a:t>
            </a:r>
            <a:r>
              <a:rPr lang="en-US" sz="1200" b="1" dirty="0">
                <a:latin typeface="Adobe Devanagari" panose="02040503050201020203" pitchFamily="18" charset="0"/>
                <a:cs typeface="Adobe Devanagari" panose="02040503050201020203" pitchFamily="18" charset="0"/>
              </a:rPr>
              <a:t>n &gt; 3 </a:t>
            </a:r>
            <a:r>
              <a:rPr lang="hi-IN" sz="1200" b="1" dirty="0">
                <a:latin typeface="Adobe Devanagari" panose="02040503050201020203" pitchFamily="18" charset="0"/>
                <a:cs typeface="Adobe Devanagari" panose="02040503050201020203" pitchFamily="18" charset="0"/>
              </a:rPr>
              <a:t>है, तो वह 3 से विभाज्य है, लेकिन 6 से विभाज्य नहीं है। निम्नलिखित में से कौन सा 4 से विभाज्य है?</a:t>
            </a:r>
          </a:p>
          <a:p>
            <a:r>
              <a:rPr lang="pt-BR" sz="1200" dirty="0">
                <a:latin typeface="Adobe Devanagari" panose="02040503050201020203" pitchFamily="18" charset="0"/>
                <a:cs typeface="Adobe Devanagari" panose="02040503050201020203" pitchFamily="18" charset="0"/>
              </a:rPr>
              <a:t>(A) 2n</a:t>
            </a:r>
          </a:p>
          <a:p>
            <a:r>
              <a:rPr lang="pt-BR" sz="1200" dirty="0">
                <a:latin typeface="Adobe Devanagari" panose="02040503050201020203" pitchFamily="18" charset="0"/>
                <a:cs typeface="Adobe Devanagari" panose="02040503050201020203" pitchFamily="18" charset="0"/>
              </a:rPr>
              <a:t>(B) 3n</a:t>
            </a:r>
          </a:p>
          <a:p>
            <a:r>
              <a:rPr lang="pt-BR" sz="1200" dirty="0">
                <a:latin typeface="Adobe Devanagari" panose="02040503050201020203" pitchFamily="18" charset="0"/>
                <a:cs typeface="Adobe Devanagari" panose="02040503050201020203" pitchFamily="18" charset="0"/>
              </a:rPr>
              <a:t>(C) 2n + 4</a:t>
            </a:r>
          </a:p>
          <a:p>
            <a:r>
              <a:rPr lang="pt-BR" sz="1200" dirty="0">
                <a:latin typeface="Adobe Devanagari" panose="02040503050201020203" pitchFamily="18" charset="0"/>
                <a:cs typeface="Adobe Devanagari" panose="02040503050201020203" pitchFamily="18" charset="0"/>
              </a:rPr>
              <a:t>(D) 3n + 1</a:t>
            </a:r>
          </a:p>
          <a:p>
            <a:endParaRPr lang="pt-BR" sz="1200" dirty="0">
              <a:latin typeface="Adobe Devanagari" panose="02040503050201020203" pitchFamily="18" charset="0"/>
              <a:cs typeface="Adobe Devanagari" panose="02040503050201020203" pitchFamily="18" charset="0"/>
            </a:endParaRPr>
          </a:p>
          <a:p>
            <a:r>
              <a:rPr lang="pt-BR" sz="1200" b="1" dirty="0">
                <a:latin typeface="Adobe Devanagari" panose="02040503050201020203" pitchFamily="18" charset="0"/>
                <a:cs typeface="Adobe Devanagari" panose="02040503050201020203" pitchFamily="18" charset="0"/>
              </a:rPr>
              <a:t>21. </a:t>
            </a:r>
            <a:r>
              <a:rPr lang="hi-IN" sz="1200" b="1" dirty="0">
                <a:latin typeface="Adobe Devanagari" panose="02040503050201020203" pitchFamily="18" charset="0"/>
                <a:cs typeface="Adobe Devanagari" panose="02040503050201020203" pitchFamily="18" charset="0"/>
              </a:rPr>
              <a:t>चार अंकों की वह सबसे छोटी संख्या कौन सी है जिसे 3, 4, 5 और 6 से विभाजित करने पर प्रत्येक स्थिति में 2 शेष बचे?</a:t>
            </a:r>
          </a:p>
          <a:p>
            <a:r>
              <a:rPr lang="hi-IN" sz="1200" dirty="0">
                <a:latin typeface="Adobe Devanagari" panose="02040503050201020203" pitchFamily="18" charset="0"/>
                <a:cs typeface="Adobe Devanagari" panose="02040503050201020203" pitchFamily="18" charset="0"/>
              </a:rPr>
              <a:t>(</a:t>
            </a:r>
            <a:r>
              <a:rPr lang="pt-BR" sz="1200" dirty="0">
                <a:latin typeface="Adobe Devanagari" panose="02040503050201020203" pitchFamily="18" charset="0"/>
                <a:cs typeface="Adobe Devanagari" panose="02040503050201020203" pitchFamily="18" charset="0"/>
              </a:rPr>
              <a:t>A) 1012</a:t>
            </a:r>
          </a:p>
          <a:p>
            <a:r>
              <a:rPr lang="pt-BR" sz="1200" dirty="0">
                <a:latin typeface="Adobe Devanagari" panose="02040503050201020203" pitchFamily="18" charset="0"/>
                <a:cs typeface="Adobe Devanagari" panose="02040503050201020203" pitchFamily="18" charset="0"/>
              </a:rPr>
              <a:t>(B) 1022</a:t>
            </a:r>
          </a:p>
          <a:p>
            <a:r>
              <a:rPr lang="pt-BR" sz="1200" dirty="0">
                <a:latin typeface="Adobe Devanagari" panose="02040503050201020203" pitchFamily="18" charset="0"/>
                <a:cs typeface="Adobe Devanagari" panose="02040503050201020203" pitchFamily="18" charset="0"/>
              </a:rPr>
              <a:t>(C) 1122</a:t>
            </a:r>
          </a:p>
          <a:p>
            <a:r>
              <a:rPr lang="pt-BR" sz="1200" dirty="0">
                <a:latin typeface="Adobe Devanagari" panose="02040503050201020203" pitchFamily="18" charset="0"/>
                <a:cs typeface="Adobe Devanagari" panose="02040503050201020203" pitchFamily="18" charset="0"/>
              </a:rPr>
              <a:t>(D) 1222</a:t>
            </a:r>
          </a:p>
          <a:p>
            <a:endParaRPr lang="pt-BR" sz="1200" dirty="0">
              <a:latin typeface="Adobe Devanagari" panose="02040503050201020203" pitchFamily="18" charset="0"/>
              <a:cs typeface="Adobe Devanagari" panose="02040503050201020203" pitchFamily="18" charset="0"/>
            </a:endParaRPr>
          </a:p>
          <a:p>
            <a:r>
              <a:rPr lang="hi-IN" sz="1200" b="1" dirty="0">
                <a:latin typeface="Adobe Devanagari" panose="02040503050201020203" pitchFamily="18" charset="0"/>
                <a:cs typeface="Adobe Devanagari" panose="02040503050201020203" pitchFamily="18" charset="0"/>
              </a:rPr>
              <a:t>22. यदि </a:t>
            </a:r>
            <a:r>
              <a:rPr lang="pt-BR" sz="1200" b="1" dirty="0">
                <a:latin typeface="Adobe Devanagari" panose="02040503050201020203" pitchFamily="18" charset="0"/>
                <a:cs typeface="Adobe Devanagari" panose="02040503050201020203" pitchFamily="18" charset="0"/>
              </a:rPr>
              <a:t>PIPE </a:t>
            </a:r>
            <a:r>
              <a:rPr lang="hi-IN" sz="1200" b="1" dirty="0">
                <a:latin typeface="Adobe Devanagari" panose="02040503050201020203" pitchFamily="18" charset="0"/>
                <a:cs typeface="Adobe Devanagari" panose="02040503050201020203" pitchFamily="18" charset="0"/>
              </a:rPr>
              <a:t>को 169165 लिखा जाता है, तो </a:t>
            </a:r>
            <a:r>
              <a:rPr lang="pt-BR" sz="1200" b="1" dirty="0">
                <a:latin typeface="Adobe Devanagari" panose="02040503050201020203" pitchFamily="18" charset="0"/>
                <a:cs typeface="Adobe Devanagari" panose="02040503050201020203" pitchFamily="18" charset="0"/>
              </a:rPr>
              <a:t>SWAN </a:t>
            </a:r>
            <a:r>
              <a:rPr lang="hi-IN" sz="1200" b="1" dirty="0">
                <a:latin typeface="Adobe Devanagari" panose="02040503050201020203" pitchFamily="18" charset="0"/>
                <a:cs typeface="Adobe Devanagari" panose="02040503050201020203" pitchFamily="18" charset="0"/>
              </a:rPr>
              <a:t>का अंतिम अंक क्या होगा?</a:t>
            </a:r>
          </a:p>
          <a:p>
            <a:r>
              <a:rPr lang="pt-BR" sz="1200" dirty="0">
                <a:latin typeface="Adobe Devanagari" panose="02040503050201020203" pitchFamily="18" charset="0"/>
                <a:cs typeface="Adobe Devanagari" panose="02040503050201020203" pitchFamily="18" charset="0"/>
              </a:rPr>
              <a:t>A. 5</a:t>
            </a:r>
          </a:p>
          <a:p>
            <a:r>
              <a:rPr lang="pt-BR" sz="1200" dirty="0">
                <a:latin typeface="Adobe Devanagari" panose="02040503050201020203" pitchFamily="18" charset="0"/>
                <a:cs typeface="Adobe Devanagari" panose="02040503050201020203" pitchFamily="18" charset="0"/>
              </a:rPr>
              <a:t>B. 6</a:t>
            </a:r>
          </a:p>
          <a:p>
            <a:r>
              <a:rPr lang="pt-BR" sz="1200" dirty="0">
                <a:latin typeface="Adobe Devanagari" panose="02040503050201020203" pitchFamily="18" charset="0"/>
                <a:cs typeface="Adobe Devanagari" panose="02040503050201020203" pitchFamily="18" charset="0"/>
              </a:rPr>
              <a:t>C. 4</a:t>
            </a:r>
          </a:p>
          <a:p>
            <a:r>
              <a:rPr lang="pt-BR" sz="1200" dirty="0">
                <a:latin typeface="Adobe Devanagari" panose="02040503050201020203" pitchFamily="18" charset="0"/>
                <a:cs typeface="Adobe Devanagari" panose="02040503050201020203" pitchFamily="18" charset="0"/>
              </a:rPr>
              <a:t>D. 3</a:t>
            </a:r>
          </a:p>
          <a:p>
            <a:endParaRPr lang="pt-BR" sz="1200" dirty="0">
              <a:latin typeface="Adobe Devanagari" panose="02040503050201020203" pitchFamily="18" charset="0"/>
              <a:cs typeface="Adobe Devanagari" panose="02040503050201020203" pitchFamily="18" charset="0"/>
            </a:endParaRPr>
          </a:p>
        </p:txBody>
      </p:sp>
      <p:sp>
        <p:nvSpPr>
          <p:cNvPr id="3" name="Rectangle 2">
            <a:extLst>
              <a:ext uri="{FF2B5EF4-FFF2-40B4-BE49-F238E27FC236}">
                <a16:creationId xmlns:a16="http://schemas.microsoft.com/office/drawing/2014/main" id="{0A620930-9AD9-892F-C55A-382B05FBCBF9}"/>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D7D7614-5471-982E-9DD5-1A72D12C2E48}"/>
              </a:ext>
            </a:extLst>
          </p:cNvPr>
          <p:cNvSpPr txBox="1"/>
          <p:nvPr/>
        </p:nvSpPr>
        <p:spPr>
          <a:xfrm>
            <a:off x="3471643" y="559229"/>
            <a:ext cx="3010858" cy="8782404"/>
          </a:xfrm>
          <a:prstGeom prst="rect">
            <a:avLst/>
          </a:prstGeom>
          <a:noFill/>
        </p:spPr>
        <p:txBody>
          <a:bodyPr wrap="square">
            <a:spAutoFit/>
          </a:bodyPr>
          <a:lstStyle/>
          <a:p>
            <a:r>
              <a:rPr lang="en-US" sz="1130" b="1" dirty="0">
                <a:latin typeface="Adobe Devanagari" panose="02040503050201020203" pitchFamily="18" charset="0"/>
                <a:ea typeface="Nirmala UI" panose="020B0502040204020203" pitchFamily="34" charset="0"/>
                <a:cs typeface="Adobe Devanagari" panose="02040503050201020203" pitchFamily="18" charset="0"/>
              </a:rPr>
              <a:t>17. A man walks down the backside of his house straight 25 meters, then turns to the right and walks 50 meters again; then he turns towards left and again walks 25 meters. If his house faces to the East, what is his direction from the starting point?</a:t>
            </a:r>
          </a:p>
          <a:p>
            <a:r>
              <a:rPr lang="en-US" sz="1130" dirty="0">
                <a:latin typeface="Adobe Devanagari" panose="02040503050201020203" pitchFamily="18" charset="0"/>
                <a:ea typeface="Nirmala UI" panose="020B0502040204020203" pitchFamily="34" charset="0"/>
                <a:cs typeface="Adobe Devanagari" panose="02040503050201020203" pitchFamily="18" charset="0"/>
              </a:rPr>
              <a:t>(A) South-East</a:t>
            </a:r>
          </a:p>
          <a:p>
            <a:r>
              <a:rPr lang="en-US" sz="1130" dirty="0">
                <a:latin typeface="Adobe Devanagari" panose="02040503050201020203" pitchFamily="18" charset="0"/>
                <a:ea typeface="Nirmala UI" panose="020B0502040204020203" pitchFamily="34" charset="0"/>
                <a:cs typeface="Adobe Devanagari" panose="02040503050201020203" pitchFamily="18" charset="0"/>
              </a:rPr>
              <a:t>(B) South-West</a:t>
            </a:r>
          </a:p>
          <a:p>
            <a:r>
              <a:rPr lang="en-US" sz="1130" dirty="0">
                <a:latin typeface="Adobe Devanagari" panose="02040503050201020203" pitchFamily="18" charset="0"/>
                <a:ea typeface="Nirmala UI" panose="020B0502040204020203" pitchFamily="34" charset="0"/>
                <a:cs typeface="Adobe Devanagari" panose="02040503050201020203" pitchFamily="18" charset="0"/>
              </a:rPr>
              <a:t>(C) North-East</a:t>
            </a:r>
          </a:p>
          <a:p>
            <a:r>
              <a:rPr lang="en-US" sz="1130" dirty="0">
                <a:latin typeface="Adobe Devanagari" panose="02040503050201020203" pitchFamily="18" charset="0"/>
                <a:ea typeface="Nirmala UI" panose="020B0502040204020203" pitchFamily="34" charset="0"/>
                <a:cs typeface="Adobe Devanagari" panose="02040503050201020203" pitchFamily="18" charset="0"/>
              </a:rPr>
              <a:t>(D) North-West </a:t>
            </a:r>
          </a:p>
          <a:p>
            <a:endParaRPr lang="en-US" sz="113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30" b="1" dirty="0">
                <a:latin typeface="Adobe Devanagari" panose="02040503050201020203" pitchFamily="18" charset="0"/>
                <a:ea typeface="Nirmala UI" panose="020B0502040204020203" pitchFamily="34" charset="0"/>
                <a:cs typeface="Adobe Devanagari" panose="02040503050201020203" pitchFamily="18" charset="0"/>
              </a:rPr>
              <a:t>18. The average age of a teacher and three students in 20 years. If all the three students are of the same age and the difference between the age of the teachers and each student is 20 years, then what is the age of the teacher?</a:t>
            </a:r>
          </a:p>
          <a:p>
            <a:r>
              <a:rPr lang="en-US" sz="1130" dirty="0">
                <a:latin typeface="Adobe Devanagari" panose="02040503050201020203" pitchFamily="18" charset="0"/>
                <a:ea typeface="Nirmala UI" panose="020B0502040204020203" pitchFamily="34" charset="0"/>
                <a:cs typeface="Adobe Devanagari" panose="02040503050201020203" pitchFamily="18" charset="0"/>
              </a:rPr>
              <a:t>(A) 25 years</a:t>
            </a:r>
          </a:p>
          <a:p>
            <a:r>
              <a:rPr lang="en-US" sz="1130" dirty="0">
                <a:latin typeface="Adobe Devanagari" panose="02040503050201020203" pitchFamily="18" charset="0"/>
                <a:ea typeface="Nirmala UI" panose="020B0502040204020203" pitchFamily="34" charset="0"/>
                <a:cs typeface="Adobe Devanagari" panose="02040503050201020203" pitchFamily="18" charset="0"/>
              </a:rPr>
              <a:t>(B) 30 years</a:t>
            </a:r>
          </a:p>
          <a:p>
            <a:r>
              <a:rPr lang="en-US" sz="1130" dirty="0">
                <a:latin typeface="Adobe Devanagari" panose="02040503050201020203" pitchFamily="18" charset="0"/>
                <a:ea typeface="Nirmala UI" panose="020B0502040204020203" pitchFamily="34" charset="0"/>
                <a:cs typeface="Adobe Devanagari" panose="02040503050201020203" pitchFamily="18" charset="0"/>
              </a:rPr>
              <a:t>(C) 35 years</a:t>
            </a:r>
          </a:p>
          <a:p>
            <a:r>
              <a:rPr lang="en-US" sz="1130" dirty="0">
                <a:latin typeface="Adobe Devanagari" panose="02040503050201020203" pitchFamily="18" charset="0"/>
                <a:ea typeface="Nirmala UI" panose="020B0502040204020203" pitchFamily="34" charset="0"/>
                <a:cs typeface="Adobe Devanagari" panose="02040503050201020203" pitchFamily="18" charset="0"/>
              </a:rPr>
              <a:t>(D) 45 years</a:t>
            </a:r>
          </a:p>
          <a:p>
            <a:endParaRPr lang="en-US" sz="113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30" b="1" dirty="0">
                <a:latin typeface="Adobe Devanagari" panose="02040503050201020203" pitchFamily="18" charset="0"/>
                <a:ea typeface="Nirmala UI" panose="020B0502040204020203" pitchFamily="34" charset="0"/>
                <a:cs typeface="Adobe Devanagari" panose="02040503050201020203" pitchFamily="18" charset="0"/>
              </a:rPr>
              <a:t>19. As a result of a 25% hike in the price of rice per kg, a person is able to purchase 6 kg less rice for Rs. 1,200. What was the original price of rice per kg?</a:t>
            </a:r>
          </a:p>
          <a:p>
            <a:r>
              <a:rPr lang="en-US" sz="1130" dirty="0">
                <a:latin typeface="Adobe Devanagari" panose="02040503050201020203" pitchFamily="18" charset="0"/>
                <a:ea typeface="Nirmala UI" panose="020B0502040204020203" pitchFamily="34" charset="0"/>
                <a:cs typeface="Adobe Devanagari" panose="02040503050201020203" pitchFamily="18" charset="0"/>
              </a:rPr>
              <a:t>(A) Rs. 30</a:t>
            </a:r>
          </a:p>
          <a:p>
            <a:r>
              <a:rPr lang="en-US" sz="1130" dirty="0">
                <a:latin typeface="Adobe Devanagari" panose="02040503050201020203" pitchFamily="18" charset="0"/>
                <a:ea typeface="Nirmala UI" panose="020B0502040204020203" pitchFamily="34" charset="0"/>
                <a:cs typeface="Adobe Devanagari" panose="02040503050201020203" pitchFamily="18" charset="0"/>
              </a:rPr>
              <a:t>(B) Rs. 40</a:t>
            </a:r>
          </a:p>
          <a:p>
            <a:r>
              <a:rPr lang="en-US" sz="1130" dirty="0">
                <a:latin typeface="Adobe Devanagari" panose="02040503050201020203" pitchFamily="18" charset="0"/>
                <a:ea typeface="Nirmala UI" panose="020B0502040204020203" pitchFamily="34" charset="0"/>
                <a:cs typeface="Adobe Devanagari" panose="02040503050201020203" pitchFamily="18" charset="0"/>
              </a:rPr>
              <a:t>(C) Rs. 50</a:t>
            </a:r>
          </a:p>
          <a:p>
            <a:r>
              <a:rPr lang="en-US" sz="1130" dirty="0">
                <a:latin typeface="Adobe Devanagari" panose="02040503050201020203" pitchFamily="18" charset="0"/>
                <a:ea typeface="Nirmala UI" panose="020B0502040204020203" pitchFamily="34" charset="0"/>
                <a:cs typeface="Adobe Devanagari" panose="02040503050201020203" pitchFamily="18" charset="0"/>
              </a:rPr>
              <a:t>(D) Rs. 60</a:t>
            </a:r>
          </a:p>
          <a:p>
            <a:endParaRPr lang="en-US" sz="113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30" b="1" dirty="0">
                <a:latin typeface="Adobe Devanagari" panose="02040503050201020203" pitchFamily="18" charset="0"/>
                <a:ea typeface="Nirmala UI" panose="020B0502040204020203" pitchFamily="34" charset="0"/>
                <a:cs typeface="Adobe Devanagari" panose="02040503050201020203" pitchFamily="18" charset="0"/>
              </a:rPr>
              <a:t>20. A digit n &gt; 3 is divisible by 3 but not divisible by 6. Which one of the following is divisible by 4?</a:t>
            </a:r>
          </a:p>
          <a:p>
            <a:r>
              <a:rPr lang="en-US" sz="1130" dirty="0">
                <a:latin typeface="Adobe Devanagari" panose="02040503050201020203" pitchFamily="18" charset="0"/>
                <a:ea typeface="Nirmala UI" panose="020B0502040204020203" pitchFamily="34" charset="0"/>
                <a:cs typeface="Adobe Devanagari" panose="02040503050201020203" pitchFamily="18" charset="0"/>
              </a:rPr>
              <a:t>(A) 2n</a:t>
            </a:r>
          </a:p>
          <a:p>
            <a:r>
              <a:rPr lang="en-US" sz="1130" dirty="0">
                <a:latin typeface="Adobe Devanagari" panose="02040503050201020203" pitchFamily="18" charset="0"/>
                <a:ea typeface="Nirmala UI" panose="020B0502040204020203" pitchFamily="34" charset="0"/>
                <a:cs typeface="Adobe Devanagari" panose="02040503050201020203" pitchFamily="18" charset="0"/>
              </a:rPr>
              <a:t>(B) 3n</a:t>
            </a:r>
          </a:p>
          <a:p>
            <a:r>
              <a:rPr lang="en-US" sz="1130" dirty="0">
                <a:latin typeface="Adobe Devanagari" panose="02040503050201020203" pitchFamily="18" charset="0"/>
                <a:ea typeface="Nirmala UI" panose="020B0502040204020203" pitchFamily="34" charset="0"/>
                <a:cs typeface="Adobe Devanagari" panose="02040503050201020203" pitchFamily="18" charset="0"/>
              </a:rPr>
              <a:t>(C) 2n + 4</a:t>
            </a:r>
          </a:p>
          <a:p>
            <a:r>
              <a:rPr lang="en-US" sz="1130" dirty="0">
                <a:latin typeface="Adobe Devanagari" panose="02040503050201020203" pitchFamily="18" charset="0"/>
                <a:ea typeface="Nirmala UI" panose="020B0502040204020203" pitchFamily="34" charset="0"/>
                <a:cs typeface="Adobe Devanagari" panose="02040503050201020203" pitchFamily="18" charset="0"/>
              </a:rPr>
              <a:t>(D) 3n + 1</a:t>
            </a:r>
          </a:p>
          <a:p>
            <a:endParaRPr lang="en-US" sz="1130" b="1"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30" b="1" dirty="0">
                <a:latin typeface="Adobe Devanagari" panose="02040503050201020203" pitchFamily="18" charset="0"/>
                <a:ea typeface="Nirmala UI" panose="020B0502040204020203" pitchFamily="34" charset="0"/>
                <a:cs typeface="Adobe Devanagari" panose="02040503050201020203" pitchFamily="18" charset="0"/>
              </a:rPr>
              <a:t>21. What is the least four-digit number when divided by 3, 4, 5 and 6 leaves a remainder 2 in each case?</a:t>
            </a:r>
          </a:p>
          <a:p>
            <a:r>
              <a:rPr lang="en-US" sz="1130" dirty="0">
                <a:latin typeface="Adobe Devanagari" panose="02040503050201020203" pitchFamily="18" charset="0"/>
                <a:ea typeface="Nirmala UI" panose="020B0502040204020203" pitchFamily="34" charset="0"/>
                <a:cs typeface="Adobe Devanagari" panose="02040503050201020203" pitchFamily="18" charset="0"/>
              </a:rPr>
              <a:t>(A) 1012</a:t>
            </a:r>
          </a:p>
          <a:p>
            <a:r>
              <a:rPr lang="en-US" sz="1130" dirty="0">
                <a:latin typeface="Adobe Devanagari" panose="02040503050201020203" pitchFamily="18" charset="0"/>
                <a:ea typeface="Nirmala UI" panose="020B0502040204020203" pitchFamily="34" charset="0"/>
                <a:cs typeface="Adobe Devanagari" panose="02040503050201020203" pitchFamily="18" charset="0"/>
              </a:rPr>
              <a:t>(B) 1022</a:t>
            </a:r>
          </a:p>
          <a:p>
            <a:r>
              <a:rPr lang="en-US" sz="1130" dirty="0">
                <a:latin typeface="Adobe Devanagari" panose="02040503050201020203" pitchFamily="18" charset="0"/>
                <a:ea typeface="Nirmala UI" panose="020B0502040204020203" pitchFamily="34" charset="0"/>
                <a:cs typeface="Adobe Devanagari" panose="02040503050201020203" pitchFamily="18" charset="0"/>
              </a:rPr>
              <a:t>(C) 1122</a:t>
            </a:r>
          </a:p>
          <a:p>
            <a:r>
              <a:rPr lang="en-US" sz="1130" dirty="0">
                <a:latin typeface="Adobe Devanagari" panose="02040503050201020203" pitchFamily="18" charset="0"/>
                <a:ea typeface="Nirmala UI" panose="020B0502040204020203" pitchFamily="34" charset="0"/>
                <a:cs typeface="Adobe Devanagari" panose="02040503050201020203" pitchFamily="18" charset="0"/>
              </a:rPr>
              <a:t>(D) 1222</a:t>
            </a:r>
          </a:p>
          <a:p>
            <a:endParaRPr lang="en-US" sz="113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30" b="1" dirty="0">
                <a:latin typeface="Adobe Devanagari" panose="02040503050201020203" pitchFamily="18" charset="0"/>
                <a:ea typeface="Nirmala UI" panose="020B0502040204020203" pitchFamily="34" charset="0"/>
                <a:cs typeface="Adobe Devanagari" panose="02040503050201020203" pitchFamily="18" charset="0"/>
              </a:rPr>
              <a:t>22. If PIPE is written as 169165, then what is the last digit of SWAN?</a:t>
            </a:r>
          </a:p>
          <a:p>
            <a:r>
              <a:rPr lang="en-US" sz="1130" dirty="0">
                <a:latin typeface="Adobe Devanagari" panose="02040503050201020203" pitchFamily="18" charset="0"/>
                <a:ea typeface="Nirmala UI" panose="020B0502040204020203" pitchFamily="34" charset="0"/>
                <a:cs typeface="Adobe Devanagari" panose="02040503050201020203" pitchFamily="18" charset="0"/>
              </a:rPr>
              <a:t>A. 5</a:t>
            </a:r>
          </a:p>
          <a:p>
            <a:r>
              <a:rPr lang="en-US" sz="1130" dirty="0">
                <a:latin typeface="Adobe Devanagari" panose="02040503050201020203" pitchFamily="18" charset="0"/>
                <a:ea typeface="Nirmala UI" panose="020B0502040204020203" pitchFamily="34" charset="0"/>
                <a:cs typeface="Adobe Devanagari" panose="02040503050201020203" pitchFamily="18" charset="0"/>
              </a:rPr>
              <a:t>B. 6</a:t>
            </a:r>
          </a:p>
          <a:p>
            <a:r>
              <a:rPr lang="en-US" sz="1130" dirty="0">
                <a:latin typeface="Adobe Devanagari" panose="02040503050201020203" pitchFamily="18" charset="0"/>
                <a:ea typeface="Nirmala UI" panose="020B0502040204020203" pitchFamily="34" charset="0"/>
                <a:cs typeface="Adobe Devanagari" panose="02040503050201020203" pitchFamily="18" charset="0"/>
              </a:rPr>
              <a:t>C. 4</a:t>
            </a:r>
          </a:p>
          <a:p>
            <a:r>
              <a:rPr lang="en-US" sz="1130" dirty="0">
                <a:latin typeface="Adobe Devanagari" panose="02040503050201020203" pitchFamily="18" charset="0"/>
                <a:ea typeface="Nirmala UI" panose="020B0502040204020203" pitchFamily="34" charset="0"/>
                <a:cs typeface="Adobe Devanagari" panose="02040503050201020203" pitchFamily="18" charset="0"/>
              </a:rPr>
              <a:t>D. 3</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3222122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C19F0-C830-937E-67F3-A33660F6B97D}"/>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60E709AA-759C-BA0C-98DB-0664E1644C4B}"/>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C7679393-C6C3-4D7F-08AC-3BCFE32592A8}"/>
              </a:ext>
            </a:extLst>
          </p:cNvPr>
          <p:cNvSpPr txBox="1"/>
          <p:nvPr/>
        </p:nvSpPr>
        <p:spPr>
          <a:xfrm>
            <a:off x="375499" y="559229"/>
            <a:ext cx="3010858" cy="8840882"/>
          </a:xfrm>
          <a:prstGeom prst="rect">
            <a:avLst/>
          </a:prstGeom>
          <a:noFill/>
        </p:spPr>
        <p:txBody>
          <a:bodyPr wrap="square">
            <a:spAutoFit/>
          </a:bodyPr>
          <a:lstStyle/>
          <a:p>
            <a:endParaRPr lang="hi-IN" sz="1200" b="1" dirty="0">
              <a:latin typeface="Adobe Devanagari" panose="02040503050201020203" pitchFamily="18" charset="0"/>
              <a:cs typeface="Adobe Devanagari" panose="02040503050201020203" pitchFamily="18" charset="0"/>
            </a:endParaRPr>
          </a:p>
          <a:p>
            <a:r>
              <a:rPr lang="en-US" sz="1200" b="1" dirty="0">
                <a:latin typeface="Adobe Devanagari" panose="02040503050201020203" pitchFamily="18" charset="0"/>
                <a:cs typeface="Adobe Devanagari" panose="02040503050201020203" pitchFamily="18" charset="0"/>
              </a:rPr>
              <a:t>23.</a:t>
            </a:r>
            <a:r>
              <a:rPr lang="hi-IN" sz="1200" b="1" dirty="0">
                <a:latin typeface="Adobe Devanagari" panose="02040503050201020203" pitchFamily="18" charset="0"/>
                <a:cs typeface="Adobe Devanagari" panose="02040503050201020203" pitchFamily="18" charset="0"/>
              </a:rPr>
              <a:t> निम्नलिखित आकृति में कितने त्रिभुज हैं?</a:t>
            </a:r>
            <a:endParaRPr lang="en-US" sz="1200" b="1" dirty="0">
              <a:latin typeface="Adobe Devanagari" panose="02040503050201020203" pitchFamily="18" charset="0"/>
              <a:cs typeface="Adobe Devanagari" panose="02040503050201020203" pitchFamily="18" charset="0"/>
            </a:endParaRPr>
          </a:p>
          <a:p>
            <a:endParaRPr lang="en-US" sz="1200" b="1" dirty="0">
              <a:latin typeface="Adobe Devanagari" panose="02040503050201020203" pitchFamily="18" charset="0"/>
              <a:cs typeface="Adobe Devanagari" panose="02040503050201020203" pitchFamily="18" charset="0"/>
            </a:endParaRPr>
          </a:p>
          <a:p>
            <a:endParaRPr lang="en-US" sz="1200" b="1" dirty="0">
              <a:latin typeface="Adobe Devanagari" panose="02040503050201020203" pitchFamily="18" charset="0"/>
              <a:cs typeface="Adobe Devanagari" panose="02040503050201020203" pitchFamily="18" charset="0"/>
            </a:endParaRPr>
          </a:p>
          <a:p>
            <a:endParaRPr lang="en-US" sz="1200" b="1" dirty="0">
              <a:latin typeface="Adobe Devanagari" panose="02040503050201020203" pitchFamily="18" charset="0"/>
              <a:cs typeface="Adobe Devanagari" panose="02040503050201020203" pitchFamily="18" charset="0"/>
            </a:endParaRPr>
          </a:p>
          <a:p>
            <a:endParaRPr lang="en-US" sz="1200" b="1" dirty="0">
              <a:latin typeface="Adobe Devanagari" panose="02040503050201020203" pitchFamily="18" charset="0"/>
              <a:cs typeface="Adobe Devanagari" panose="02040503050201020203" pitchFamily="18" charset="0"/>
            </a:endParaRPr>
          </a:p>
          <a:p>
            <a:endParaRPr lang="en-US" sz="1200" b="1" dirty="0">
              <a:latin typeface="Adobe Devanagari" panose="02040503050201020203" pitchFamily="18" charset="0"/>
              <a:cs typeface="Adobe Devanagari" panose="02040503050201020203" pitchFamily="18" charset="0"/>
            </a:endParaRPr>
          </a:p>
          <a:p>
            <a:pPr marL="228600" indent="-228600">
              <a:buAutoNum type="alphaUcParenBoth"/>
            </a:pPr>
            <a:r>
              <a:rPr lang="pt-BR" sz="1200" dirty="0">
                <a:latin typeface="Adobe Devanagari" panose="02040503050201020203" pitchFamily="18" charset="0"/>
                <a:cs typeface="Adobe Devanagari" panose="02040503050201020203" pitchFamily="18" charset="0"/>
              </a:rPr>
              <a:t>12			</a:t>
            </a:r>
            <a:endParaRPr lang="hi-IN" sz="1200" dirty="0">
              <a:latin typeface="Adobe Devanagari" panose="02040503050201020203" pitchFamily="18" charset="0"/>
              <a:cs typeface="Adobe Devanagari" panose="02040503050201020203" pitchFamily="18" charset="0"/>
            </a:endParaRPr>
          </a:p>
          <a:p>
            <a:pPr marL="228600" indent="-228600">
              <a:buAutoNum type="alphaUcParenBoth"/>
            </a:pPr>
            <a:r>
              <a:rPr lang="pt-BR" sz="1200" dirty="0">
                <a:latin typeface="Adobe Devanagari" panose="02040503050201020203" pitchFamily="18" charset="0"/>
                <a:cs typeface="Adobe Devanagari" panose="02040503050201020203" pitchFamily="18" charset="0"/>
              </a:rPr>
              <a:t> 15</a:t>
            </a:r>
          </a:p>
          <a:p>
            <a:r>
              <a:rPr lang="pt-BR" sz="1200" dirty="0">
                <a:latin typeface="Adobe Devanagari" panose="02040503050201020203" pitchFamily="18" charset="0"/>
                <a:cs typeface="Adobe Devanagari" panose="02040503050201020203" pitchFamily="18" charset="0"/>
              </a:rPr>
              <a:t>(C) 18			</a:t>
            </a:r>
            <a:endParaRPr lang="hi-IN" sz="1200" dirty="0">
              <a:latin typeface="Adobe Devanagari" panose="02040503050201020203" pitchFamily="18" charset="0"/>
              <a:cs typeface="Adobe Devanagari" panose="02040503050201020203" pitchFamily="18" charset="0"/>
            </a:endParaRPr>
          </a:p>
          <a:p>
            <a:r>
              <a:rPr lang="pt-BR" sz="1200" dirty="0">
                <a:latin typeface="Adobe Devanagari" panose="02040503050201020203" pitchFamily="18" charset="0"/>
                <a:cs typeface="Adobe Devanagari" panose="02040503050201020203" pitchFamily="18" charset="0"/>
              </a:rPr>
              <a:t>(D) 17</a:t>
            </a:r>
          </a:p>
          <a:p>
            <a:endParaRPr lang="pt-BR" sz="1200" dirty="0">
              <a:latin typeface="Adobe Devanagari" panose="02040503050201020203" pitchFamily="18" charset="0"/>
              <a:cs typeface="Adobe Devanagari" panose="02040503050201020203" pitchFamily="18" charset="0"/>
            </a:endParaRPr>
          </a:p>
          <a:p>
            <a:r>
              <a:rPr lang="pt-BR" sz="1200" b="1" dirty="0">
                <a:latin typeface="Adobe Devanagari" panose="02040503050201020203" pitchFamily="18" charset="0"/>
                <a:cs typeface="Adobe Devanagari" panose="02040503050201020203" pitchFamily="18" charset="0"/>
              </a:rPr>
              <a:t>24. </a:t>
            </a:r>
            <a:r>
              <a:rPr lang="hi-IN" sz="1200" b="1" dirty="0">
                <a:latin typeface="Adobe Devanagari" panose="02040503050201020203" pitchFamily="18" charset="0"/>
                <a:cs typeface="Adobe Devanagari" panose="02040503050201020203" pitchFamily="18" charset="0"/>
              </a:rPr>
              <a:t>एक महिला की तस्वीर की ओर इशारा करते हुए, पवन ने कहा, "वह मेरी माँ की बेटी की बहन है"। वह महिला पवन से किस प्रकार संबंधित है?</a:t>
            </a:r>
          </a:p>
          <a:p>
            <a:r>
              <a:rPr lang="pt-BR"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बहन</a:t>
            </a:r>
          </a:p>
          <a:p>
            <a:r>
              <a:rPr lang="pt-BR"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मौसी</a:t>
            </a:r>
          </a:p>
          <a:p>
            <a:r>
              <a:rPr lang="pt-BR"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माँ</a:t>
            </a:r>
          </a:p>
          <a:p>
            <a:r>
              <a:rPr lang="pt-BR"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बहू</a:t>
            </a:r>
            <a:endParaRPr lang="en-US" sz="1200" dirty="0">
              <a:latin typeface="Adobe Devanagari" panose="02040503050201020203" pitchFamily="18" charset="0"/>
              <a:cs typeface="Adobe Devanagari" panose="02040503050201020203" pitchFamily="18" charset="0"/>
            </a:endParaRPr>
          </a:p>
          <a:p>
            <a:endParaRPr lang="en-US" sz="1200" dirty="0">
              <a:latin typeface="Adobe Devanagari" panose="02040503050201020203" pitchFamily="18" charset="0"/>
              <a:cs typeface="Adobe Devanagari" panose="02040503050201020203" pitchFamily="18" charset="0"/>
            </a:endParaRPr>
          </a:p>
          <a:p>
            <a:r>
              <a:rPr lang="en-US" sz="1200" b="1" dirty="0">
                <a:latin typeface="Adobe Devanagari" panose="02040503050201020203" pitchFamily="18" charset="0"/>
                <a:cs typeface="Adobe Devanagari" panose="02040503050201020203" pitchFamily="18" charset="0"/>
              </a:rPr>
              <a:t>25</a:t>
            </a:r>
            <a:r>
              <a:rPr lang="hi-IN" sz="1200" b="1" dirty="0">
                <a:latin typeface="Adobe Devanagari" panose="02040503050201020203" pitchFamily="18" charset="0"/>
                <a:cs typeface="Adobe Devanagari" panose="02040503050201020203" pitchFamily="18" charset="0"/>
              </a:rPr>
              <a:t>. प्रारूप समिति, जिसकी अध्यक्षता डॉ. बी. आर. अंबेडकर ने की, का गठन किस तिथि को हुआ था?</a:t>
            </a:r>
          </a:p>
          <a:p>
            <a:r>
              <a:rPr lang="en-US" sz="1200" dirty="0">
                <a:latin typeface="Adobe Devanagari" panose="02040503050201020203" pitchFamily="18" charset="0"/>
                <a:cs typeface="Adobe Devanagari" panose="02040503050201020203" pitchFamily="18" charset="0"/>
              </a:rPr>
              <a:t>A) 15 </a:t>
            </a:r>
            <a:r>
              <a:rPr lang="hi-IN" sz="1200" dirty="0">
                <a:latin typeface="Adobe Devanagari" panose="02040503050201020203" pitchFamily="18" charset="0"/>
                <a:cs typeface="Adobe Devanagari" panose="02040503050201020203" pitchFamily="18" charset="0"/>
              </a:rPr>
              <a:t>अगस्त, 1947</a:t>
            </a:r>
          </a:p>
          <a:p>
            <a:r>
              <a:rPr lang="hi-IN" sz="1200" dirty="0">
                <a:latin typeface="Adobe Devanagari" panose="02040503050201020203" pitchFamily="18" charset="0"/>
                <a:cs typeface="Adobe Devanagari" panose="02040503050201020203" pitchFamily="18" charset="0"/>
              </a:rPr>
              <a:t> </a:t>
            </a:r>
            <a:r>
              <a:rPr lang="en-US" sz="1200" dirty="0">
                <a:latin typeface="Adobe Devanagari" panose="02040503050201020203" pitchFamily="18" charset="0"/>
                <a:cs typeface="Adobe Devanagari" panose="02040503050201020203" pitchFamily="18" charset="0"/>
              </a:rPr>
              <a:t>B) 29 </a:t>
            </a:r>
            <a:r>
              <a:rPr lang="hi-IN" sz="1200" dirty="0">
                <a:latin typeface="Adobe Devanagari" panose="02040503050201020203" pitchFamily="18" charset="0"/>
                <a:cs typeface="Adobe Devanagari" panose="02040503050201020203" pitchFamily="18" charset="0"/>
              </a:rPr>
              <a:t>अगस्त, 1947</a:t>
            </a:r>
          </a:p>
          <a:p>
            <a:r>
              <a:rPr lang="hi-IN" sz="1200" dirty="0">
                <a:latin typeface="Adobe Devanagari" panose="02040503050201020203" pitchFamily="18" charset="0"/>
                <a:cs typeface="Adobe Devanagari" panose="02040503050201020203" pitchFamily="18" charset="0"/>
              </a:rPr>
              <a:t> </a:t>
            </a:r>
            <a:r>
              <a:rPr lang="en-US" sz="1200" dirty="0">
                <a:latin typeface="Adobe Devanagari" panose="02040503050201020203" pitchFamily="18" charset="0"/>
                <a:cs typeface="Adobe Devanagari" panose="02040503050201020203" pitchFamily="18" charset="0"/>
              </a:rPr>
              <a:t>C) 26 </a:t>
            </a:r>
            <a:r>
              <a:rPr lang="hi-IN" sz="1200" dirty="0">
                <a:latin typeface="Adobe Devanagari" panose="02040503050201020203" pitchFamily="18" charset="0"/>
                <a:cs typeface="Adobe Devanagari" panose="02040503050201020203" pitchFamily="18" charset="0"/>
              </a:rPr>
              <a:t>नवंबर, 1947</a:t>
            </a:r>
          </a:p>
          <a:p>
            <a:r>
              <a:rPr lang="hi-IN" sz="1200" dirty="0">
                <a:latin typeface="Adobe Devanagari" panose="02040503050201020203" pitchFamily="18" charset="0"/>
                <a:cs typeface="Adobe Devanagari" panose="02040503050201020203" pitchFamily="18" charset="0"/>
              </a:rPr>
              <a:t> </a:t>
            </a:r>
            <a:r>
              <a:rPr lang="en-US" sz="1200" dirty="0">
                <a:latin typeface="Adobe Devanagari" panose="02040503050201020203" pitchFamily="18" charset="0"/>
                <a:cs typeface="Adobe Devanagari" panose="02040503050201020203" pitchFamily="18" charset="0"/>
              </a:rPr>
              <a:t>D) 14 </a:t>
            </a:r>
            <a:r>
              <a:rPr lang="hi-IN" sz="1200" dirty="0">
                <a:latin typeface="Adobe Devanagari" panose="02040503050201020203" pitchFamily="18" charset="0"/>
                <a:cs typeface="Adobe Devanagari" panose="02040503050201020203" pitchFamily="18" charset="0"/>
              </a:rPr>
              <a:t>जनवरी, 1948</a:t>
            </a:r>
            <a:r>
              <a:rPr lang="en-US" sz="1200" dirty="0">
                <a:latin typeface="Adobe Devanagari" panose="02040503050201020203" pitchFamily="18" charset="0"/>
                <a:cs typeface="Adobe Devanagari" panose="02040503050201020203" pitchFamily="18" charset="0"/>
              </a:rPr>
              <a:t> </a:t>
            </a:r>
          </a:p>
          <a:p>
            <a:endParaRPr lang="en-US" sz="1200" dirty="0">
              <a:latin typeface="Adobe Devanagari" panose="02040503050201020203" pitchFamily="18" charset="0"/>
              <a:cs typeface="Adobe Devanagari" panose="02040503050201020203" pitchFamily="18" charset="0"/>
            </a:endParaRPr>
          </a:p>
          <a:p>
            <a:r>
              <a:rPr lang="en-US" sz="1200" b="1" dirty="0">
                <a:latin typeface="Adobe Devanagari" panose="02040503050201020203" pitchFamily="18" charset="0"/>
                <a:cs typeface="Adobe Devanagari" panose="02040503050201020203" pitchFamily="18" charset="0"/>
              </a:rPr>
              <a:t>26. </a:t>
            </a:r>
            <a:r>
              <a:rPr lang="hi-IN" sz="1200" b="1" dirty="0">
                <a:latin typeface="Adobe Devanagari" panose="02040503050201020203" pitchFamily="18" charset="0"/>
                <a:cs typeface="Adobe Devanagari" panose="02040503050201020203" pitchFamily="18" charset="0"/>
              </a:rPr>
              <a:t>भारतीय संविधान के अनुच्छेद 123 के अंतर्गत, राष्ट्रपति की अध्यादेश जारी करने की शक्ति के संबंध में निम्नलिखित में से कौन सा कथन सही है?</a:t>
            </a:r>
          </a:p>
          <a:p>
            <a:pPr marL="228600" indent="-228600">
              <a:buAutoNum type="alphaUcParenR"/>
            </a:pPr>
            <a:r>
              <a:rPr lang="hi-IN" sz="1200" dirty="0">
                <a:latin typeface="Adobe Devanagari" panose="02040503050201020203" pitchFamily="18" charset="0"/>
                <a:cs typeface="Adobe Devanagari" panose="02040503050201020203" pitchFamily="18" charset="0"/>
              </a:rPr>
              <a:t>राष्ट्रपति अध्यादेश तभी जारी कर सकते हैं जब संसद सत्र में हो।</a:t>
            </a:r>
          </a:p>
          <a:p>
            <a:endParaRPr lang="hi-IN" sz="1200" dirty="0">
              <a:latin typeface="Adobe Devanagari" panose="02040503050201020203" pitchFamily="18" charset="0"/>
              <a:cs typeface="Adobe Devanagari" panose="02040503050201020203" pitchFamily="18" charset="0"/>
            </a:endParaRPr>
          </a:p>
          <a:p>
            <a:r>
              <a:rPr lang="en-IN"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राष्ट्रपति द्वारा जारी अध्यादेश को संसद के पुनः समवेत होने के छह महीने के भीतर संसद द्वारा अनुमोदित किया जाना आवश्यक है।</a:t>
            </a:r>
          </a:p>
          <a:p>
            <a:endParaRPr lang="hi-IN" sz="1200" dirty="0">
              <a:latin typeface="Adobe Devanagari" panose="02040503050201020203" pitchFamily="18" charset="0"/>
              <a:cs typeface="Adobe Devanagari" panose="02040503050201020203" pitchFamily="18" charset="0"/>
            </a:endParaRPr>
          </a:p>
          <a:p>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राष्ट्रपति अध्यादेश तब जारी कर सकते हैं जब संसद सत्र में न हो, और इनका अनुमोदन छह सप्ताह के भीतर किया जाना आवश्यक है।</a:t>
            </a:r>
          </a:p>
          <a:p>
            <a:r>
              <a:rPr lang="en-IN"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राष्ट्रपति की अध्यादेश जारी करने की शक्ति न्यायिक समीक्षा के अधीन है।</a:t>
            </a:r>
            <a:endParaRPr lang="en-US" sz="1200" dirty="0">
              <a:latin typeface="Adobe Devanagari" panose="02040503050201020203" pitchFamily="18" charset="0"/>
              <a:cs typeface="Adobe Devanagari" panose="02040503050201020203" pitchFamily="18" charset="0"/>
            </a:endParaRPr>
          </a:p>
          <a:p>
            <a:pPr>
              <a:lnSpc>
                <a:spcPct val="150000"/>
              </a:lnSpc>
            </a:pPr>
            <a:r>
              <a:rPr lang="en-US" sz="1200" b="1" dirty="0">
                <a:latin typeface="Adobe Devanagari" panose="02040503050201020203" pitchFamily="18" charset="0"/>
                <a:cs typeface="Adobe Devanagari" panose="02040503050201020203" pitchFamily="18" charset="0"/>
              </a:rPr>
              <a:t>27. </a:t>
            </a:r>
            <a:r>
              <a:rPr lang="hi-IN" sz="1200" b="1" dirty="0">
                <a:latin typeface="Adobe Devanagari" panose="02040503050201020203" pitchFamily="18" charset="0"/>
                <a:cs typeface="Adobe Devanagari" panose="02040503050201020203" pitchFamily="18" charset="0"/>
              </a:rPr>
              <a:t>निम्नलिखित में से कौन सा कथन सही है?</a:t>
            </a:r>
          </a:p>
          <a:p>
            <a:pPr>
              <a:lnSpc>
                <a:spcPct val="150000"/>
              </a:lnSpc>
            </a:pPr>
            <a:r>
              <a:rPr lang="en-US" sz="1200" dirty="0">
                <a:latin typeface="Adobe Devanagari" panose="02040503050201020203" pitchFamily="18" charset="0"/>
                <a:cs typeface="Adobe Devanagari" panose="02040503050201020203" pitchFamily="18" charset="0"/>
              </a:rPr>
              <a:t> A) </a:t>
            </a:r>
            <a:r>
              <a:rPr lang="hi-IN" sz="1200" dirty="0">
                <a:latin typeface="Adobe Devanagari" panose="02040503050201020203" pitchFamily="18" charset="0"/>
                <a:cs typeface="Adobe Devanagari" panose="02040503050201020203" pitchFamily="18" charset="0"/>
              </a:rPr>
              <a:t>भारत का संविधान केवल लचीला है।</a:t>
            </a:r>
          </a:p>
          <a:p>
            <a:pPr>
              <a:lnSpc>
                <a:spcPct val="150000"/>
              </a:lnSpc>
            </a:pPr>
            <a:r>
              <a:rPr lang="hi-IN" sz="1200" dirty="0">
                <a:latin typeface="Adobe Devanagari" panose="02040503050201020203" pitchFamily="18" charset="0"/>
                <a:cs typeface="Adobe Devanagari" panose="02040503050201020203" pitchFamily="18" charset="0"/>
              </a:rPr>
              <a:t> </a:t>
            </a:r>
            <a:r>
              <a:rPr lang="en-US"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भारत का संविधान केवल कठोर है।</a:t>
            </a:r>
          </a:p>
          <a:p>
            <a:pPr>
              <a:lnSpc>
                <a:spcPct val="150000"/>
              </a:lnSpc>
            </a:pPr>
            <a:r>
              <a:rPr lang="hi-IN" sz="1200" dirty="0">
                <a:latin typeface="Adobe Devanagari" panose="02040503050201020203" pitchFamily="18" charset="0"/>
                <a:cs typeface="Adobe Devanagari" panose="02040503050201020203" pitchFamily="18" charset="0"/>
              </a:rPr>
              <a:t> </a:t>
            </a:r>
            <a:r>
              <a:rPr lang="en-US"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भारत का संविधान लचीलापन और कठोरता दोनों का मिश्रण है।</a:t>
            </a:r>
          </a:p>
          <a:p>
            <a:pPr>
              <a:lnSpc>
                <a:spcPct val="150000"/>
              </a:lnSpc>
            </a:pPr>
            <a:r>
              <a:rPr lang="hi-IN" sz="1200" dirty="0">
                <a:latin typeface="Adobe Devanagari" panose="02040503050201020203" pitchFamily="18" charset="0"/>
                <a:cs typeface="Adobe Devanagari" panose="02040503050201020203" pitchFamily="18" charset="0"/>
              </a:rPr>
              <a:t> </a:t>
            </a:r>
            <a:r>
              <a:rPr lang="en-US"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संविधान को संशोधित नहीं किया जा सकता।</a:t>
            </a:r>
            <a:endParaRPr lang="en-US" sz="1200" dirty="0">
              <a:latin typeface="Adobe Devanagari" panose="02040503050201020203" pitchFamily="18" charset="0"/>
              <a:cs typeface="Adobe Devanagari" panose="02040503050201020203" pitchFamily="18" charset="0"/>
            </a:endParaRPr>
          </a:p>
        </p:txBody>
      </p:sp>
      <p:sp>
        <p:nvSpPr>
          <p:cNvPr id="3" name="Rectangle 2">
            <a:extLst>
              <a:ext uri="{FF2B5EF4-FFF2-40B4-BE49-F238E27FC236}">
                <a16:creationId xmlns:a16="http://schemas.microsoft.com/office/drawing/2014/main" id="{0A620930-9AD9-892F-C55A-382B05FBCBF9}"/>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D7D7614-5471-982E-9DD5-1A72D12C2E48}"/>
              </a:ext>
            </a:extLst>
          </p:cNvPr>
          <p:cNvSpPr txBox="1"/>
          <p:nvPr/>
        </p:nvSpPr>
        <p:spPr>
          <a:xfrm>
            <a:off x="3471643" y="559229"/>
            <a:ext cx="3010858" cy="9064020"/>
          </a:xfrm>
          <a:prstGeom prst="rect">
            <a:avLst/>
          </a:prstGeom>
          <a:noFill/>
        </p:spPr>
        <p:txBody>
          <a:bodyPr wrap="square">
            <a:spAutoFit/>
          </a:bodyPr>
          <a:lstStyle/>
          <a:p>
            <a:endParaRPr lang="hi-IN"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23. How many triangles are present in the following figure?</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r>
              <a:rPr lang="pt-BR" sz="1100" dirty="0">
                <a:latin typeface="Adobe Devanagari" panose="02040503050201020203" pitchFamily="18" charset="0"/>
                <a:ea typeface="Nirmala UI" panose="020B0502040204020203" pitchFamily="34" charset="0"/>
                <a:cs typeface="Adobe Devanagari" panose="02040503050201020203" pitchFamily="18" charset="0"/>
              </a:rPr>
              <a:t>12			</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Both"/>
            </a:pPr>
            <a:r>
              <a:rPr lang="pt-BR" sz="1100" dirty="0">
                <a:latin typeface="Adobe Devanagari" panose="02040503050201020203" pitchFamily="18" charset="0"/>
                <a:ea typeface="Nirmala UI" panose="020B0502040204020203" pitchFamily="34" charset="0"/>
                <a:cs typeface="Adobe Devanagari" panose="02040503050201020203" pitchFamily="18" charset="0"/>
              </a:rPr>
              <a:t>15</a:t>
            </a:r>
          </a:p>
          <a:p>
            <a:r>
              <a:rPr lang="pt-BR" sz="1100" dirty="0">
                <a:latin typeface="Adobe Devanagari" panose="02040503050201020203" pitchFamily="18" charset="0"/>
                <a:ea typeface="Nirmala UI" panose="020B0502040204020203" pitchFamily="34" charset="0"/>
                <a:cs typeface="Adobe Devanagari" panose="02040503050201020203" pitchFamily="18" charset="0"/>
              </a:rPr>
              <a:t>(C) 18			</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pt-BR" sz="1100" dirty="0">
                <a:latin typeface="Adobe Devanagari" panose="02040503050201020203" pitchFamily="18" charset="0"/>
                <a:ea typeface="Nirmala UI" panose="020B0502040204020203" pitchFamily="34" charset="0"/>
                <a:cs typeface="Adobe Devanagari" panose="02040503050201020203" pitchFamily="18" charset="0"/>
              </a:rPr>
              <a:t>(D) 17</a:t>
            </a:r>
          </a:p>
          <a:p>
            <a:endParaRPr lang="pt-BR" sz="1100" dirty="0">
              <a:latin typeface="Adobe Devanagari" panose="02040503050201020203" pitchFamily="18" charset="0"/>
              <a:ea typeface="Nirmala UI" panose="020B0502040204020203" pitchFamily="34" charset="0"/>
              <a:cs typeface="Adobe Devanagari" panose="02040503050201020203" pitchFamily="18" charset="0"/>
            </a:endParaRPr>
          </a:p>
          <a:p>
            <a:r>
              <a:rPr lang="pt-BR" sz="1100" b="1" dirty="0">
                <a:latin typeface="Adobe Devanagari" panose="02040503050201020203" pitchFamily="18" charset="0"/>
                <a:ea typeface="Nirmala UI" panose="020B0502040204020203" pitchFamily="34" charset="0"/>
                <a:cs typeface="Adobe Devanagari" panose="02040503050201020203" pitchFamily="18" charset="0"/>
              </a:rPr>
              <a:t>24. </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Pointing towards a photo of a lady, Pawan said, "She is the sister of my mother's daughter". How is that lady related to Pawan?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Sister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Maternal Aunt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Mother </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Daughter in law</a:t>
            </a:r>
          </a:p>
          <a:p>
            <a:endParaRPr lang="pt-BR"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25. The Drafting Committee, chaired by Dr. B.R. Ambedkar, was formed on which date?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15th August, 1947</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29th August, 1947</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26th November, 1947</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14th January, 1948</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26.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Under Article 123 of the Indian Constitution, which of the following statements is correct regarding the President's ordinance power?</a:t>
            </a:r>
            <a:endParaRPr lang="hi-IN" sz="1100" b="1"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R"/>
            </a:pPr>
            <a:r>
              <a:rPr lang="en-GB" sz="1100" dirty="0">
                <a:latin typeface="Adobe Devanagari" panose="02040503050201020203" pitchFamily="18" charset="0"/>
                <a:ea typeface="Nirmala UI" panose="020B0502040204020203" pitchFamily="34" charset="0"/>
                <a:cs typeface="Adobe Devanagari" panose="02040503050201020203" pitchFamily="18" charset="0"/>
              </a:rPr>
              <a:t>The President can issue an ordinance only when the Parliament is in session.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An ordinance issued by the President must be ratified by the Parliament within six months of its reassembly.</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The President can issue ordinances when Parliament is not in session, and these must be ratified within six weeks.</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The President’s power to issue ordinances is beyond judicial review.</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pPr>
              <a:lnSpc>
                <a:spcPct val="150000"/>
              </a:lnSpc>
            </a:pPr>
            <a:r>
              <a:rPr lang="en-US" sz="1100" b="1" dirty="0">
                <a:latin typeface="Adobe Devanagari" panose="02040503050201020203" pitchFamily="18" charset="0"/>
                <a:ea typeface="Nirmala UI" panose="020B0502040204020203" pitchFamily="34" charset="0"/>
                <a:cs typeface="Adobe Devanagari" panose="02040503050201020203" pitchFamily="18" charset="0"/>
              </a:rPr>
              <a:t>27. Which of the following is correct?</a:t>
            </a:r>
          </a:p>
          <a:p>
            <a:pPr>
              <a:lnSpc>
                <a:spcPct val="150000"/>
              </a:lnSpc>
            </a:pPr>
            <a:r>
              <a:rPr lang="en-US" sz="1100" dirty="0">
                <a:latin typeface="Adobe Devanagari" panose="02040503050201020203" pitchFamily="18" charset="0"/>
                <a:ea typeface="Nirmala UI" panose="020B0502040204020203" pitchFamily="34" charset="0"/>
                <a:cs typeface="Adobe Devanagari" panose="02040503050201020203" pitchFamily="18" charset="0"/>
              </a:rPr>
              <a:t>A) The Constitution of India is only flexible.</a:t>
            </a:r>
          </a:p>
          <a:p>
            <a:pPr>
              <a:lnSpc>
                <a:spcPct val="150000"/>
              </a:lnSpc>
            </a:pPr>
            <a:r>
              <a:rPr lang="en-US" sz="1100" dirty="0">
                <a:latin typeface="Adobe Devanagari" panose="02040503050201020203" pitchFamily="18" charset="0"/>
                <a:ea typeface="Nirmala UI" panose="020B0502040204020203" pitchFamily="34" charset="0"/>
                <a:cs typeface="Adobe Devanagari" panose="02040503050201020203" pitchFamily="18" charset="0"/>
              </a:rPr>
              <a:t> B) The Constitution of India is only rigid.</a:t>
            </a:r>
          </a:p>
          <a:p>
            <a:pPr>
              <a:lnSpc>
                <a:spcPct val="150000"/>
              </a:lnSpc>
            </a:pPr>
            <a:r>
              <a:rPr lang="en-US" sz="1100" dirty="0">
                <a:latin typeface="Adobe Devanagari" panose="02040503050201020203" pitchFamily="18" charset="0"/>
                <a:ea typeface="Nirmala UI" panose="020B0502040204020203" pitchFamily="34" charset="0"/>
                <a:cs typeface="Adobe Devanagari" panose="02040503050201020203" pitchFamily="18" charset="0"/>
              </a:rPr>
              <a:t> C) The Constitution of India is a mixture of flexibility and rigidity.</a:t>
            </a:r>
          </a:p>
          <a:p>
            <a:pPr>
              <a:lnSpc>
                <a:spcPct val="150000"/>
              </a:lnSpc>
            </a:pPr>
            <a:r>
              <a:rPr lang="en-US" sz="1100" dirty="0">
                <a:latin typeface="Adobe Devanagari" panose="02040503050201020203" pitchFamily="18" charset="0"/>
                <a:ea typeface="Nirmala UI" panose="020B0502040204020203" pitchFamily="34" charset="0"/>
                <a:cs typeface="Adobe Devanagari" panose="02040503050201020203" pitchFamily="18" charset="0"/>
              </a:rPr>
              <a:t> D) The Constitution cannot be amended.</a:t>
            </a:r>
          </a:p>
        </p:txBody>
      </p:sp>
      <p:pic>
        <p:nvPicPr>
          <p:cNvPr id="4" name="Picture 3">
            <a:extLst>
              <a:ext uri="{FF2B5EF4-FFF2-40B4-BE49-F238E27FC236}">
                <a16:creationId xmlns:a16="http://schemas.microsoft.com/office/drawing/2014/main" id="{F453F5CA-B33A-42E5-9088-02112CBD83D2}"/>
              </a:ext>
            </a:extLst>
          </p:cNvPr>
          <p:cNvPicPr>
            <a:picLocks noChangeAspect="1"/>
          </p:cNvPicPr>
          <p:nvPr/>
        </p:nvPicPr>
        <p:blipFill>
          <a:blip r:embed="rId2"/>
          <a:stretch>
            <a:fillRect/>
          </a:stretch>
        </p:blipFill>
        <p:spPr>
          <a:xfrm>
            <a:off x="4351642" y="1051904"/>
            <a:ext cx="780336" cy="742374"/>
          </a:xfrm>
          <a:prstGeom prst="rect">
            <a:avLst/>
          </a:prstGeom>
        </p:spPr>
      </p:pic>
      <p:pic>
        <p:nvPicPr>
          <p:cNvPr id="14" name="Picture 13">
            <a:extLst>
              <a:ext uri="{FF2B5EF4-FFF2-40B4-BE49-F238E27FC236}">
                <a16:creationId xmlns:a16="http://schemas.microsoft.com/office/drawing/2014/main" id="{01EAA3D5-6EE0-4F59-A02B-4D6CF544FDD4}"/>
              </a:ext>
            </a:extLst>
          </p:cNvPr>
          <p:cNvPicPr>
            <a:picLocks noChangeAspect="1"/>
          </p:cNvPicPr>
          <p:nvPr/>
        </p:nvPicPr>
        <p:blipFill>
          <a:blip r:embed="rId3"/>
          <a:stretch>
            <a:fillRect/>
          </a:stretch>
        </p:blipFill>
        <p:spPr>
          <a:xfrm>
            <a:off x="850097" y="1044917"/>
            <a:ext cx="795566" cy="756348"/>
          </a:xfrm>
          <a:prstGeom prst="rect">
            <a:avLst/>
          </a:prstGeom>
        </p:spPr>
      </p:pic>
    </p:spTree>
    <p:extLst>
      <p:ext uri="{BB962C8B-B14F-4D97-AF65-F5344CB8AC3E}">
        <p14:creationId xmlns:p14="http://schemas.microsoft.com/office/powerpoint/2010/main" val="5388863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C19F0-C830-937E-67F3-A33660F6B97D}"/>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60E709AA-759C-BA0C-98DB-0664E1644C4B}"/>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C7679393-C6C3-4D7F-08AC-3BCFE32592A8}"/>
              </a:ext>
            </a:extLst>
          </p:cNvPr>
          <p:cNvSpPr txBox="1"/>
          <p:nvPr/>
        </p:nvSpPr>
        <p:spPr>
          <a:xfrm>
            <a:off x="375499" y="559229"/>
            <a:ext cx="3010858" cy="8710077"/>
          </a:xfrm>
          <a:prstGeom prst="rect">
            <a:avLst/>
          </a:prstGeom>
          <a:noFill/>
        </p:spPr>
        <p:txBody>
          <a:bodyPr wrap="square">
            <a:spAutoFit/>
          </a:bodyPr>
          <a:lstStyle/>
          <a:p>
            <a:endParaRPr lang="hi-IN" sz="1400" b="1" dirty="0">
              <a:latin typeface="Adobe Devanagari" panose="02040503050201020203" pitchFamily="18" charset="0"/>
              <a:cs typeface="Adobe Devanagari" panose="02040503050201020203" pitchFamily="18" charset="0"/>
            </a:endParaRPr>
          </a:p>
          <a:p>
            <a:r>
              <a:rPr lang="en-US" sz="1400" b="1" dirty="0">
                <a:latin typeface="Adobe Devanagari" panose="02040503050201020203" pitchFamily="18" charset="0"/>
                <a:cs typeface="Adobe Devanagari" panose="02040503050201020203" pitchFamily="18" charset="0"/>
              </a:rPr>
              <a:t>28. </a:t>
            </a:r>
            <a:r>
              <a:rPr lang="hi-IN" sz="1400" b="1" dirty="0">
                <a:latin typeface="Adobe Devanagari" panose="02040503050201020203" pitchFamily="18" charset="0"/>
                <a:cs typeface="Adobe Devanagari" panose="02040503050201020203" pitchFamily="18" charset="0"/>
              </a:rPr>
              <a:t>निम्नलिखित में से कौन सा आपात उपबंध भारतीय संविधान में है?</a:t>
            </a:r>
          </a:p>
          <a:p>
            <a:r>
              <a:rPr lang="en-IN" sz="1400" dirty="0">
                <a:latin typeface="Adobe Devanagari" panose="02040503050201020203" pitchFamily="18" charset="0"/>
                <a:cs typeface="Adobe Devanagari" panose="02040503050201020203" pitchFamily="18" charset="0"/>
              </a:rPr>
              <a:t>A) </a:t>
            </a:r>
            <a:r>
              <a:rPr lang="hi-IN" sz="1400" dirty="0">
                <a:latin typeface="Adobe Devanagari" panose="02040503050201020203" pitchFamily="18" charset="0"/>
                <a:cs typeface="Adobe Devanagari" panose="02040503050201020203" pitchFamily="18" charset="0"/>
              </a:rPr>
              <a:t>राष्ट्रीय आपात (अनुच्छेद 352)</a:t>
            </a:r>
          </a:p>
          <a:p>
            <a:r>
              <a:rPr lang="hi-IN" sz="1400" dirty="0">
                <a:latin typeface="Adobe Devanagari" panose="02040503050201020203" pitchFamily="18" charset="0"/>
                <a:cs typeface="Adobe Devanagari" panose="02040503050201020203" pitchFamily="18" charset="0"/>
              </a:rPr>
              <a:t> </a:t>
            </a:r>
            <a:r>
              <a:rPr lang="en-IN" sz="1400" dirty="0">
                <a:latin typeface="Adobe Devanagari" panose="02040503050201020203" pitchFamily="18" charset="0"/>
                <a:cs typeface="Adobe Devanagari" panose="02040503050201020203" pitchFamily="18" charset="0"/>
              </a:rPr>
              <a:t>B) </a:t>
            </a:r>
            <a:r>
              <a:rPr lang="hi-IN" sz="1400" dirty="0">
                <a:latin typeface="Adobe Devanagari" panose="02040503050201020203" pitchFamily="18" charset="0"/>
                <a:cs typeface="Adobe Devanagari" panose="02040503050201020203" pitchFamily="18" charset="0"/>
              </a:rPr>
              <a:t>राष्ट्रपति शासन (अनुच्छेद 356)</a:t>
            </a:r>
          </a:p>
          <a:p>
            <a:r>
              <a:rPr lang="hi-IN" sz="1400" dirty="0">
                <a:latin typeface="Adobe Devanagari" panose="02040503050201020203" pitchFamily="18" charset="0"/>
                <a:cs typeface="Adobe Devanagari" panose="02040503050201020203" pitchFamily="18" charset="0"/>
              </a:rPr>
              <a:t> </a:t>
            </a:r>
            <a:r>
              <a:rPr lang="en-IN" sz="1400" dirty="0">
                <a:latin typeface="Adobe Devanagari" panose="02040503050201020203" pitchFamily="18" charset="0"/>
                <a:cs typeface="Adobe Devanagari" panose="02040503050201020203" pitchFamily="18" charset="0"/>
              </a:rPr>
              <a:t>C) </a:t>
            </a:r>
            <a:r>
              <a:rPr lang="hi-IN" sz="1400" dirty="0">
                <a:latin typeface="Adobe Devanagari" panose="02040503050201020203" pitchFamily="18" charset="0"/>
                <a:cs typeface="Adobe Devanagari" panose="02040503050201020203" pitchFamily="18" charset="0"/>
              </a:rPr>
              <a:t>वित्तीय आपात (अनुच्छेद 360)</a:t>
            </a:r>
          </a:p>
          <a:p>
            <a:r>
              <a:rPr lang="hi-IN" sz="1400" dirty="0">
                <a:latin typeface="Adobe Devanagari" panose="02040503050201020203" pitchFamily="18" charset="0"/>
                <a:cs typeface="Adobe Devanagari" panose="02040503050201020203" pitchFamily="18" charset="0"/>
              </a:rPr>
              <a:t> </a:t>
            </a:r>
            <a:r>
              <a:rPr lang="en-IN" sz="1400" dirty="0">
                <a:latin typeface="Adobe Devanagari" panose="02040503050201020203" pitchFamily="18" charset="0"/>
                <a:cs typeface="Adobe Devanagari" panose="02040503050201020203" pitchFamily="18" charset="0"/>
              </a:rPr>
              <a:t>D) </a:t>
            </a:r>
            <a:r>
              <a:rPr lang="hi-IN" sz="1400" dirty="0">
                <a:latin typeface="Adobe Devanagari" panose="02040503050201020203" pitchFamily="18" charset="0"/>
                <a:cs typeface="Adobe Devanagari" panose="02040503050201020203" pitchFamily="18" charset="0"/>
              </a:rPr>
              <a:t>उपर्युक्त</a:t>
            </a:r>
            <a:r>
              <a:rPr lang="en-IN" sz="1400" dirty="0">
                <a:latin typeface="Adobe Devanagari" panose="02040503050201020203" pitchFamily="18" charset="0"/>
                <a:cs typeface="Adobe Devanagari" panose="02040503050201020203" pitchFamily="18" charset="0"/>
              </a:rPr>
              <a:t> </a:t>
            </a:r>
            <a:r>
              <a:rPr lang="hi-IN" sz="1400" dirty="0">
                <a:latin typeface="Adobe Devanagari" panose="02040503050201020203" pitchFamily="18" charset="0"/>
                <a:cs typeface="Adobe Devanagari" panose="02040503050201020203" pitchFamily="18" charset="0"/>
              </a:rPr>
              <a:t>सभी </a:t>
            </a:r>
          </a:p>
          <a:p>
            <a:endParaRPr lang="hi-IN" sz="1250" b="1" dirty="0">
              <a:latin typeface="Adobe Devanagari" panose="02040503050201020203" pitchFamily="18" charset="0"/>
              <a:cs typeface="Adobe Devanagari" panose="02040503050201020203" pitchFamily="18" charset="0"/>
            </a:endParaRPr>
          </a:p>
          <a:p>
            <a:r>
              <a:rPr lang="en-US" sz="1250" b="1" dirty="0">
                <a:latin typeface="Adobe Devanagari" panose="02040503050201020203" pitchFamily="18" charset="0"/>
                <a:cs typeface="Adobe Devanagari" panose="02040503050201020203" pitchFamily="18" charset="0"/>
              </a:rPr>
              <a:t>29. </a:t>
            </a:r>
            <a:r>
              <a:rPr lang="hi-IN" sz="1250" b="1" dirty="0">
                <a:latin typeface="Adobe Devanagari" panose="02040503050201020203" pitchFamily="18" charset="0"/>
                <a:cs typeface="Adobe Devanagari" panose="02040503050201020203" pitchFamily="18" charset="0"/>
              </a:rPr>
              <a:t>भारतीय संविधान की प्रस्तावना के बारे में निम्नलिखित में से कौन सा कथन सही है?</a:t>
            </a:r>
          </a:p>
          <a:p>
            <a:r>
              <a:rPr lang="en-IN" sz="1250" dirty="0">
                <a:latin typeface="Adobe Devanagari" panose="02040503050201020203" pitchFamily="18" charset="0"/>
                <a:cs typeface="Adobe Devanagari" panose="02040503050201020203" pitchFamily="18" charset="0"/>
              </a:rPr>
              <a:t>A) </a:t>
            </a:r>
            <a:r>
              <a:rPr lang="hi-IN" sz="1250" dirty="0">
                <a:latin typeface="Adobe Devanagari" panose="02040503050201020203" pitchFamily="18" charset="0"/>
                <a:cs typeface="Adobe Devanagari" panose="02040503050201020203" pitchFamily="18" charset="0"/>
              </a:rPr>
              <a:t>प्रस्तावना 13 दिसंबर, 1946 को डॉ. बी. आर. अंबेडकर द्वारा पेश की गई थी।</a:t>
            </a:r>
          </a:p>
          <a:p>
            <a:r>
              <a:rPr lang="hi-IN" sz="1250" dirty="0">
                <a:latin typeface="Adobe Devanagari" panose="02040503050201020203" pitchFamily="18" charset="0"/>
                <a:cs typeface="Adobe Devanagari" panose="02040503050201020203" pitchFamily="18" charset="0"/>
              </a:rPr>
              <a:t> </a:t>
            </a:r>
            <a:r>
              <a:rPr lang="en-IN" sz="1250" dirty="0">
                <a:latin typeface="Adobe Devanagari" panose="02040503050201020203" pitchFamily="18" charset="0"/>
                <a:cs typeface="Adobe Devanagari" panose="02040503050201020203" pitchFamily="18" charset="0"/>
              </a:rPr>
              <a:t>B) </a:t>
            </a:r>
            <a:r>
              <a:rPr lang="hi-IN" sz="1250" dirty="0">
                <a:latin typeface="Adobe Devanagari" panose="02040503050201020203" pitchFamily="18" charset="0"/>
                <a:cs typeface="Adobe Devanagari" panose="02040503050201020203" pitchFamily="18" charset="0"/>
              </a:rPr>
              <a:t>प्रस्तावना संविधान के आदर्शों, उद्देश्यों, सरकार के स्वरूप और संविधान के स्रोतों का संक्षेप में वर्णन करती है।</a:t>
            </a:r>
          </a:p>
          <a:p>
            <a:r>
              <a:rPr lang="hi-IN" sz="1250" dirty="0">
                <a:latin typeface="Adobe Devanagari" panose="02040503050201020203" pitchFamily="18" charset="0"/>
                <a:cs typeface="Adobe Devanagari" panose="02040503050201020203" pitchFamily="18" charset="0"/>
              </a:rPr>
              <a:t> </a:t>
            </a:r>
            <a:r>
              <a:rPr lang="en-IN" sz="1250" dirty="0">
                <a:latin typeface="Adobe Devanagari" panose="02040503050201020203" pitchFamily="18" charset="0"/>
                <a:cs typeface="Adobe Devanagari" panose="02040503050201020203" pitchFamily="18" charset="0"/>
              </a:rPr>
              <a:t>C) </a:t>
            </a:r>
            <a:r>
              <a:rPr lang="hi-IN" sz="1250" dirty="0">
                <a:latin typeface="Adobe Devanagari" panose="02040503050201020203" pitchFamily="18" charset="0"/>
                <a:cs typeface="Adobe Devanagari" panose="02040503050201020203" pitchFamily="18" charset="0"/>
              </a:rPr>
              <a:t>प्रस्तावना को सीधे ब्रिटिश संविधान से लिया गया है।</a:t>
            </a:r>
          </a:p>
          <a:p>
            <a:r>
              <a:rPr lang="hi-IN" sz="1250" dirty="0">
                <a:latin typeface="Adobe Devanagari" panose="02040503050201020203" pitchFamily="18" charset="0"/>
                <a:cs typeface="Adobe Devanagari" panose="02040503050201020203" pitchFamily="18" charset="0"/>
              </a:rPr>
              <a:t> </a:t>
            </a:r>
            <a:r>
              <a:rPr lang="en-IN" sz="1250" dirty="0">
                <a:latin typeface="Adobe Devanagari" panose="02040503050201020203" pitchFamily="18" charset="0"/>
                <a:cs typeface="Adobe Devanagari" panose="02040503050201020203" pitchFamily="18" charset="0"/>
              </a:rPr>
              <a:t>D) </a:t>
            </a:r>
            <a:r>
              <a:rPr lang="hi-IN" sz="1250" dirty="0">
                <a:latin typeface="Adobe Devanagari" panose="02040503050201020203" pitchFamily="18" charset="0"/>
                <a:cs typeface="Adobe Devanagari" panose="02040503050201020203" pitchFamily="18" charset="0"/>
              </a:rPr>
              <a:t>प्रस्तावना में 'समाजवादी', 'पंथनिरपेक्ष', और 'अखंडता' शब्द शामिल नहीं हैं।</a:t>
            </a:r>
            <a:endParaRPr lang="en-US" sz="1250" dirty="0">
              <a:latin typeface="Adobe Devanagari" panose="02040503050201020203" pitchFamily="18" charset="0"/>
              <a:cs typeface="Adobe Devanagari" panose="02040503050201020203" pitchFamily="18" charset="0"/>
            </a:endParaRPr>
          </a:p>
          <a:p>
            <a:endParaRPr lang="en-US" sz="1250" dirty="0">
              <a:latin typeface="Adobe Devanagari" panose="02040503050201020203" pitchFamily="18" charset="0"/>
              <a:cs typeface="Adobe Devanagari" panose="02040503050201020203" pitchFamily="18" charset="0"/>
            </a:endParaRPr>
          </a:p>
          <a:p>
            <a:r>
              <a:rPr lang="en-US" sz="1250" b="1" dirty="0">
                <a:latin typeface="Adobe Devanagari" panose="02040503050201020203" pitchFamily="18" charset="0"/>
                <a:cs typeface="Adobe Devanagari" panose="02040503050201020203" pitchFamily="18" charset="0"/>
              </a:rPr>
              <a:t>30. </a:t>
            </a:r>
            <a:r>
              <a:rPr lang="hi-IN" sz="1250" b="1" dirty="0">
                <a:latin typeface="Adobe Devanagari" panose="02040503050201020203" pitchFamily="18" charset="0"/>
                <a:cs typeface="Adobe Devanagari" panose="02040503050201020203" pitchFamily="18" charset="0"/>
              </a:rPr>
              <a:t>भारतीय राष्ट्रपति पर महाभियोग की प्रक्रिया के बारे में निम्नलिखित में से कौन सा कथन सही है?</a:t>
            </a:r>
          </a:p>
          <a:p>
            <a:r>
              <a:rPr lang="en-US" sz="1250" dirty="0">
                <a:latin typeface="Adobe Devanagari" panose="02040503050201020203" pitchFamily="18" charset="0"/>
                <a:cs typeface="Adobe Devanagari" panose="02040503050201020203" pitchFamily="18" charset="0"/>
              </a:rPr>
              <a:t>A) </a:t>
            </a:r>
            <a:r>
              <a:rPr lang="hi-IN" sz="1250" dirty="0">
                <a:latin typeface="Adobe Devanagari" panose="02040503050201020203" pitchFamily="18" charset="0"/>
                <a:cs typeface="Adobe Devanagari" panose="02040503050201020203" pitchFamily="18" charset="0"/>
              </a:rPr>
              <a:t>महाभियोग की प्रक्रिया केवल लोकसभा द्वारा की जा सकती है।</a:t>
            </a:r>
          </a:p>
          <a:p>
            <a:r>
              <a:rPr lang="en-US" sz="1250" dirty="0">
                <a:latin typeface="Adobe Devanagari" panose="02040503050201020203" pitchFamily="18" charset="0"/>
                <a:cs typeface="Adobe Devanagari" panose="02040503050201020203" pitchFamily="18" charset="0"/>
              </a:rPr>
              <a:t>B) </a:t>
            </a:r>
            <a:r>
              <a:rPr lang="hi-IN" sz="1250" dirty="0">
                <a:latin typeface="Adobe Devanagari" panose="02040503050201020203" pitchFamily="18" charset="0"/>
                <a:cs typeface="Adobe Devanagari" panose="02040503050201020203" pitchFamily="18" charset="0"/>
              </a:rPr>
              <a:t>महाभियोग की प्रक्रिया के दौरान राष्ट्रपति को अपना पक्ष रखने का अधिकार नहीं होता।</a:t>
            </a:r>
          </a:p>
          <a:p>
            <a:r>
              <a:rPr lang="en-US" sz="1250" dirty="0">
                <a:latin typeface="Adobe Devanagari" panose="02040503050201020203" pitchFamily="18" charset="0"/>
                <a:cs typeface="Adobe Devanagari" panose="02040503050201020203" pitchFamily="18" charset="0"/>
              </a:rPr>
              <a:t>C) </a:t>
            </a:r>
            <a:r>
              <a:rPr lang="hi-IN" sz="1250" dirty="0">
                <a:latin typeface="Adobe Devanagari" panose="02040503050201020203" pitchFamily="18" charset="0"/>
                <a:cs typeface="Adobe Devanagari" panose="02040503050201020203" pitchFamily="18" charset="0"/>
              </a:rPr>
              <a:t>महाभियोग का आरोप संसद के किसी भी सदन द्वारा लगाया जा सकता है, लेकिन 14 दिन पहले राष्ट्रपति को नोटिस देना आवश्यक है।</a:t>
            </a:r>
          </a:p>
          <a:p>
            <a:r>
              <a:rPr lang="en-US" sz="1250" dirty="0">
                <a:latin typeface="Adobe Devanagari" panose="02040503050201020203" pitchFamily="18" charset="0"/>
                <a:cs typeface="Adobe Devanagari" panose="02040503050201020203" pitchFamily="18" charset="0"/>
              </a:rPr>
              <a:t>D) </a:t>
            </a:r>
            <a:r>
              <a:rPr lang="hi-IN" sz="1250" dirty="0">
                <a:latin typeface="Adobe Devanagari" panose="02040503050201020203" pitchFamily="18" charset="0"/>
                <a:cs typeface="Adobe Devanagari" panose="02040503050201020203" pitchFamily="18" charset="0"/>
              </a:rPr>
              <a:t>महाभियोग की प्रक्रिया में राष्ट्रपति को पद से हटाने के लिए एक तिहाई बहुमत की आवश्यकता होती है।</a:t>
            </a:r>
          </a:p>
          <a:p>
            <a:endParaRPr lang="en-US" sz="1250" dirty="0">
              <a:latin typeface="Adobe Devanagari" panose="02040503050201020203" pitchFamily="18" charset="0"/>
              <a:cs typeface="Adobe Devanagari" panose="02040503050201020203" pitchFamily="18" charset="0"/>
            </a:endParaRPr>
          </a:p>
          <a:p>
            <a:r>
              <a:rPr lang="en-US" sz="1250" b="1" dirty="0">
                <a:latin typeface="Adobe Devanagari" panose="02040503050201020203" pitchFamily="18" charset="0"/>
                <a:cs typeface="Adobe Devanagari" panose="02040503050201020203" pitchFamily="18" charset="0"/>
              </a:rPr>
              <a:t>31. </a:t>
            </a:r>
            <a:r>
              <a:rPr lang="hi-IN" sz="1250" b="1" dirty="0">
                <a:latin typeface="Adobe Devanagari" panose="02040503050201020203" pitchFamily="18" charset="0"/>
                <a:cs typeface="Adobe Devanagari" panose="02040503050201020203" pitchFamily="18" charset="0"/>
              </a:rPr>
              <a:t>भारतीय संविधान के तहत कुछ राज्यों के लिए विशेष प्रावधान किस अनुच्छेद में किए गए हैं?</a:t>
            </a:r>
          </a:p>
          <a:p>
            <a:r>
              <a:rPr lang="hi-IN" sz="1250" dirty="0">
                <a:latin typeface="Adobe Devanagari" panose="02040503050201020203" pitchFamily="18" charset="0"/>
                <a:cs typeface="Adobe Devanagari" panose="02040503050201020203" pitchFamily="18" charset="0"/>
              </a:rPr>
              <a:t> </a:t>
            </a:r>
            <a:r>
              <a:rPr lang="en-US" sz="1250" dirty="0">
                <a:latin typeface="Adobe Devanagari" panose="02040503050201020203" pitchFamily="18" charset="0"/>
                <a:cs typeface="Adobe Devanagari" panose="02040503050201020203" pitchFamily="18" charset="0"/>
              </a:rPr>
              <a:t>A) </a:t>
            </a:r>
            <a:r>
              <a:rPr lang="hi-IN" sz="1250" dirty="0">
                <a:latin typeface="Adobe Devanagari" panose="02040503050201020203" pitchFamily="18" charset="0"/>
                <a:cs typeface="Adobe Devanagari" panose="02040503050201020203" pitchFamily="18" charset="0"/>
              </a:rPr>
              <a:t>अनुच्छेद 350</a:t>
            </a:r>
          </a:p>
          <a:p>
            <a:r>
              <a:rPr lang="hi-IN" sz="1250" dirty="0">
                <a:latin typeface="Adobe Devanagari" panose="02040503050201020203" pitchFamily="18" charset="0"/>
                <a:cs typeface="Adobe Devanagari" panose="02040503050201020203" pitchFamily="18" charset="0"/>
              </a:rPr>
              <a:t> </a:t>
            </a:r>
            <a:r>
              <a:rPr lang="en-US" sz="1250" dirty="0">
                <a:latin typeface="Adobe Devanagari" panose="02040503050201020203" pitchFamily="18" charset="0"/>
                <a:cs typeface="Adobe Devanagari" panose="02040503050201020203" pitchFamily="18" charset="0"/>
              </a:rPr>
              <a:t>B) </a:t>
            </a:r>
            <a:r>
              <a:rPr lang="hi-IN" sz="1250" dirty="0">
                <a:latin typeface="Adobe Devanagari" panose="02040503050201020203" pitchFamily="18" charset="0"/>
                <a:cs typeface="Adobe Devanagari" panose="02040503050201020203" pitchFamily="18" charset="0"/>
              </a:rPr>
              <a:t>अनुच्छेद 371</a:t>
            </a:r>
          </a:p>
          <a:p>
            <a:r>
              <a:rPr lang="hi-IN" sz="1250" dirty="0">
                <a:latin typeface="Adobe Devanagari" panose="02040503050201020203" pitchFamily="18" charset="0"/>
                <a:cs typeface="Adobe Devanagari" panose="02040503050201020203" pitchFamily="18" charset="0"/>
              </a:rPr>
              <a:t> </a:t>
            </a:r>
            <a:r>
              <a:rPr lang="en-US" sz="1250" dirty="0">
                <a:latin typeface="Adobe Devanagari" panose="02040503050201020203" pitchFamily="18" charset="0"/>
                <a:cs typeface="Adobe Devanagari" panose="02040503050201020203" pitchFamily="18" charset="0"/>
              </a:rPr>
              <a:t>C) </a:t>
            </a:r>
            <a:r>
              <a:rPr lang="hi-IN" sz="1250" dirty="0">
                <a:latin typeface="Adobe Devanagari" panose="02040503050201020203" pitchFamily="18" charset="0"/>
                <a:cs typeface="Adobe Devanagari" panose="02040503050201020203" pitchFamily="18" charset="0"/>
              </a:rPr>
              <a:t>अनुच्छेद 356</a:t>
            </a:r>
          </a:p>
          <a:p>
            <a:r>
              <a:rPr lang="hi-IN" sz="1250" dirty="0">
                <a:latin typeface="Adobe Devanagari" panose="02040503050201020203" pitchFamily="18" charset="0"/>
                <a:cs typeface="Adobe Devanagari" panose="02040503050201020203" pitchFamily="18" charset="0"/>
              </a:rPr>
              <a:t> </a:t>
            </a:r>
            <a:r>
              <a:rPr lang="en-US" sz="1250" dirty="0">
                <a:latin typeface="Adobe Devanagari" panose="02040503050201020203" pitchFamily="18" charset="0"/>
                <a:cs typeface="Adobe Devanagari" panose="02040503050201020203" pitchFamily="18" charset="0"/>
              </a:rPr>
              <a:t>D) </a:t>
            </a:r>
            <a:r>
              <a:rPr lang="hi-IN" sz="1250" dirty="0">
                <a:latin typeface="Adobe Devanagari" panose="02040503050201020203" pitchFamily="18" charset="0"/>
                <a:cs typeface="Adobe Devanagari" panose="02040503050201020203" pitchFamily="18" charset="0"/>
              </a:rPr>
              <a:t>अनुच्छेद 360</a:t>
            </a:r>
          </a:p>
          <a:p>
            <a:endParaRPr lang="en-US" sz="1250" dirty="0">
              <a:latin typeface="Adobe Devanagari" panose="02040503050201020203" pitchFamily="18" charset="0"/>
              <a:cs typeface="Adobe Devanagari" panose="02040503050201020203" pitchFamily="18" charset="0"/>
            </a:endParaRPr>
          </a:p>
          <a:p>
            <a:r>
              <a:rPr lang="en-US" sz="1250" b="1" dirty="0">
                <a:latin typeface="Adobe Devanagari" panose="02040503050201020203" pitchFamily="18" charset="0"/>
                <a:cs typeface="Adobe Devanagari" panose="02040503050201020203" pitchFamily="18" charset="0"/>
              </a:rPr>
              <a:t>32. </a:t>
            </a:r>
            <a:r>
              <a:rPr lang="hi-IN" sz="1250" b="1" dirty="0">
                <a:latin typeface="Adobe Devanagari" panose="02040503050201020203" pitchFamily="18" charset="0"/>
                <a:cs typeface="Adobe Devanagari" panose="02040503050201020203" pitchFamily="18" charset="0"/>
              </a:rPr>
              <a:t>निम्नलिखित में से कौन सा कथन सही है?</a:t>
            </a:r>
          </a:p>
          <a:p>
            <a:r>
              <a:rPr lang="en-IN" sz="1250" dirty="0">
                <a:latin typeface="Adobe Devanagari" panose="02040503050201020203" pitchFamily="18" charset="0"/>
                <a:cs typeface="Adobe Devanagari" panose="02040503050201020203" pitchFamily="18" charset="0"/>
              </a:rPr>
              <a:t>A) </a:t>
            </a:r>
            <a:r>
              <a:rPr lang="hi-IN" sz="1250" dirty="0">
                <a:latin typeface="Adobe Devanagari" panose="02040503050201020203" pitchFamily="18" charset="0"/>
                <a:cs typeface="Adobe Devanagari" panose="02040503050201020203" pitchFamily="18" charset="0"/>
              </a:rPr>
              <a:t>मूल अधिकार भारतीय संविधान के भाग-</a:t>
            </a:r>
            <a:r>
              <a:rPr lang="en-IN" sz="1250" dirty="0">
                <a:latin typeface="Adobe Devanagari" panose="02040503050201020203" pitchFamily="18" charset="0"/>
                <a:cs typeface="Adobe Devanagari" panose="02040503050201020203" pitchFamily="18" charset="0"/>
              </a:rPr>
              <a:t>III </a:t>
            </a:r>
            <a:r>
              <a:rPr lang="hi-IN" sz="1250" dirty="0">
                <a:latin typeface="Adobe Devanagari" panose="02040503050201020203" pitchFamily="18" charset="0"/>
                <a:cs typeface="Adobe Devanagari" panose="02040503050201020203" pitchFamily="18" charset="0"/>
              </a:rPr>
              <a:t>में दिए गए हैं।</a:t>
            </a:r>
          </a:p>
          <a:p>
            <a:r>
              <a:rPr lang="hi-IN" sz="1250" dirty="0">
                <a:latin typeface="Adobe Devanagari" panose="02040503050201020203" pitchFamily="18" charset="0"/>
                <a:cs typeface="Adobe Devanagari" panose="02040503050201020203" pitchFamily="18" charset="0"/>
              </a:rPr>
              <a:t> </a:t>
            </a:r>
            <a:r>
              <a:rPr lang="en-IN" sz="1250" dirty="0">
                <a:latin typeface="Adobe Devanagari" panose="02040503050201020203" pitchFamily="18" charset="0"/>
                <a:cs typeface="Adobe Devanagari" panose="02040503050201020203" pitchFamily="18" charset="0"/>
              </a:rPr>
              <a:t>B) </a:t>
            </a:r>
            <a:r>
              <a:rPr lang="hi-IN" sz="1250" dirty="0">
                <a:latin typeface="Adobe Devanagari" panose="02040503050201020203" pitchFamily="18" charset="0"/>
                <a:cs typeface="Adobe Devanagari" panose="02040503050201020203" pitchFamily="18" charset="0"/>
              </a:rPr>
              <a:t>मूल कर्त्तव्य भारतीय संविधान के भाग-</a:t>
            </a:r>
            <a:r>
              <a:rPr lang="en-IN" sz="1250" dirty="0">
                <a:latin typeface="Adobe Devanagari" panose="02040503050201020203" pitchFamily="18" charset="0"/>
                <a:cs typeface="Adobe Devanagari" panose="02040503050201020203" pitchFamily="18" charset="0"/>
              </a:rPr>
              <a:t>IV </a:t>
            </a:r>
            <a:r>
              <a:rPr lang="hi-IN" sz="1250" dirty="0">
                <a:latin typeface="Adobe Devanagari" panose="02040503050201020203" pitchFamily="18" charset="0"/>
                <a:cs typeface="Adobe Devanagari" panose="02040503050201020203" pitchFamily="18" charset="0"/>
              </a:rPr>
              <a:t>में उल्लिखित हैं।</a:t>
            </a:r>
          </a:p>
          <a:p>
            <a:r>
              <a:rPr lang="hi-IN" sz="1250" dirty="0">
                <a:latin typeface="Adobe Devanagari" panose="02040503050201020203" pitchFamily="18" charset="0"/>
                <a:cs typeface="Adobe Devanagari" panose="02040503050201020203" pitchFamily="18" charset="0"/>
              </a:rPr>
              <a:t> </a:t>
            </a:r>
            <a:r>
              <a:rPr lang="en-IN" sz="1250" dirty="0">
                <a:latin typeface="Adobe Devanagari" panose="02040503050201020203" pitchFamily="18" charset="0"/>
                <a:cs typeface="Adobe Devanagari" panose="02040503050201020203" pitchFamily="18" charset="0"/>
              </a:rPr>
              <a:t>C) </a:t>
            </a:r>
            <a:r>
              <a:rPr lang="hi-IN" sz="1250" dirty="0">
                <a:latin typeface="Adobe Devanagari" panose="02040503050201020203" pitchFamily="18" charset="0"/>
                <a:cs typeface="Adobe Devanagari" panose="02040503050201020203" pitchFamily="18" charset="0"/>
              </a:rPr>
              <a:t>नीति-निदेशक तत्त्व भारतीय संविधान के भाग-</a:t>
            </a:r>
            <a:r>
              <a:rPr lang="en-IN" sz="1250" dirty="0">
                <a:latin typeface="Adobe Devanagari" panose="02040503050201020203" pitchFamily="18" charset="0"/>
                <a:cs typeface="Adobe Devanagari" panose="02040503050201020203" pitchFamily="18" charset="0"/>
              </a:rPr>
              <a:t>III </a:t>
            </a:r>
            <a:r>
              <a:rPr lang="hi-IN" sz="1250" dirty="0">
                <a:latin typeface="Adobe Devanagari" panose="02040503050201020203" pitchFamily="18" charset="0"/>
                <a:cs typeface="Adobe Devanagari" panose="02040503050201020203" pitchFamily="18" charset="0"/>
              </a:rPr>
              <a:t>में शामिल हैं।</a:t>
            </a:r>
          </a:p>
          <a:p>
            <a:r>
              <a:rPr lang="hi-IN" sz="1250" dirty="0">
                <a:latin typeface="Adobe Devanagari" panose="02040503050201020203" pitchFamily="18" charset="0"/>
                <a:cs typeface="Adobe Devanagari" panose="02040503050201020203" pitchFamily="18" charset="0"/>
              </a:rPr>
              <a:t> </a:t>
            </a:r>
            <a:r>
              <a:rPr lang="en-IN" sz="1250" dirty="0">
                <a:latin typeface="Adobe Devanagari" panose="02040503050201020203" pitchFamily="18" charset="0"/>
                <a:cs typeface="Adobe Devanagari" panose="02040503050201020203" pitchFamily="18" charset="0"/>
              </a:rPr>
              <a:t>D) </a:t>
            </a:r>
            <a:r>
              <a:rPr lang="hi-IN" sz="1250" dirty="0">
                <a:latin typeface="Adobe Devanagari" panose="02040503050201020203" pitchFamily="18" charset="0"/>
                <a:cs typeface="Adobe Devanagari" panose="02040503050201020203" pitchFamily="18" charset="0"/>
              </a:rPr>
              <a:t>मूल अधिकार, कर्त्तव्य और नीति-निदेशक तत्त्व सभी भारतीय संविधान के भाग-</a:t>
            </a:r>
            <a:r>
              <a:rPr lang="en-IN" sz="1250" dirty="0">
                <a:latin typeface="Adobe Devanagari" panose="02040503050201020203" pitchFamily="18" charset="0"/>
                <a:cs typeface="Adobe Devanagari" panose="02040503050201020203" pitchFamily="18" charset="0"/>
              </a:rPr>
              <a:t>I </a:t>
            </a:r>
            <a:r>
              <a:rPr lang="hi-IN" sz="1250" dirty="0">
                <a:latin typeface="Adobe Devanagari" panose="02040503050201020203" pitchFamily="18" charset="0"/>
                <a:cs typeface="Adobe Devanagari" panose="02040503050201020203" pitchFamily="18" charset="0"/>
              </a:rPr>
              <a:t>में हैं।</a:t>
            </a:r>
            <a:endParaRPr lang="en-US" sz="1250" dirty="0">
              <a:latin typeface="Adobe Devanagari" panose="02040503050201020203" pitchFamily="18" charset="0"/>
              <a:cs typeface="Adobe Devanagari" panose="02040503050201020203" pitchFamily="18" charset="0"/>
            </a:endParaRPr>
          </a:p>
          <a:p>
            <a:endParaRPr lang="hi-IN" sz="1200" dirty="0">
              <a:latin typeface="Adobe Devanagari" panose="02040503050201020203" pitchFamily="18" charset="0"/>
              <a:cs typeface="Adobe Devanagari" panose="02040503050201020203" pitchFamily="18" charset="0"/>
            </a:endParaRPr>
          </a:p>
        </p:txBody>
      </p:sp>
      <p:sp>
        <p:nvSpPr>
          <p:cNvPr id="3" name="Rectangle 2">
            <a:extLst>
              <a:ext uri="{FF2B5EF4-FFF2-40B4-BE49-F238E27FC236}">
                <a16:creationId xmlns:a16="http://schemas.microsoft.com/office/drawing/2014/main" id="{0A620930-9AD9-892F-C55A-382B05FBCBF9}"/>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D7D7614-5471-982E-9DD5-1A72D12C2E48}"/>
              </a:ext>
            </a:extLst>
          </p:cNvPr>
          <p:cNvSpPr txBox="1"/>
          <p:nvPr/>
        </p:nvSpPr>
        <p:spPr>
          <a:xfrm>
            <a:off x="3471643" y="559229"/>
            <a:ext cx="3010858" cy="8708538"/>
          </a:xfrm>
          <a:prstGeom prst="rect">
            <a:avLst/>
          </a:prstGeom>
          <a:noFill/>
        </p:spPr>
        <p:txBody>
          <a:bodyPr wrap="square">
            <a:spAutoFit/>
          </a:bodyPr>
          <a:lstStyle/>
          <a:p>
            <a:endParaRPr lang="hi-IN" sz="1050" b="1"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050" b="1" dirty="0">
                <a:latin typeface="Adobe Devanagari" panose="02040503050201020203" pitchFamily="18" charset="0"/>
                <a:ea typeface="Nirmala UI" panose="020B0502040204020203" pitchFamily="34" charset="0"/>
                <a:cs typeface="Adobe Devanagari" panose="02040503050201020203" pitchFamily="18" charset="0"/>
              </a:rPr>
              <a:t>28. Which of the following emergency provisions exist in the Indian Constitution?</a:t>
            </a:r>
          </a:p>
          <a:p>
            <a:r>
              <a:rPr lang="en-US" sz="1050" dirty="0">
                <a:latin typeface="Adobe Devanagari" panose="02040503050201020203" pitchFamily="18" charset="0"/>
                <a:ea typeface="Nirmala UI" panose="020B0502040204020203" pitchFamily="34" charset="0"/>
                <a:cs typeface="Adobe Devanagari" panose="02040503050201020203" pitchFamily="18" charset="0"/>
              </a:rPr>
              <a:t>A) National Emergency (Article 352)</a:t>
            </a:r>
          </a:p>
          <a:p>
            <a:r>
              <a:rPr lang="en-US" sz="1050" dirty="0">
                <a:latin typeface="Adobe Devanagari" panose="02040503050201020203" pitchFamily="18" charset="0"/>
                <a:ea typeface="Nirmala UI" panose="020B0502040204020203" pitchFamily="34" charset="0"/>
                <a:cs typeface="Adobe Devanagari" panose="02040503050201020203" pitchFamily="18" charset="0"/>
              </a:rPr>
              <a:t> B) President's Rule (Article 356)</a:t>
            </a:r>
          </a:p>
          <a:p>
            <a:r>
              <a:rPr lang="en-US" sz="1050" dirty="0">
                <a:latin typeface="Adobe Devanagari" panose="02040503050201020203" pitchFamily="18" charset="0"/>
                <a:ea typeface="Nirmala UI" panose="020B0502040204020203" pitchFamily="34" charset="0"/>
                <a:cs typeface="Adobe Devanagari" panose="02040503050201020203" pitchFamily="18" charset="0"/>
              </a:rPr>
              <a:t> C) Financial Emergency (Article 360)</a:t>
            </a:r>
          </a:p>
          <a:p>
            <a:r>
              <a:rPr lang="en-US" sz="1050" dirty="0">
                <a:latin typeface="Adobe Devanagari" panose="02040503050201020203" pitchFamily="18" charset="0"/>
                <a:ea typeface="Nirmala UI" panose="020B0502040204020203" pitchFamily="34" charset="0"/>
                <a:cs typeface="Adobe Devanagari" panose="02040503050201020203" pitchFamily="18" charset="0"/>
              </a:rPr>
              <a:t> D) All of the above</a:t>
            </a:r>
          </a:p>
          <a:p>
            <a:endParaRPr lang="hi-IN" sz="1080" b="1"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080" b="1" dirty="0">
                <a:latin typeface="Adobe Devanagari" panose="02040503050201020203" pitchFamily="18" charset="0"/>
                <a:ea typeface="Nirmala UI" panose="020B0502040204020203" pitchFamily="34" charset="0"/>
                <a:cs typeface="Adobe Devanagari" panose="02040503050201020203" pitchFamily="18" charset="0"/>
              </a:rPr>
              <a:t>29. Which of the following is correct regarding the Preamble of the Indian Constitution?</a:t>
            </a:r>
          </a:p>
          <a:p>
            <a:r>
              <a:rPr lang="en-US" sz="1080" dirty="0">
                <a:latin typeface="Adobe Devanagari" panose="02040503050201020203" pitchFamily="18" charset="0"/>
                <a:ea typeface="Nirmala UI" panose="020B0502040204020203" pitchFamily="34" charset="0"/>
                <a:cs typeface="Adobe Devanagari" panose="02040503050201020203" pitchFamily="18" charset="0"/>
              </a:rPr>
              <a:t>A) The Preamble was introduced by Dr. B.R. Ambedkar on 13th December, 1946.</a:t>
            </a:r>
          </a:p>
          <a:p>
            <a:r>
              <a:rPr lang="en-US" sz="1080" dirty="0">
                <a:latin typeface="Adobe Devanagari" panose="02040503050201020203" pitchFamily="18" charset="0"/>
                <a:ea typeface="Nirmala UI" panose="020B0502040204020203" pitchFamily="34" charset="0"/>
                <a:cs typeface="Adobe Devanagari" panose="02040503050201020203" pitchFamily="18" charset="0"/>
              </a:rPr>
              <a:t> B) The Preamble is a brief introduction to the Constitution, outlining its objectives, ideals, and sources.</a:t>
            </a:r>
          </a:p>
          <a:p>
            <a:r>
              <a:rPr lang="en-US" sz="1080" dirty="0">
                <a:latin typeface="Adobe Devanagari" panose="02040503050201020203" pitchFamily="18" charset="0"/>
                <a:ea typeface="Nirmala UI" panose="020B0502040204020203" pitchFamily="34" charset="0"/>
                <a:cs typeface="Adobe Devanagari" panose="02040503050201020203" pitchFamily="18" charset="0"/>
              </a:rPr>
              <a:t> C) The Preamble was directly borrowed from the UK Constitution.</a:t>
            </a:r>
          </a:p>
          <a:p>
            <a:r>
              <a:rPr lang="en-US" sz="1080" dirty="0">
                <a:latin typeface="Adobe Devanagari" panose="02040503050201020203" pitchFamily="18" charset="0"/>
                <a:ea typeface="Nirmala UI" panose="020B0502040204020203" pitchFamily="34" charset="0"/>
                <a:cs typeface="Adobe Devanagari" panose="02040503050201020203" pitchFamily="18" charset="0"/>
              </a:rPr>
              <a:t> D) The Preamble does not include words like 'Socialist', 'Secular', and 'Integrity’.</a:t>
            </a:r>
          </a:p>
          <a:p>
            <a:endParaRPr lang="en-US" sz="108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080" b="1" dirty="0">
                <a:latin typeface="Adobe Devanagari" panose="02040503050201020203" pitchFamily="18" charset="0"/>
                <a:ea typeface="Nirmala UI" panose="020B0502040204020203" pitchFamily="34" charset="0"/>
                <a:cs typeface="Adobe Devanagari" panose="02040503050201020203" pitchFamily="18" charset="0"/>
              </a:rPr>
              <a:t>30.Which of the following statements about the impeachment process of the President of India is correct?</a:t>
            </a:r>
          </a:p>
          <a:p>
            <a:r>
              <a:rPr lang="en-US" sz="1080" dirty="0">
                <a:latin typeface="Adobe Devanagari" panose="02040503050201020203" pitchFamily="18" charset="0"/>
                <a:ea typeface="Nirmala UI" panose="020B0502040204020203" pitchFamily="34" charset="0"/>
                <a:cs typeface="Adobe Devanagari" panose="02040503050201020203" pitchFamily="18" charset="0"/>
              </a:rPr>
              <a:t>A) The impeachment process can only be initiated by the Lok Sabha.</a:t>
            </a:r>
          </a:p>
          <a:p>
            <a:r>
              <a:rPr lang="en-US" sz="1080" dirty="0">
                <a:latin typeface="Adobe Devanagari" panose="02040503050201020203" pitchFamily="18" charset="0"/>
                <a:ea typeface="Nirmala UI" panose="020B0502040204020203" pitchFamily="34" charset="0"/>
                <a:cs typeface="Adobe Devanagari" panose="02040503050201020203" pitchFamily="18" charset="0"/>
              </a:rPr>
              <a:t> B) The President does not have the right to defend himself during the impeachment process.</a:t>
            </a:r>
          </a:p>
          <a:p>
            <a:r>
              <a:rPr lang="en-US" sz="1080" dirty="0">
                <a:latin typeface="Adobe Devanagari" panose="02040503050201020203" pitchFamily="18" charset="0"/>
                <a:ea typeface="Nirmala UI" panose="020B0502040204020203" pitchFamily="34" charset="0"/>
                <a:cs typeface="Adobe Devanagari" panose="02040503050201020203" pitchFamily="18" charset="0"/>
              </a:rPr>
              <a:t> C) The impeachment charge can be brought by any house of Parliament, but a 14-day notice must be given to the President.</a:t>
            </a:r>
          </a:p>
          <a:p>
            <a:r>
              <a:rPr lang="en-US" sz="1080" dirty="0">
                <a:latin typeface="Adobe Devanagari" panose="02040503050201020203" pitchFamily="18" charset="0"/>
                <a:ea typeface="Nirmala UI" panose="020B0502040204020203" pitchFamily="34" charset="0"/>
                <a:cs typeface="Adobe Devanagari" panose="02040503050201020203" pitchFamily="18" charset="0"/>
              </a:rPr>
              <a:t> D) A one-third majority in Parliament is required to remove the President through the impeachment process.</a:t>
            </a:r>
          </a:p>
          <a:p>
            <a:endParaRPr lang="en-US" sz="108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080" b="1" dirty="0">
                <a:latin typeface="Adobe Devanagari" panose="02040503050201020203" pitchFamily="18" charset="0"/>
                <a:ea typeface="Nirmala UI" panose="020B0502040204020203" pitchFamily="34" charset="0"/>
                <a:cs typeface="Adobe Devanagari" panose="02040503050201020203" pitchFamily="18" charset="0"/>
              </a:rPr>
              <a:t>31. </a:t>
            </a:r>
            <a:r>
              <a:rPr lang="en-GB" sz="1080" b="1" dirty="0">
                <a:latin typeface="Adobe Devanagari" panose="02040503050201020203" pitchFamily="18" charset="0"/>
                <a:ea typeface="Nirmala UI" panose="020B0502040204020203" pitchFamily="34" charset="0"/>
                <a:cs typeface="Adobe Devanagari" panose="02040503050201020203" pitchFamily="18" charset="0"/>
              </a:rPr>
              <a:t>Under which Article of the Indian Constitution are special provisions made for certain states?</a:t>
            </a:r>
          </a:p>
          <a:p>
            <a:r>
              <a:rPr lang="en-GB" sz="1080" b="1" dirty="0">
                <a:latin typeface="Adobe Devanagari" panose="02040503050201020203" pitchFamily="18" charset="0"/>
                <a:ea typeface="Nirmala UI" panose="020B0502040204020203" pitchFamily="34" charset="0"/>
                <a:cs typeface="Adobe Devanagari" panose="02040503050201020203" pitchFamily="18" charset="0"/>
              </a:rPr>
              <a:t> </a:t>
            </a:r>
            <a:r>
              <a:rPr lang="en-GB" sz="1080" dirty="0">
                <a:latin typeface="Adobe Devanagari" panose="02040503050201020203" pitchFamily="18" charset="0"/>
                <a:ea typeface="Nirmala UI" panose="020B0502040204020203" pitchFamily="34" charset="0"/>
                <a:cs typeface="Adobe Devanagari" panose="02040503050201020203" pitchFamily="18" charset="0"/>
              </a:rPr>
              <a:t>A) Article 350</a:t>
            </a:r>
          </a:p>
          <a:p>
            <a:r>
              <a:rPr lang="en-GB" sz="1080" dirty="0">
                <a:latin typeface="Adobe Devanagari" panose="02040503050201020203" pitchFamily="18" charset="0"/>
                <a:ea typeface="Nirmala UI" panose="020B0502040204020203" pitchFamily="34" charset="0"/>
                <a:cs typeface="Adobe Devanagari" panose="02040503050201020203" pitchFamily="18" charset="0"/>
              </a:rPr>
              <a:t> B) Article 371</a:t>
            </a:r>
          </a:p>
          <a:p>
            <a:r>
              <a:rPr lang="en-GB" sz="1080" dirty="0">
                <a:latin typeface="Adobe Devanagari" panose="02040503050201020203" pitchFamily="18" charset="0"/>
                <a:ea typeface="Nirmala UI" panose="020B0502040204020203" pitchFamily="34" charset="0"/>
                <a:cs typeface="Adobe Devanagari" panose="02040503050201020203" pitchFamily="18" charset="0"/>
              </a:rPr>
              <a:t> C) Article 356</a:t>
            </a:r>
          </a:p>
          <a:p>
            <a:r>
              <a:rPr lang="en-GB" sz="1080" dirty="0">
                <a:latin typeface="Adobe Devanagari" panose="02040503050201020203" pitchFamily="18" charset="0"/>
                <a:ea typeface="Nirmala UI" panose="020B0502040204020203" pitchFamily="34" charset="0"/>
                <a:cs typeface="Adobe Devanagari" panose="02040503050201020203" pitchFamily="18" charset="0"/>
              </a:rPr>
              <a:t> D) Article 360</a:t>
            </a:r>
          </a:p>
          <a:p>
            <a:endParaRPr lang="en-US" sz="108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080" b="1" dirty="0">
                <a:latin typeface="Adobe Devanagari" panose="02040503050201020203" pitchFamily="18" charset="0"/>
                <a:ea typeface="Nirmala UI" panose="020B0502040204020203" pitchFamily="34" charset="0"/>
                <a:cs typeface="Adobe Devanagari" panose="02040503050201020203" pitchFamily="18" charset="0"/>
              </a:rPr>
              <a:t>32. Which of the following is correct?</a:t>
            </a:r>
          </a:p>
          <a:p>
            <a:r>
              <a:rPr lang="en-US" sz="1080" dirty="0">
                <a:latin typeface="Adobe Devanagari" panose="02040503050201020203" pitchFamily="18" charset="0"/>
                <a:ea typeface="Nirmala UI" panose="020B0502040204020203" pitchFamily="34" charset="0"/>
                <a:cs typeface="Adobe Devanagari" panose="02040503050201020203" pitchFamily="18" charset="0"/>
              </a:rPr>
              <a:t>A) Fundamental Rights are provided under Part-III of the Indian Constitution.</a:t>
            </a:r>
          </a:p>
          <a:p>
            <a:r>
              <a:rPr lang="en-US" sz="1080" dirty="0">
                <a:latin typeface="Adobe Devanagari" panose="02040503050201020203" pitchFamily="18" charset="0"/>
                <a:ea typeface="Nirmala UI" panose="020B0502040204020203" pitchFamily="34" charset="0"/>
                <a:cs typeface="Adobe Devanagari" panose="02040503050201020203" pitchFamily="18" charset="0"/>
              </a:rPr>
              <a:t> B) Fundamental Duties are mentioned in Part-IV of the Constitution.</a:t>
            </a:r>
          </a:p>
          <a:p>
            <a:r>
              <a:rPr lang="en-US" sz="1080" dirty="0">
                <a:latin typeface="Adobe Devanagari" panose="02040503050201020203" pitchFamily="18" charset="0"/>
                <a:ea typeface="Nirmala UI" panose="020B0502040204020203" pitchFamily="34" charset="0"/>
                <a:cs typeface="Adobe Devanagari" panose="02040503050201020203" pitchFamily="18" charset="0"/>
              </a:rPr>
              <a:t> C) Directive Principles are included in Part-III of the Constitution.</a:t>
            </a:r>
          </a:p>
          <a:p>
            <a:r>
              <a:rPr lang="en-US" sz="1080" dirty="0">
                <a:latin typeface="Adobe Devanagari" panose="02040503050201020203" pitchFamily="18" charset="0"/>
                <a:ea typeface="Nirmala UI" panose="020B0502040204020203" pitchFamily="34" charset="0"/>
                <a:cs typeface="Adobe Devanagari" panose="02040503050201020203" pitchFamily="18" charset="0"/>
              </a:rPr>
              <a:t> D) Fundamental Rights, Duties, and Directive Principles are all in Part-I of the Constitution.</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3327391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C19F0-C830-937E-67F3-A33660F6B97D}"/>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60E709AA-759C-BA0C-98DB-0664E1644C4B}"/>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C7679393-C6C3-4D7F-08AC-3BCFE32592A8}"/>
              </a:ext>
            </a:extLst>
          </p:cNvPr>
          <p:cNvSpPr txBox="1"/>
          <p:nvPr/>
        </p:nvSpPr>
        <p:spPr>
          <a:xfrm>
            <a:off x="375499" y="559229"/>
            <a:ext cx="3010858" cy="8317662"/>
          </a:xfrm>
          <a:prstGeom prst="rect">
            <a:avLst/>
          </a:prstGeom>
          <a:noFill/>
        </p:spPr>
        <p:txBody>
          <a:bodyPr wrap="square">
            <a:spAutoFit/>
          </a:bodyPr>
          <a:lstStyle/>
          <a:p>
            <a:endParaRPr lang="en-US" sz="1600" dirty="0">
              <a:latin typeface="Adobe Devanagari" panose="02040503050201020203" pitchFamily="18" charset="0"/>
              <a:cs typeface="Adobe Devanagari" panose="02040503050201020203" pitchFamily="18" charset="0"/>
            </a:endParaRPr>
          </a:p>
          <a:p>
            <a:r>
              <a:rPr lang="en-US" sz="1400" b="1" dirty="0">
                <a:latin typeface="Adobe Devanagari" panose="02040503050201020203" pitchFamily="18" charset="0"/>
                <a:cs typeface="Adobe Devanagari" panose="02040503050201020203" pitchFamily="18" charset="0"/>
              </a:rPr>
              <a:t>33. </a:t>
            </a:r>
            <a:r>
              <a:rPr lang="hi-IN" sz="1400" b="1" dirty="0">
                <a:latin typeface="Adobe Devanagari" panose="02040503050201020203" pitchFamily="18" charset="0"/>
                <a:cs typeface="Adobe Devanagari" panose="02040503050201020203" pitchFamily="18" charset="0"/>
              </a:rPr>
              <a:t>भारतीय संविधान सभा का गठन किसके अंतर्गत किया गया था?</a:t>
            </a:r>
          </a:p>
          <a:p>
            <a:r>
              <a:rPr lang="en-US" sz="1400" dirty="0">
                <a:latin typeface="Adobe Devanagari" panose="02040503050201020203" pitchFamily="18" charset="0"/>
                <a:cs typeface="Adobe Devanagari" panose="02040503050201020203" pitchFamily="18" charset="0"/>
              </a:rPr>
              <a:t> A) </a:t>
            </a:r>
            <a:r>
              <a:rPr lang="hi-IN" sz="1400" dirty="0">
                <a:latin typeface="Adobe Devanagari" panose="02040503050201020203" pitchFamily="18" charset="0"/>
                <a:cs typeface="Adobe Devanagari" panose="02040503050201020203" pitchFamily="18" charset="0"/>
              </a:rPr>
              <a:t>भारत सरकार अधिनियम, 1935 के अंतर्गत</a:t>
            </a:r>
          </a:p>
          <a:p>
            <a:r>
              <a:rPr lang="hi-IN" sz="1400" dirty="0">
                <a:latin typeface="Adobe Devanagari" panose="02040503050201020203" pitchFamily="18" charset="0"/>
                <a:cs typeface="Adobe Devanagari" panose="02040503050201020203" pitchFamily="18" charset="0"/>
              </a:rPr>
              <a:t> </a:t>
            </a:r>
            <a:r>
              <a:rPr lang="en-US" sz="1400" dirty="0">
                <a:latin typeface="Adobe Devanagari" panose="02040503050201020203" pitchFamily="18" charset="0"/>
                <a:cs typeface="Adobe Devanagari" panose="02040503050201020203" pitchFamily="18" charset="0"/>
              </a:rPr>
              <a:t>B) </a:t>
            </a:r>
            <a:r>
              <a:rPr lang="hi-IN" sz="1400" dirty="0">
                <a:latin typeface="Adobe Devanagari" panose="02040503050201020203" pitchFamily="18" charset="0"/>
                <a:cs typeface="Adobe Devanagari" panose="02040503050201020203" pitchFamily="18" charset="0"/>
              </a:rPr>
              <a:t>क्रिप्स योजना, 1942 के अंतर्गत</a:t>
            </a:r>
          </a:p>
          <a:p>
            <a:r>
              <a:rPr lang="hi-IN" sz="1400" dirty="0">
                <a:latin typeface="Adobe Devanagari" panose="02040503050201020203" pitchFamily="18" charset="0"/>
                <a:cs typeface="Adobe Devanagari" panose="02040503050201020203" pitchFamily="18" charset="0"/>
              </a:rPr>
              <a:t> </a:t>
            </a:r>
            <a:r>
              <a:rPr lang="en-US" sz="1400" dirty="0">
                <a:latin typeface="Adobe Devanagari" panose="02040503050201020203" pitchFamily="18" charset="0"/>
                <a:cs typeface="Adobe Devanagari" panose="02040503050201020203" pitchFamily="18" charset="0"/>
              </a:rPr>
              <a:t>C) </a:t>
            </a:r>
            <a:r>
              <a:rPr lang="hi-IN" sz="1400" dirty="0">
                <a:latin typeface="Adobe Devanagari" panose="02040503050201020203" pitchFamily="18" charset="0"/>
                <a:cs typeface="Adobe Devanagari" panose="02040503050201020203" pitchFamily="18" charset="0"/>
              </a:rPr>
              <a:t>कैबिनेट मिशन योजना, 1946 के अंतर्गत</a:t>
            </a:r>
          </a:p>
          <a:p>
            <a:r>
              <a:rPr lang="hi-IN" sz="1400" dirty="0">
                <a:latin typeface="Adobe Devanagari" panose="02040503050201020203" pitchFamily="18" charset="0"/>
                <a:cs typeface="Adobe Devanagari" panose="02040503050201020203" pitchFamily="18" charset="0"/>
              </a:rPr>
              <a:t> </a:t>
            </a:r>
            <a:r>
              <a:rPr lang="en-US" sz="1400" dirty="0">
                <a:latin typeface="Adobe Devanagari" panose="02040503050201020203" pitchFamily="18" charset="0"/>
                <a:cs typeface="Adobe Devanagari" panose="02040503050201020203" pitchFamily="18" charset="0"/>
              </a:rPr>
              <a:t>D) </a:t>
            </a:r>
            <a:r>
              <a:rPr lang="hi-IN" sz="1400" dirty="0">
                <a:latin typeface="Adobe Devanagari" panose="02040503050201020203" pitchFamily="18" charset="0"/>
                <a:cs typeface="Adobe Devanagari" panose="02040503050201020203" pitchFamily="18" charset="0"/>
              </a:rPr>
              <a:t>भारतीय स्वतंत्रता अधिनियम, 1947 के अंतर्गत</a:t>
            </a:r>
          </a:p>
          <a:p>
            <a:endParaRPr lang="hi-IN" sz="1250" b="1" dirty="0">
              <a:latin typeface="Adobe Devanagari" panose="02040503050201020203" pitchFamily="18" charset="0"/>
              <a:cs typeface="Adobe Devanagari" panose="02040503050201020203" pitchFamily="18" charset="0"/>
            </a:endParaRPr>
          </a:p>
          <a:p>
            <a:r>
              <a:rPr lang="en-US" sz="1400" b="1" dirty="0">
                <a:latin typeface="Adobe Devanagari" panose="02040503050201020203" pitchFamily="18" charset="0"/>
                <a:cs typeface="Adobe Devanagari" panose="02040503050201020203" pitchFamily="18" charset="0"/>
              </a:rPr>
              <a:t>34. </a:t>
            </a:r>
            <a:r>
              <a:rPr lang="hi-IN" sz="1400" b="1" dirty="0">
                <a:latin typeface="Adobe Devanagari" panose="02040503050201020203" pitchFamily="18" charset="0"/>
                <a:cs typeface="Adobe Devanagari" panose="02040503050201020203" pitchFamily="18" charset="0"/>
              </a:rPr>
              <a:t>नीचे दिए गए विकल्पों में से कौन सा भारतीय संविधान के तहत एक संवैधानिक निकाय है?</a:t>
            </a:r>
          </a:p>
          <a:p>
            <a:r>
              <a:rPr lang="hi-IN" sz="1400" b="1" dirty="0">
                <a:latin typeface="Adobe Devanagari" panose="02040503050201020203" pitchFamily="18" charset="0"/>
                <a:cs typeface="Adobe Devanagari" panose="02040503050201020203" pitchFamily="18" charset="0"/>
              </a:rPr>
              <a:t> </a:t>
            </a:r>
            <a:r>
              <a:rPr lang="en-US" sz="1400" dirty="0">
                <a:latin typeface="Adobe Devanagari" panose="02040503050201020203" pitchFamily="18" charset="0"/>
                <a:cs typeface="Adobe Devanagari" panose="02040503050201020203" pitchFamily="18" charset="0"/>
              </a:rPr>
              <a:t>A) </a:t>
            </a:r>
            <a:r>
              <a:rPr lang="hi-IN" sz="1400" dirty="0">
                <a:latin typeface="Adobe Devanagari" panose="02040503050201020203" pitchFamily="18" charset="0"/>
                <a:cs typeface="Adobe Devanagari" panose="02040503050201020203" pitchFamily="18" charset="0"/>
              </a:rPr>
              <a:t>राष्ट्रीय मानवाधिकार आयोग </a:t>
            </a:r>
          </a:p>
          <a:p>
            <a:r>
              <a:rPr lang="hi-IN" sz="1400" dirty="0">
                <a:latin typeface="Adobe Devanagari" panose="02040503050201020203" pitchFamily="18" charset="0"/>
                <a:cs typeface="Adobe Devanagari" panose="02040503050201020203" pitchFamily="18" charset="0"/>
              </a:rPr>
              <a:t> </a:t>
            </a:r>
            <a:r>
              <a:rPr lang="en-US" sz="1400" dirty="0">
                <a:latin typeface="Adobe Devanagari" panose="02040503050201020203" pitchFamily="18" charset="0"/>
                <a:cs typeface="Adobe Devanagari" panose="02040503050201020203" pitchFamily="18" charset="0"/>
              </a:rPr>
              <a:t>B) </a:t>
            </a:r>
            <a:r>
              <a:rPr lang="hi-IN" sz="1400" dirty="0">
                <a:latin typeface="Adobe Devanagari" panose="02040503050201020203" pitchFamily="18" charset="0"/>
                <a:cs typeface="Adobe Devanagari" panose="02040503050201020203" pitchFamily="18" charset="0"/>
              </a:rPr>
              <a:t>केंद्रीय सतर्कता आयोग </a:t>
            </a:r>
          </a:p>
          <a:p>
            <a:r>
              <a:rPr lang="hi-IN" sz="1400" dirty="0">
                <a:latin typeface="Adobe Devanagari" panose="02040503050201020203" pitchFamily="18" charset="0"/>
                <a:cs typeface="Adobe Devanagari" panose="02040503050201020203" pitchFamily="18" charset="0"/>
              </a:rPr>
              <a:t> </a:t>
            </a:r>
            <a:r>
              <a:rPr lang="en-US" sz="1400" dirty="0">
                <a:latin typeface="Adobe Devanagari" panose="02040503050201020203" pitchFamily="18" charset="0"/>
                <a:cs typeface="Adobe Devanagari" panose="02040503050201020203" pitchFamily="18" charset="0"/>
              </a:rPr>
              <a:t>C) </a:t>
            </a:r>
            <a:r>
              <a:rPr lang="hi-IN" sz="1400" dirty="0">
                <a:latin typeface="Adobe Devanagari" panose="02040503050201020203" pitchFamily="18" charset="0"/>
                <a:cs typeface="Adobe Devanagari" panose="02040503050201020203" pitchFamily="18" charset="0"/>
              </a:rPr>
              <a:t>भारत निर्वाचन आयोग</a:t>
            </a:r>
          </a:p>
          <a:p>
            <a:r>
              <a:rPr lang="hi-IN" sz="1400" dirty="0">
                <a:latin typeface="Adobe Devanagari" panose="02040503050201020203" pitchFamily="18" charset="0"/>
                <a:cs typeface="Adobe Devanagari" panose="02040503050201020203" pitchFamily="18" charset="0"/>
              </a:rPr>
              <a:t> </a:t>
            </a:r>
            <a:r>
              <a:rPr lang="en-US" sz="1400" dirty="0">
                <a:latin typeface="Adobe Devanagari" panose="02040503050201020203" pitchFamily="18" charset="0"/>
                <a:cs typeface="Adobe Devanagari" panose="02040503050201020203" pitchFamily="18" charset="0"/>
              </a:rPr>
              <a:t>D) </a:t>
            </a:r>
            <a:r>
              <a:rPr lang="hi-IN" sz="1400" dirty="0">
                <a:latin typeface="Adobe Devanagari" panose="02040503050201020203" pitchFamily="18" charset="0"/>
                <a:cs typeface="Adobe Devanagari" panose="02040503050201020203" pitchFamily="18" charset="0"/>
              </a:rPr>
              <a:t>राष्ट्रीय महिला आयोग </a:t>
            </a:r>
            <a:endParaRPr lang="en-US" sz="1400" b="1" dirty="0">
              <a:latin typeface="Adobe Devanagari" panose="02040503050201020203" pitchFamily="18" charset="0"/>
              <a:cs typeface="Adobe Devanagari" panose="02040503050201020203" pitchFamily="18" charset="0"/>
            </a:endParaRPr>
          </a:p>
          <a:p>
            <a:endParaRPr lang="en-US" sz="1250" b="1" dirty="0">
              <a:latin typeface="Adobe Devanagari" panose="02040503050201020203" pitchFamily="18" charset="0"/>
              <a:cs typeface="Adobe Devanagari" panose="02040503050201020203" pitchFamily="18" charset="0"/>
            </a:endParaRPr>
          </a:p>
          <a:p>
            <a:r>
              <a:rPr lang="en-US" sz="1250" b="1" dirty="0">
                <a:latin typeface="Adobe Devanagari" panose="02040503050201020203" pitchFamily="18" charset="0"/>
                <a:cs typeface="Adobe Devanagari" panose="02040503050201020203" pitchFamily="18" charset="0"/>
              </a:rPr>
              <a:t>35. </a:t>
            </a:r>
            <a:r>
              <a:rPr lang="hi-IN" sz="1250" b="1" dirty="0">
                <a:latin typeface="Adobe Devanagari" panose="02040503050201020203" pitchFamily="18" charset="0"/>
                <a:cs typeface="Adobe Devanagari" panose="02040503050201020203" pitchFamily="18" charset="0"/>
              </a:rPr>
              <a:t>भारतीय संविधान का कौन सा अनुच्छेद प्रशासनिक न्यायाधिकरणों से संबंधित है?</a:t>
            </a:r>
          </a:p>
          <a:p>
            <a:pPr>
              <a:lnSpc>
                <a:spcPct val="150000"/>
              </a:lnSpc>
            </a:pPr>
            <a:r>
              <a:rPr lang="hi-IN" sz="1250" b="1" dirty="0">
                <a:latin typeface="Adobe Devanagari" panose="02040503050201020203" pitchFamily="18" charset="0"/>
                <a:cs typeface="Adobe Devanagari" panose="02040503050201020203" pitchFamily="18" charset="0"/>
              </a:rPr>
              <a:t> </a:t>
            </a:r>
            <a:r>
              <a:rPr lang="en-US" sz="1250" dirty="0">
                <a:latin typeface="Adobe Devanagari" panose="02040503050201020203" pitchFamily="18" charset="0"/>
                <a:cs typeface="Adobe Devanagari" panose="02040503050201020203" pitchFamily="18" charset="0"/>
              </a:rPr>
              <a:t>A) </a:t>
            </a:r>
            <a:r>
              <a:rPr lang="hi-IN" sz="1250" dirty="0">
                <a:latin typeface="Adobe Devanagari" panose="02040503050201020203" pitchFamily="18" charset="0"/>
                <a:cs typeface="Adobe Devanagari" panose="02040503050201020203" pitchFamily="18" charset="0"/>
              </a:rPr>
              <a:t>अनुच्छेद 323</a:t>
            </a:r>
            <a:r>
              <a:rPr lang="en-US" sz="1250" dirty="0">
                <a:latin typeface="Adobe Devanagari" panose="02040503050201020203" pitchFamily="18" charset="0"/>
                <a:cs typeface="Adobe Devanagari" panose="02040503050201020203" pitchFamily="18" charset="0"/>
              </a:rPr>
              <a:t>A</a:t>
            </a:r>
          </a:p>
          <a:p>
            <a:pPr>
              <a:lnSpc>
                <a:spcPct val="150000"/>
              </a:lnSpc>
            </a:pPr>
            <a:r>
              <a:rPr lang="en-US" sz="1250" dirty="0">
                <a:latin typeface="Adobe Devanagari" panose="02040503050201020203" pitchFamily="18" charset="0"/>
                <a:cs typeface="Adobe Devanagari" panose="02040503050201020203" pitchFamily="18" charset="0"/>
              </a:rPr>
              <a:t> B) </a:t>
            </a:r>
            <a:r>
              <a:rPr lang="hi-IN" sz="1250" dirty="0">
                <a:latin typeface="Adobe Devanagari" panose="02040503050201020203" pitchFamily="18" charset="0"/>
                <a:cs typeface="Adobe Devanagari" panose="02040503050201020203" pitchFamily="18" charset="0"/>
              </a:rPr>
              <a:t>अनुच्छेद 323</a:t>
            </a:r>
            <a:r>
              <a:rPr lang="en-US" sz="1250" dirty="0">
                <a:latin typeface="Adobe Devanagari" panose="02040503050201020203" pitchFamily="18" charset="0"/>
                <a:cs typeface="Adobe Devanagari" panose="02040503050201020203" pitchFamily="18" charset="0"/>
              </a:rPr>
              <a:t>B</a:t>
            </a:r>
          </a:p>
          <a:p>
            <a:pPr>
              <a:lnSpc>
                <a:spcPct val="150000"/>
              </a:lnSpc>
            </a:pPr>
            <a:r>
              <a:rPr lang="en-US" sz="1250" dirty="0">
                <a:latin typeface="Adobe Devanagari" panose="02040503050201020203" pitchFamily="18" charset="0"/>
                <a:cs typeface="Adobe Devanagari" panose="02040503050201020203" pitchFamily="18" charset="0"/>
              </a:rPr>
              <a:t> C) </a:t>
            </a:r>
            <a:r>
              <a:rPr lang="hi-IN" sz="1250" dirty="0">
                <a:latin typeface="Adobe Devanagari" panose="02040503050201020203" pitchFamily="18" charset="0"/>
                <a:cs typeface="Adobe Devanagari" panose="02040503050201020203" pitchFamily="18" charset="0"/>
              </a:rPr>
              <a:t>अनुच्छेद 226</a:t>
            </a:r>
          </a:p>
          <a:p>
            <a:pPr>
              <a:lnSpc>
                <a:spcPct val="150000"/>
              </a:lnSpc>
            </a:pPr>
            <a:r>
              <a:rPr lang="hi-IN" sz="1250" dirty="0">
                <a:latin typeface="Adobe Devanagari" panose="02040503050201020203" pitchFamily="18" charset="0"/>
                <a:cs typeface="Adobe Devanagari" panose="02040503050201020203" pitchFamily="18" charset="0"/>
              </a:rPr>
              <a:t> </a:t>
            </a:r>
            <a:r>
              <a:rPr lang="en-US" sz="1250" dirty="0">
                <a:latin typeface="Adobe Devanagari" panose="02040503050201020203" pitchFamily="18" charset="0"/>
                <a:cs typeface="Adobe Devanagari" panose="02040503050201020203" pitchFamily="18" charset="0"/>
              </a:rPr>
              <a:t>D) </a:t>
            </a:r>
            <a:r>
              <a:rPr lang="hi-IN" sz="1250" dirty="0">
                <a:latin typeface="Adobe Devanagari" panose="02040503050201020203" pitchFamily="18" charset="0"/>
                <a:cs typeface="Adobe Devanagari" panose="02040503050201020203" pitchFamily="18" charset="0"/>
              </a:rPr>
              <a:t>अनुच्छेद 245</a:t>
            </a:r>
          </a:p>
          <a:p>
            <a:endParaRPr lang="en-US" sz="1250" b="1" dirty="0">
              <a:latin typeface="Adobe Devanagari" panose="02040503050201020203" pitchFamily="18" charset="0"/>
              <a:cs typeface="Adobe Devanagari" panose="02040503050201020203" pitchFamily="18" charset="0"/>
            </a:endParaRPr>
          </a:p>
          <a:p>
            <a:r>
              <a:rPr lang="en-US" sz="1250" b="1" dirty="0">
                <a:latin typeface="Adobe Devanagari" panose="02040503050201020203" pitchFamily="18" charset="0"/>
                <a:cs typeface="Adobe Devanagari" panose="02040503050201020203" pitchFamily="18" charset="0"/>
              </a:rPr>
              <a:t>36.</a:t>
            </a:r>
            <a:r>
              <a:rPr lang="hi-IN" sz="1250" b="1" dirty="0">
                <a:latin typeface="Adobe Devanagari" panose="02040503050201020203" pitchFamily="18" charset="0"/>
                <a:cs typeface="Adobe Devanagari" panose="02040503050201020203" pitchFamily="18" charset="0"/>
              </a:rPr>
              <a:t> पंचायती राज से संबंधित निम्नलिखित समितियों और संबंधित अनुशंसाओं को सुमेलित कीजिये:</a:t>
            </a:r>
          </a:p>
          <a:p>
            <a:r>
              <a:rPr lang="en-GB" sz="1250" b="1" dirty="0">
                <a:latin typeface="Adobe Devanagari" panose="02040503050201020203" pitchFamily="18" charset="0"/>
                <a:cs typeface="Adobe Devanagari" panose="02040503050201020203" pitchFamily="18" charset="0"/>
              </a:rPr>
              <a:t>            </a:t>
            </a:r>
            <a:r>
              <a:rPr lang="hi-IN" sz="1250" b="1" dirty="0">
                <a:latin typeface="Adobe Devanagari" panose="02040503050201020203" pitchFamily="18" charset="0"/>
                <a:cs typeface="Adobe Devanagari" panose="02040503050201020203" pitchFamily="18" charset="0"/>
              </a:rPr>
              <a:t>सूची-1			सूची-</a:t>
            </a:r>
            <a:r>
              <a:rPr lang="en-US" sz="1250" b="1" dirty="0">
                <a:latin typeface="Adobe Devanagari" panose="02040503050201020203" pitchFamily="18" charset="0"/>
                <a:cs typeface="Adobe Devanagari" panose="02040503050201020203" pitchFamily="18" charset="0"/>
              </a:rPr>
              <a:t>II</a:t>
            </a:r>
          </a:p>
          <a:p>
            <a:r>
              <a:rPr lang="en-US" sz="1250" b="1" dirty="0">
                <a:latin typeface="Adobe Devanagari" panose="02040503050201020203" pitchFamily="18" charset="0"/>
                <a:cs typeface="Adobe Devanagari" panose="02040503050201020203" pitchFamily="18" charset="0"/>
              </a:rPr>
              <a:t> </a:t>
            </a:r>
            <a:r>
              <a:rPr lang="en-US" sz="1250" dirty="0">
                <a:latin typeface="Adobe Devanagari" panose="02040503050201020203" pitchFamily="18" charset="0"/>
                <a:cs typeface="Adobe Devanagari" panose="02040503050201020203" pitchFamily="18" charset="0"/>
              </a:rPr>
              <a:t>A) </a:t>
            </a:r>
            <a:r>
              <a:rPr lang="hi-IN" sz="1250" dirty="0">
                <a:latin typeface="Adobe Devanagari" panose="02040503050201020203" pitchFamily="18" charset="0"/>
                <a:cs typeface="Adobe Devanagari" panose="02040503050201020203" pitchFamily="18" charset="0"/>
              </a:rPr>
              <a:t>बलवंत राय मेहता समिति	1. पंचायतों के द्विस्तरीय ढाँचे की </a:t>
            </a:r>
            <a:endParaRPr lang="en-GB" sz="1250" dirty="0">
              <a:latin typeface="Adobe Devanagari" panose="02040503050201020203" pitchFamily="18" charset="0"/>
              <a:cs typeface="Adobe Devanagari" panose="02040503050201020203" pitchFamily="18" charset="0"/>
            </a:endParaRPr>
          </a:p>
          <a:p>
            <a:r>
              <a:rPr lang="en-GB" sz="1250" dirty="0">
                <a:latin typeface="Adobe Devanagari" panose="02040503050201020203" pitchFamily="18" charset="0"/>
                <a:cs typeface="Adobe Devanagari" panose="02040503050201020203" pitchFamily="18" charset="0"/>
              </a:rPr>
              <a:t>				</a:t>
            </a:r>
            <a:r>
              <a:rPr lang="hi-IN" sz="1250" dirty="0">
                <a:latin typeface="Adobe Devanagari" panose="02040503050201020203" pitchFamily="18" charset="0"/>
                <a:cs typeface="Adobe Devanagari" panose="02040503050201020203" pitchFamily="18" charset="0"/>
              </a:rPr>
              <a:t>मांग</a:t>
            </a:r>
          </a:p>
          <a:p>
            <a:r>
              <a:rPr lang="hi-IN" sz="1250" dirty="0">
                <a:latin typeface="Adobe Devanagari" panose="02040503050201020203" pitchFamily="18" charset="0"/>
                <a:cs typeface="Adobe Devanagari" panose="02040503050201020203" pitchFamily="18" charset="0"/>
              </a:rPr>
              <a:t> </a:t>
            </a:r>
            <a:r>
              <a:rPr lang="en-US" sz="1250" dirty="0">
                <a:latin typeface="Adobe Devanagari" panose="02040503050201020203" pitchFamily="18" charset="0"/>
                <a:cs typeface="Adobe Devanagari" panose="02040503050201020203" pitchFamily="18" charset="0"/>
              </a:rPr>
              <a:t>B) </a:t>
            </a:r>
            <a:r>
              <a:rPr lang="hi-IN" sz="1250" dirty="0">
                <a:latin typeface="Adobe Devanagari" panose="02040503050201020203" pitchFamily="18" charset="0"/>
                <a:cs typeface="Adobe Devanagari" panose="02040503050201020203" pitchFamily="18" charset="0"/>
              </a:rPr>
              <a:t>अशोक मेहता समिति</a:t>
            </a:r>
            <a:r>
              <a:rPr lang="en-GB" sz="1250" dirty="0">
                <a:latin typeface="Adobe Devanagari" panose="02040503050201020203" pitchFamily="18" charset="0"/>
                <a:cs typeface="Adobe Devanagari" panose="02040503050201020203" pitchFamily="18" charset="0"/>
              </a:rPr>
              <a:t>	</a:t>
            </a:r>
            <a:r>
              <a:rPr lang="hi-IN" sz="1250" dirty="0">
                <a:latin typeface="Adobe Devanagari" panose="02040503050201020203" pitchFamily="18" charset="0"/>
                <a:cs typeface="Adobe Devanagari" panose="02040503050201020203" pitchFamily="18" charset="0"/>
              </a:rPr>
              <a:t>2. पंचायतों के त्रिस्तरीय ढाँचे की </a:t>
            </a:r>
            <a:endParaRPr lang="en-GB" sz="1250" dirty="0">
              <a:latin typeface="Adobe Devanagari" panose="02040503050201020203" pitchFamily="18" charset="0"/>
              <a:cs typeface="Adobe Devanagari" panose="02040503050201020203" pitchFamily="18" charset="0"/>
            </a:endParaRPr>
          </a:p>
          <a:p>
            <a:r>
              <a:rPr lang="en-GB" sz="1250" dirty="0">
                <a:latin typeface="Adobe Devanagari" panose="02040503050201020203" pitchFamily="18" charset="0"/>
                <a:cs typeface="Adobe Devanagari" panose="02040503050201020203" pitchFamily="18" charset="0"/>
              </a:rPr>
              <a:t>				</a:t>
            </a:r>
            <a:r>
              <a:rPr lang="hi-IN" sz="1250" dirty="0">
                <a:latin typeface="Adobe Devanagari" panose="02040503050201020203" pitchFamily="18" charset="0"/>
                <a:cs typeface="Adobe Devanagari" panose="02040503050201020203" pitchFamily="18" charset="0"/>
              </a:rPr>
              <a:t>मांग</a:t>
            </a:r>
          </a:p>
          <a:p>
            <a:r>
              <a:rPr lang="hi-IN" sz="1250" dirty="0">
                <a:latin typeface="Adobe Devanagari" panose="02040503050201020203" pitchFamily="18" charset="0"/>
                <a:cs typeface="Adobe Devanagari" panose="02040503050201020203" pitchFamily="18" charset="0"/>
              </a:rPr>
              <a:t> </a:t>
            </a:r>
            <a:r>
              <a:rPr lang="en-US" sz="1250" dirty="0">
                <a:latin typeface="Adobe Devanagari" panose="02040503050201020203" pitchFamily="18" charset="0"/>
                <a:cs typeface="Adobe Devanagari" panose="02040503050201020203" pitchFamily="18" charset="0"/>
              </a:rPr>
              <a:t>C) </a:t>
            </a:r>
            <a:r>
              <a:rPr lang="hi-IN" sz="1250" dirty="0">
                <a:latin typeface="Adobe Devanagari" panose="02040503050201020203" pitchFamily="18" charset="0"/>
                <a:cs typeface="Adobe Devanagari" panose="02040503050201020203" pitchFamily="18" charset="0"/>
              </a:rPr>
              <a:t>एल.एम. सिंघवी समिति	3. पंचायती राज संस्थाओं को </a:t>
            </a:r>
            <a:endParaRPr lang="en-GB" sz="1250" dirty="0">
              <a:latin typeface="Adobe Devanagari" panose="02040503050201020203" pitchFamily="18" charset="0"/>
              <a:cs typeface="Adobe Devanagari" panose="02040503050201020203" pitchFamily="18" charset="0"/>
            </a:endParaRPr>
          </a:p>
          <a:p>
            <a:r>
              <a:rPr lang="en-GB" sz="1250" dirty="0">
                <a:latin typeface="Adobe Devanagari" panose="02040503050201020203" pitchFamily="18" charset="0"/>
                <a:cs typeface="Adobe Devanagari" panose="02040503050201020203" pitchFamily="18" charset="0"/>
              </a:rPr>
              <a:t>			     </a:t>
            </a:r>
            <a:r>
              <a:rPr lang="hi-IN" sz="1250" dirty="0">
                <a:latin typeface="Adobe Devanagari" panose="02040503050201020203" pitchFamily="18" charset="0"/>
                <a:cs typeface="Adobe Devanagari" panose="02040503050201020203" pitchFamily="18" charset="0"/>
              </a:rPr>
              <a:t>संवैधानिक मान्यता दी जा</a:t>
            </a:r>
          </a:p>
          <a:p>
            <a:r>
              <a:rPr lang="hi-IN" sz="1250" b="1" dirty="0">
                <a:latin typeface="Adobe Devanagari" panose="02040503050201020203" pitchFamily="18" charset="0"/>
                <a:cs typeface="Adobe Devanagari" panose="02040503050201020203" pitchFamily="18" charset="0"/>
              </a:rPr>
              <a:t>कूट:</a:t>
            </a:r>
          </a:p>
          <a:p>
            <a:r>
              <a:rPr lang="hi-IN" sz="1250" dirty="0">
                <a:latin typeface="Adobe Devanagari" panose="02040503050201020203" pitchFamily="18" charset="0"/>
                <a:cs typeface="Adobe Devanagari" panose="02040503050201020203" pitchFamily="18" charset="0"/>
              </a:rPr>
              <a:t> (</a:t>
            </a:r>
            <a:r>
              <a:rPr lang="en-US" sz="1250" dirty="0">
                <a:latin typeface="Adobe Devanagari" panose="02040503050201020203" pitchFamily="18" charset="0"/>
                <a:cs typeface="Adobe Devanagari" panose="02040503050201020203" pitchFamily="18" charset="0"/>
              </a:rPr>
              <a:t>a) A-1, B-2, C-3</a:t>
            </a:r>
          </a:p>
          <a:p>
            <a:r>
              <a:rPr lang="en-US" sz="1250" dirty="0">
                <a:latin typeface="Adobe Devanagari" panose="02040503050201020203" pitchFamily="18" charset="0"/>
                <a:cs typeface="Adobe Devanagari" panose="02040503050201020203" pitchFamily="18" charset="0"/>
              </a:rPr>
              <a:t> (b) A-2, B-1, C-3</a:t>
            </a:r>
          </a:p>
          <a:p>
            <a:r>
              <a:rPr lang="en-US" sz="1250" dirty="0">
                <a:latin typeface="Adobe Devanagari" panose="02040503050201020203" pitchFamily="18" charset="0"/>
                <a:cs typeface="Adobe Devanagari" panose="02040503050201020203" pitchFamily="18" charset="0"/>
              </a:rPr>
              <a:t> (c) A-3, B-1, C-2</a:t>
            </a:r>
          </a:p>
          <a:p>
            <a:r>
              <a:rPr lang="en-US" sz="1250" dirty="0">
                <a:latin typeface="Adobe Devanagari" panose="02040503050201020203" pitchFamily="18" charset="0"/>
                <a:cs typeface="Adobe Devanagari" panose="02040503050201020203" pitchFamily="18" charset="0"/>
              </a:rPr>
              <a:t> (d) A-1, B-3, C-2</a:t>
            </a:r>
            <a:endParaRPr lang="hi-IN" sz="1200" dirty="0">
              <a:latin typeface="Adobe Devanagari" panose="02040503050201020203" pitchFamily="18" charset="0"/>
              <a:cs typeface="Adobe Devanagari" panose="02040503050201020203" pitchFamily="18" charset="0"/>
            </a:endParaRPr>
          </a:p>
          <a:p>
            <a:endParaRPr lang="hi-IN" sz="1200" dirty="0">
              <a:latin typeface="Adobe Devanagari" panose="02040503050201020203" pitchFamily="18" charset="0"/>
              <a:cs typeface="Adobe Devanagari" panose="02040503050201020203" pitchFamily="18" charset="0"/>
            </a:endParaRPr>
          </a:p>
          <a:p>
            <a:endParaRPr lang="hi-IN" sz="1200" dirty="0">
              <a:latin typeface="Adobe Devanagari" panose="02040503050201020203" pitchFamily="18" charset="0"/>
              <a:cs typeface="Adobe Devanagari" panose="02040503050201020203" pitchFamily="18" charset="0"/>
            </a:endParaRPr>
          </a:p>
        </p:txBody>
      </p:sp>
      <p:sp>
        <p:nvSpPr>
          <p:cNvPr id="3" name="Rectangle 2">
            <a:extLst>
              <a:ext uri="{FF2B5EF4-FFF2-40B4-BE49-F238E27FC236}">
                <a16:creationId xmlns:a16="http://schemas.microsoft.com/office/drawing/2014/main" id="{0A620930-9AD9-892F-C55A-382B05FBCBF9}"/>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D7D7614-5471-982E-9DD5-1A72D12C2E48}"/>
              </a:ext>
            </a:extLst>
          </p:cNvPr>
          <p:cNvSpPr txBox="1"/>
          <p:nvPr/>
        </p:nvSpPr>
        <p:spPr>
          <a:xfrm>
            <a:off x="3471643" y="559229"/>
            <a:ext cx="3010858" cy="8979381"/>
          </a:xfrm>
          <a:prstGeom prst="rect">
            <a:avLst/>
          </a:prstGeom>
          <a:noFill/>
        </p:spPr>
        <p:txBody>
          <a:bodyPr wrap="square">
            <a:spAutoFit/>
          </a:bodyPr>
          <a:lstStyle/>
          <a:p>
            <a:pPr>
              <a:lnSpc>
                <a:spcPct val="150000"/>
              </a:lnSpc>
            </a:pPr>
            <a:endParaRPr lang="en-US" sz="1100" b="1" dirty="0">
              <a:latin typeface="Adobe Devanagari" panose="02040503050201020203" pitchFamily="18" charset="0"/>
              <a:ea typeface="Nirmala UI" panose="020B0502040204020203" pitchFamily="34" charset="0"/>
              <a:cs typeface="Adobe Devanagari" panose="02040503050201020203" pitchFamily="18" charset="0"/>
            </a:endParaRPr>
          </a:p>
          <a:p>
            <a:pPr>
              <a:lnSpc>
                <a:spcPct val="150000"/>
              </a:lnSpc>
            </a:pPr>
            <a:r>
              <a:rPr lang="en-US" sz="1100" b="1" dirty="0">
                <a:latin typeface="Adobe Devanagari" panose="02040503050201020203" pitchFamily="18" charset="0"/>
                <a:ea typeface="Nirmala UI" panose="020B0502040204020203" pitchFamily="34" charset="0"/>
                <a:cs typeface="Adobe Devanagari" panose="02040503050201020203" pitchFamily="18" charset="0"/>
              </a:rPr>
              <a:t>33. Under which plan was the Indian Constituent Assembly formed?</a:t>
            </a:r>
          </a:p>
          <a:p>
            <a:pPr>
              <a:lnSpc>
                <a:spcPct val="150000"/>
              </a:lnSpc>
            </a:pPr>
            <a:r>
              <a:rPr lang="en-US" sz="1100" dirty="0">
                <a:latin typeface="Adobe Devanagari" panose="02040503050201020203" pitchFamily="18" charset="0"/>
                <a:ea typeface="Nirmala UI" panose="020B0502040204020203" pitchFamily="34" charset="0"/>
                <a:cs typeface="Adobe Devanagari" panose="02040503050201020203" pitchFamily="18" charset="0"/>
              </a:rPr>
              <a:t>A) Government of India Act, 1935</a:t>
            </a:r>
          </a:p>
          <a:p>
            <a:pPr>
              <a:lnSpc>
                <a:spcPct val="150000"/>
              </a:lnSpc>
            </a:pPr>
            <a:r>
              <a:rPr lang="en-US" sz="1100" dirty="0">
                <a:latin typeface="Adobe Devanagari" panose="02040503050201020203" pitchFamily="18" charset="0"/>
                <a:ea typeface="Nirmala UI" panose="020B0502040204020203" pitchFamily="34" charset="0"/>
                <a:cs typeface="Adobe Devanagari" panose="02040503050201020203" pitchFamily="18" charset="0"/>
              </a:rPr>
              <a:t> B) Cripps Mission, 1942</a:t>
            </a:r>
          </a:p>
          <a:p>
            <a:pPr>
              <a:lnSpc>
                <a:spcPct val="150000"/>
              </a:lnSpc>
            </a:pPr>
            <a:r>
              <a:rPr lang="en-US" sz="1100" dirty="0">
                <a:latin typeface="Adobe Devanagari" panose="02040503050201020203" pitchFamily="18" charset="0"/>
                <a:ea typeface="Nirmala UI" panose="020B0502040204020203" pitchFamily="34" charset="0"/>
                <a:cs typeface="Adobe Devanagari" panose="02040503050201020203" pitchFamily="18" charset="0"/>
              </a:rPr>
              <a:t> C) Cabinet Mission Plan, 1946</a:t>
            </a:r>
          </a:p>
          <a:p>
            <a:pPr>
              <a:lnSpc>
                <a:spcPct val="150000"/>
              </a:lnSpc>
            </a:pPr>
            <a:r>
              <a:rPr lang="en-US" sz="1100" dirty="0">
                <a:latin typeface="Adobe Devanagari" panose="02040503050201020203" pitchFamily="18" charset="0"/>
                <a:ea typeface="Nirmala UI" panose="020B0502040204020203" pitchFamily="34" charset="0"/>
                <a:cs typeface="Adobe Devanagari" panose="02040503050201020203" pitchFamily="18" charset="0"/>
              </a:rPr>
              <a:t> D) Indian Independence Act, 1947 </a:t>
            </a:r>
          </a:p>
          <a:p>
            <a:pPr>
              <a:lnSpc>
                <a:spcPct val="150000"/>
              </a:lnSpc>
            </a:pPr>
            <a:endParaRPr lang="hi-IN" sz="1100" b="1" dirty="0">
              <a:latin typeface="Adobe Devanagari" panose="02040503050201020203" pitchFamily="18" charset="0"/>
              <a:ea typeface="Nirmala UI" panose="020B0502040204020203" pitchFamily="34" charset="0"/>
              <a:cs typeface="Adobe Devanagari" panose="02040503050201020203" pitchFamily="18" charset="0"/>
            </a:endParaRPr>
          </a:p>
          <a:p>
            <a:pPr>
              <a:lnSpc>
                <a:spcPct val="150000"/>
              </a:lnSpc>
            </a:pPr>
            <a:r>
              <a:rPr lang="en-US" sz="1100" b="1" dirty="0">
                <a:latin typeface="Adobe Devanagari" panose="02040503050201020203" pitchFamily="18" charset="0"/>
                <a:ea typeface="Nirmala UI" panose="020B0502040204020203" pitchFamily="34" charset="0"/>
                <a:cs typeface="Adobe Devanagari" panose="02040503050201020203" pitchFamily="18" charset="0"/>
              </a:rPr>
              <a:t>34.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following is a Constitutional Body under the Indian Constitution?</a:t>
            </a:r>
          </a:p>
          <a:p>
            <a:pPr>
              <a:lnSpc>
                <a:spcPct val="150000"/>
              </a:lnSpc>
            </a:pPr>
            <a:r>
              <a:rPr lang="en-GB" sz="1100" dirty="0">
                <a:latin typeface="Adobe Devanagari" panose="02040503050201020203" pitchFamily="18" charset="0"/>
                <a:ea typeface="Nirmala UI" panose="020B0502040204020203" pitchFamily="34" charset="0"/>
                <a:cs typeface="Adobe Devanagari" panose="02040503050201020203" pitchFamily="18" charset="0"/>
              </a:rPr>
              <a:t> A) National Human Rights Commission </a:t>
            </a:r>
          </a:p>
          <a:p>
            <a:pPr>
              <a:lnSpc>
                <a:spcPct val="150000"/>
              </a:lnSpc>
            </a:pPr>
            <a:r>
              <a:rPr lang="en-GB" sz="1100" dirty="0">
                <a:latin typeface="Adobe Devanagari" panose="02040503050201020203" pitchFamily="18" charset="0"/>
                <a:ea typeface="Nirmala UI" panose="020B0502040204020203" pitchFamily="34" charset="0"/>
                <a:cs typeface="Adobe Devanagari" panose="02040503050201020203" pitchFamily="18" charset="0"/>
              </a:rPr>
              <a:t> B) Central Vigilance Commission </a:t>
            </a:r>
          </a:p>
          <a:p>
            <a:pPr>
              <a:lnSpc>
                <a:spcPct val="150000"/>
              </a:lnSpc>
            </a:pPr>
            <a:r>
              <a:rPr lang="en-GB" sz="1100" dirty="0">
                <a:latin typeface="Adobe Devanagari" panose="02040503050201020203" pitchFamily="18" charset="0"/>
                <a:ea typeface="Nirmala UI" panose="020B0502040204020203" pitchFamily="34" charset="0"/>
                <a:cs typeface="Adobe Devanagari" panose="02040503050201020203" pitchFamily="18" charset="0"/>
              </a:rPr>
              <a:t> C) Election Commission of India</a:t>
            </a:r>
          </a:p>
          <a:p>
            <a:pPr>
              <a:lnSpc>
                <a:spcPct val="150000"/>
              </a:lnSpc>
            </a:pPr>
            <a:r>
              <a:rPr lang="en-GB" sz="1100" dirty="0">
                <a:latin typeface="Adobe Devanagari" panose="02040503050201020203" pitchFamily="18" charset="0"/>
                <a:ea typeface="Nirmala UI" panose="020B0502040204020203" pitchFamily="34" charset="0"/>
                <a:cs typeface="Adobe Devanagari" panose="02040503050201020203" pitchFamily="18" charset="0"/>
              </a:rPr>
              <a:t> D) National Commission for Women </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pPr>
              <a:lnSpc>
                <a:spcPct val="150000"/>
              </a:lnSpc>
            </a:pP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35.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Article of the Indian Constitution deals with Administrative Tribunals?</a:t>
            </a:r>
          </a:p>
          <a:p>
            <a:pPr>
              <a:lnSpc>
                <a:spcPct val="150000"/>
              </a:lnSpc>
            </a:pPr>
            <a:r>
              <a:rPr lang="en-GB" sz="1100" b="1"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Article 323A</a:t>
            </a:r>
          </a:p>
          <a:p>
            <a:pPr>
              <a:lnSpc>
                <a:spcPct val="150000"/>
              </a:lnSpc>
            </a:pPr>
            <a:r>
              <a:rPr lang="en-GB" sz="1100" dirty="0">
                <a:latin typeface="Adobe Devanagari" panose="02040503050201020203" pitchFamily="18" charset="0"/>
                <a:ea typeface="Nirmala UI" panose="020B0502040204020203" pitchFamily="34" charset="0"/>
                <a:cs typeface="Adobe Devanagari" panose="02040503050201020203" pitchFamily="18" charset="0"/>
              </a:rPr>
              <a:t> B) Article 223A</a:t>
            </a:r>
          </a:p>
          <a:p>
            <a:pPr>
              <a:lnSpc>
                <a:spcPct val="150000"/>
              </a:lnSpc>
            </a:pPr>
            <a:r>
              <a:rPr lang="en-GB" sz="1100" dirty="0">
                <a:latin typeface="Adobe Devanagari" panose="02040503050201020203" pitchFamily="18" charset="0"/>
                <a:ea typeface="Nirmala UI" panose="020B0502040204020203" pitchFamily="34" charset="0"/>
                <a:cs typeface="Adobe Devanagari" panose="02040503050201020203" pitchFamily="18" charset="0"/>
              </a:rPr>
              <a:t> C) Article 226</a:t>
            </a:r>
          </a:p>
          <a:p>
            <a:pPr>
              <a:lnSpc>
                <a:spcPct val="150000"/>
              </a:lnSpc>
            </a:pPr>
            <a:r>
              <a:rPr lang="en-GB" sz="1100" dirty="0">
                <a:latin typeface="Adobe Devanagari" panose="02040503050201020203" pitchFamily="18" charset="0"/>
                <a:ea typeface="Nirmala UI" panose="020B0502040204020203" pitchFamily="34" charset="0"/>
                <a:cs typeface="Adobe Devanagari" panose="02040503050201020203" pitchFamily="18" charset="0"/>
              </a:rPr>
              <a:t> D) Article 245</a:t>
            </a:r>
            <a:endParaRPr lang="hi-IN" sz="1100" b="1"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36. Match the following committees and their recommendations related to Panchayati Raj:</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	List-1 			List-II</a:t>
            </a:r>
          </a:p>
          <a:p>
            <a:pPr marL="228600" indent="-228600">
              <a:buAutoNum type="alphaUcParenR"/>
            </a:pPr>
            <a:r>
              <a:rPr lang="en-US" sz="1100" dirty="0">
                <a:latin typeface="Adobe Devanagari" panose="02040503050201020203" pitchFamily="18" charset="0"/>
                <a:ea typeface="Nirmala UI" panose="020B0502040204020203" pitchFamily="34" charset="0"/>
                <a:cs typeface="Adobe Devanagari" panose="02040503050201020203" pitchFamily="18" charset="0"/>
              </a:rPr>
              <a:t>Balwant Rai Mehta 	 1. Demand for two-tier </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Committee 	structure of Panchayats</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Ashok Mehta 		2. Demand for three-tier </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Committee 		structure of Panchayats</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L.M. Singhvi 		3. Panchayati Raj </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Committee 		institutions  should be 				given constitutional </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recognition</a:t>
            </a:r>
            <a:endParaRPr lang="en-US"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A-1, B-2, C-3</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A-2, B-1, C-3</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A-3, B-1, C-2</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A-1, B-3, C-2</a:t>
            </a:r>
          </a:p>
          <a:p>
            <a:endParaRPr lang="en-US" sz="1100" b="1"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012469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C19F0-C830-937E-67F3-A33660F6B97D}"/>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60E709AA-759C-BA0C-98DB-0664E1644C4B}"/>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C7679393-C6C3-4D7F-08AC-3BCFE32592A8}"/>
              </a:ext>
            </a:extLst>
          </p:cNvPr>
          <p:cNvSpPr txBox="1"/>
          <p:nvPr/>
        </p:nvSpPr>
        <p:spPr>
          <a:xfrm>
            <a:off x="375499" y="559229"/>
            <a:ext cx="3010858" cy="8940909"/>
          </a:xfrm>
          <a:prstGeom prst="rect">
            <a:avLst/>
          </a:prstGeom>
          <a:noFill/>
        </p:spPr>
        <p:txBody>
          <a:bodyPr wrap="square">
            <a:spAutoFit/>
          </a:bodyPr>
          <a:lstStyle/>
          <a:p>
            <a:r>
              <a:rPr lang="en-US" sz="1250" b="1" dirty="0">
                <a:latin typeface="Adobe Devanagari" panose="02040503050201020203" pitchFamily="18" charset="0"/>
                <a:cs typeface="Adobe Devanagari" panose="02040503050201020203" pitchFamily="18" charset="0"/>
              </a:rPr>
              <a:t>37. </a:t>
            </a:r>
            <a:r>
              <a:rPr lang="hi-IN" sz="1250" b="1" dirty="0">
                <a:latin typeface="Adobe Devanagari" panose="02040503050201020203" pitchFamily="18" charset="0"/>
                <a:cs typeface="Adobe Devanagari" panose="02040503050201020203" pitchFamily="18" charset="0"/>
              </a:rPr>
              <a:t>73वें और 74वें संविधान संशोधन अधिनियम के विषय में निम्नलिखित में से कौन-सा/से कथन सही है/हैं?</a:t>
            </a:r>
          </a:p>
          <a:p>
            <a:r>
              <a:rPr lang="en-GB" sz="1250" dirty="0">
                <a:latin typeface="Adobe Devanagari" panose="02040503050201020203" pitchFamily="18" charset="0"/>
                <a:cs typeface="Adobe Devanagari" panose="02040503050201020203" pitchFamily="18" charset="0"/>
              </a:rPr>
              <a:t>1.</a:t>
            </a:r>
            <a:r>
              <a:rPr lang="hi-IN" sz="1250" dirty="0">
                <a:latin typeface="Adobe Devanagari" panose="02040503050201020203" pitchFamily="18" charset="0"/>
                <a:cs typeface="Adobe Devanagari" panose="02040503050201020203" pitchFamily="18" charset="0"/>
              </a:rPr>
              <a:t>इससे, सभी राज्यों के लिये यह अधिदेशात्मक हो जाता है कि वे शासन की तीन-स्तरीय प्रणाली (व्यवस्था) को स्थापित करें।</a:t>
            </a:r>
          </a:p>
          <a:p>
            <a:r>
              <a:rPr lang="en-GB" sz="1250" dirty="0">
                <a:latin typeface="Adobe Devanagari" panose="02040503050201020203" pitchFamily="18" charset="0"/>
                <a:cs typeface="Adobe Devanagari" panose="02040503050201020203" pitchFamily="18" charset="0"/>
              </a:rPr>
              <a:t>2. </a:t>
            </a:r>
            <a:r>
              <a:rPr lang="hi-IN" sz="1250" dirty="0">
                <a:latin typeface="Adobe Devanagari" panose="02040503050201020203" pitchFamily="18" charset="0"/>
                <a:cs typeface="Adobe Devanagari" panose="02040503050201020203" pitchFamily="18" charset="0"/>
              </a:rPr>
              <a:t>प्रतिनिधि पाँच वर्ष के लिये प्रत्यक्ष निर्वाचित होने चाहिये।</a:t>
            </a:r>
          </a:p>
          <a:p>
            <a:r>
              <a:rPr lang="en-GB" sz="1250" dirty="0">
                <a:latin typeface="Adobe Devanagari" panose="02040503050201020203" pitchFamily="18" charset="0"/>
                <a:cs typeface="Adobe Devanagari" panose="02040503050201020203" pitchFamily="18" charset="0"/>
              </a:rPr>
              <a:t>3. </a:t>
            </a:r>
            <a:r>
              <a:rPr lang="hi-IN" sz="1250" dirty="0">
                <a:latin typeface="Adobe Devanagari" panose="02040503050201020203" pitchFamily="18" charset="0"/>
                <a:cs typeface="Adobe Devanagari" panose="02040503050201020203" pitchFamily="18" charset="0"/>
              </a:rPr>
              <a:t>सभी पंचायतों में सभी स्तरों पर कुल सीटों की एक-तिहाई सीटों का महिलाओं के लिये अनिवार्य आरक्षण होना चाहिये।</a:t>
            </a:r>
          </a:p>
          <a:p>
            <a:r>
              <a:rPr lang="hi-IN" sz="1250" b="1" dirty="0">
                <a:latin typeface="Adobe Devanagari" panose="02040503050201020203" pitchFamily="18" charset="0"/>
                <a:cs typeface="Adobe Devanagari" panose="02040503050201020203" pitchFamily="18" charset="0"/>
              </a:rPr>
              <a:t>कूट : </a:t>
            </a:r>
          </a:p>
          <a:p>
            <a:r>
              <a:rPr lang="en-IN" sz="1250" dirty="0">
                <a:latin typeface="Adobe Devanagari" panose="02040503050201020203" pitchFamily="18" charset="0"/>
                <a:cs typeface="Adobe Devanagari" panose="02040503050201020203" pitchFamily="18" charset="0"/>
              </a:rPr>
              <a:t> (a) </a:t>
            </a:r>
            <a:r>
              <a:rPr lang="hi-IN" sz="1250" dirty="0">
                <a:latin typeface="Adobe Devanagari" panose="02040503050201020203" pitchFamily="18" charset="0"/>
                <a:cs typeface="Adobe Devanagari" panose="02040503050201020203" pitchFamily="18" charset="0"/>
              </a:rPr>
              <a:t>केवल 1 और 2		(</a:t>
            </a:r>
            <a:r>
              <a:rPr lang="en-IN" sz="1250" dirty="0">
                <a:latin typeface="Adobe Devanagari" panose="02040503050201020203" pitchFamily="18" charset="0"/>
                <a:cs typeface="Adobe Devanagari" panose="02040503050201020203" pitchFamily="18" charset="0"/>
              </a:rPr>
              <a:t>b) </a:t>
            </a:r>
            <a:r>
              <a:rPr lang="hi-IN" sz="1250" dirty="0">
                <a:latin typeface="Adobe Devanagari" panose="02040503050201020203" pitchFamily="18" charset="0"/>
                <a:cs typeface="Adobe Devanagari" panose="02040503050201020203" pitchFamily="18" charset="0"/>
              </a:rPr>
              <a:t>केवल 2 और 3</a:t>
            </a:r>
          </a:p>
          <a:p>
            <a:r>
              <a:rPr lang="hi-IN" sz="1250" dirty="0">
                <a:latin typeface="Adobe Devanagari" panose="02040503050201020203" pitchFamily="18" charset="0"/>
                <a:cs typeface="Adobe Devanagari" panose="02040503050201020203" pitchFamily="18" charset="0"/>
              </a:rPr>
              <a:t> (</a:t>
            </a:r>
            <a:r>
              <a:rPr lang="en-IN" sz="1250" dirty="0">
                <a:latin typeface="Adobe Devanagari" panose="02040503050201020203" pitchFamily="18" charset="0"/>
                <a:cs typeface="Adobe Devanagari" panose="02040503050201020203" pitchFamily="18" charset="0"/>
              </a:rPr>
              <a:t>c) 1, 2 </a:t>
            </a:r>
            <a:r>
              <a:rPr lang="hi-IN" sz="1250" dirty="0">
                <a:latin typeface="Adobe Devanagari" panose="02040503050201020203" pitchFamily="18" charset="0"/>
                <a:cs typeface="Adobe Devanagari" panose="02040503050201020203" pitchFamily="18" charset="0"/>
              </a:rPr>
              <a:t>और 3		(</a:t>
            </a:r>
            <a:r>
              <a:rPr lang="en-IN" sz="1250" dirty="0">
                <a:latin typeface="Adobe Devanagari" panose="02040503050201020203" pitchFamily="18" charset="0"/>
                <a:cs typeface="Adobe Devanagari" panose="02040503050201020203" pitchFamily="18" charset="0"/>
              </a:rPr>
              <a:t>d) </a:t>
            </a:r>
            <a:r>
              <a:rPr lang="hi-IN" sz="1250" dirty="0">
                <a:latin typeface="Adobe Devanagari" panose="02040503050201020203" pitchFamily="18" charset="0"/>
                <a:cs typeface="Adobe Devanagari" panose="02040503050201020203" pitchFamily="18" charset="0"/>
              </a:rPr>
              <a:t>केवल 3</a:t>
            </a:r>
            <a:endParaRPr lang="en-GB" sz="1250" dirty="0">
              <a:latin typeface="Adobe Devanagari" panose="02040503050201020203" pitchFamily="18" charset="0"/>
              <a:cs typeface="Adobe Devanagari" panose="02040503050201020203" pitchFamily="18" charset="0"/>
            </a:endParaRPr>
          </a:p>
          <a:p>
            <a:endParaRPr lang="en-US" sz="1250" dirty="0">
              <a:latin typeface="Adobe Devanagari" panose="02040503050201020203" pitchFamily="18" charset="0"/>
              <a:cs typeface="Adobe Devanagari" panose="02040503050201020203" pitchFamily="18" charset="0"/>
            </a:endParaRPr>
          </a:p>
          <a:p>
            <a:r>
              <a:rPr lang="en-US" sz="1250" b="1" dirty="0">
                <a:latin typeface="Adobe Devanagari" panose="02040503050201020203" pitchFamily="18" charset="0"/>
                <a:cs typeface="Adobe Devanagari" panose="02040503050201020203" pitchFamily="18" charset="0"/>
              </a:rPr>
              <a:t>38.</a:t>
            </a:r>
            <a:r>
              <a:rPr lang="hi-IN" sz="1250" b="1" dirty="0">
                <a:latin typeface="Adobe Devanagari" panose="02040503050201020203" pitchFamily="18" charset="0"/>
                <a:cs typeface="Adobe Devanagari" panose="02040503050201020203" pitchFamily="18" charset="0"/>
              </a:rPr>
              <a:t> निम्नलिखित में से कौन सा कथन सही है?</a:t>
            </a:r>
          </a:p>
          <a:p>
            <a:r>
              <a:rPr lang="en-US" sz="1250" dirty="0">
                <a:latin typeface="Adobe Devanagari" panose="02040503050201020203" pitchFamily="18" charset="0"/>
                <a:cs typeface="Adobe Devanagari" panose="02040503050201020203" pitchFamily="18" charset="0"/>
              </a:rPr>
              <a:t>A) 26 </a:t>
            </a:r>
            <a:r>
              <a:rPr lang="hi-IN" sz="1250" dirty="0">
                <a:latin typeface="Adobe Devanagari" panose="02040503050201020203" pitchFamily="18" charset="0"/>
                <a:cs typeface="Adobe Devanagari" panose="02040503050201020203" pitchFamily="18" charset="0"/>
              </a:rPr>
              <a:t>नवंबर को संविधान दिवस मनाया जाता है क्योंकि यह दिन भारतीय संविधान को लागू करने का दिन है।</a:t>
            </a:r>
          </a:p>
          <a:p>
            <a:r>
              <a:rPr lang="hi-IN" sz="1250" dirty="0">
                <a:latin typeface="Adobe Devanagari" panose="02040503050201020203" pitchFamily="18" charset="0"/>
                <a:cs typeface="Adobe Devanagari" panose="02040503050201020203" pitchFamily="18" charset="0"/>
              </a:rPr>
              <a:t> </a:t>
            </a:r>
            <a:r>
              <a:rPr lang="en-US" sz="1250" dirty="0">
                <a:latin typeface="Adobe Devanagari" panose="02040503050201020203" pitchFamily="18" charset="0"/>
                <a:cs typeface="Adobe Devanagari" panose="02040503050201020203" pitchFamily="18" charset="0"/>
              </a:rPr>
              <a:t>B) 26 </a:t>
            </a:r>
            <a:r>
              <a:rPr lang="hi-IN" sz="1250" dirty="0">
                <a:latin typeface="Adobe Devanagari" panose="02040503050201020203" pitchFamily="18" charset="0"/>
                <a:cs typeface="Adobe Devanagari" panose="02040503050201020203" pitchFamily="18" charset="0"/>
              </a:rPr>
              <a:t>नवंबर, 1949 को भारतीय संविधान को अपनाया गया था और इसे 26 जनवरी, 1950 से लागू किया गया।</a:t>
            </a:r>
          </a:p>
          <a:p>
            <a:r>
              <a:rPr lang="hi-IN" sz="1250" dirty="0">
                <a:latin typeface="Adobe Devanagari" panose="02040503050201020203" pitchFamily="18" charset="0"/>
                <a:cs typeface="Adobe Devanagari" panose="02040503050201020203" pitchFamily="18" charset="0"/>
              </a:rPr>
              <a:t> </a:t>
            </a:r>
            <a:r>
              <a:rPr lang="en-US" sz="1250" dirty="0">
                <a:latin typeface="Adobe Devanagari" panose="02040503050201020203" pitchFamily="18" charset="0"/>
                <a:cs typeface="Adobe Devanagari" panose="02040503050201020203" pitchFamily="18" charset="0"/>
              </a:rPr>
              <a:t>C) </a:t>
            </a:r>
            <a:r>
              <a:rPr lang="hi-IN" sz="1250" dirty="0">
                <a:latin typeface="Adobe Devanagari" panose="02040503050201020203" pitchFamily="18" charset="0"/>
                <a:cs typeface="Adobe Devanagari" panose="02040503050201020203" pitchFamily="18" charset="0"/>
              </a:rPr>
              <a:t>संविधान दिवस 2015 से मनाया जाना शुरू हुआ था क्योंकि यह डॉ. भीमराव अंबेडकर के 100वें जन्मदिन के रूप में मनाया गया था।</a:t>
            </a:r>
          </a:p>
          <a:p>
            <a:r>
              <a:rPr lang="hi-IN" sz="1250" dirty="0">
                <a:latin typeface="Adobe Devanagari" panose="02040503050201020203" pitchFamily="18" charset="0"/>
                <a:cs typeface="Adobe Devanagari" panose="02040503050201020203" pitchFamily="18" charset="0"/>
              </a:rPr>
              <a:t> </a:t>
            </a:r>
            <a:r>
              <a:rPr lang="en-US" sz="1250" dirty="0">
                <a:latin typeface="Adobe Devanagari" panose="02040503050201020203" pitchFamily="18" charset="0"/>
                <a:cs typeface="Adobe Devanagari" panose="02040503050201020203" pitchFamily="18" charset="0"/>
              </a:rPr>
              <a:t>D) </a:t>
            </a:r>
            <a:r>
              <a:rPr lang="hi-IN" sz="1250" dirty="0">
                <a:latin typeface="Adobe Devanagari" panose="02040503050201020203" pitchFamily="18" charset="0"/>
                <a:cs typeface="Adobe Devanagari" panose="02040503050201020203" pitchFamily="18" charset="0"/>
              </a:rPr>
              <a:t>संविधान लागू करने का निर्णय 1930 के लाहौर अधिवेशन के कारण लिया गया था।</a:t>
            </a:r>
            <a:r>
              <a:rPr lang="en-US" sz="1250" dirty="0">
                <a:latin typeface="Adobe Devanagari" panose="02040503050201020203" pitchFamily="18" charset="0"/>
                <a:cs typeface="Adobe Devanagari" panose="02040503050201020203" pitchFamily="18" charset="0"/>
              </a:rPr>
              <a:t> </a:t>
            </a:r>
          </a:p>
          <a:p>
            <a:endParaRPr lang="en-US" sz="1250" dirty="0">
              <a:latin typeface="Adobe Devanagari" panose="02040503050201020203" pitchFamily="18" charset="0"/>
              <a:cs typeface="Adobe Devanagari" panose="02040503050201020203" pitchFamily="18" charset="0"/>
            </a:endParaRPr>
          </a:p>
          <a:p>
            <a:r>
              <a:rPr lang="en-US" sz="1250" b="1" dirty="0">
                <a:latin typeface="Adobe Devanagari" panose="02040503050201020203" pitchFamily="18" charset="0"/>
                <a:cs typeface="Adobe Devanagari" panose="02040503050201020203" pitchFamily="18" charset="0"/>
              </a:rPr>
              <a:t>39. </a:t>
            </a:r>
            <a:r>
              <a:rPr lang="hi-IN" sz="1250" b="1" dirty="0">
                <a:latin typeface="Adobe Devanagari" panose="02040503050201020203" pitchFamily="18" charset="0"/>
                <a:cs typeface="Adobe Devanagari" panose="02040503050201020203" pitchFamily="18" charset="0"/>
              </a:rPr>
              <a:t>भारतीय संविधान के नीति निदेशक सिद्धांतों में निम्नलिखित में से कौन से संशोधन किए गए थे?</a:t>
            </a:r>
          </a:p>
          <a:p>
            <a:r>
              <a:rPr lang="hi-IN" sz="1250" dirty="0">
                <a:latin typeface="Adobe Devanagari" panose="02040503050201020203" pitchFamily="18" charset="0"/>
                <a:cs typeface="Adobe Devanagari" panose="02040503050201020203" pitchFamily="18" charset="0"/>
              </a:rPr>
              <a:t>1.</a:t>
            </a:r>
            <a:r>
              <a:rPr lang="en-US" sz="1250" dirty="0">
                <a:latin typeface="Adobe Devanagari" panose="02040503050201020203" pitchFamily="18" charset="0"/>
                <a:cs typeface="Adobe Devanagari" panose="02040503050201020203" pitchFamily="18" charset="0"/>
              </a:rPr>
              <a:t> </a:t>
            </a:r>
            <a:r>
              <a:rPr lang="hi-IN" sz="1250" dirty="0">
                <a:latin typeface="Adobe Devanagari" panose="02040503050201020203" pitchFamily="18" charset="0"/>
                <a:cs typeface="Adobe Devanagari" panose="02040503050201020203" pitchFamily="18" charset="0"/>
              </a:rPr>
              <a:t>42वां संविधान संशोधन अधिनियम, 1976 ने संविधान में अनुच्छेद 39</a:t>
            </a:r>
            <a:r>
              <a:rPr lang="en-US" sz="1250" dirty="0">
                <a:latin typeface="Adobe Devanagari" panose="02040503050201020203" pitchFamily="18" charset="0"/>
                <a:cs typeface="Adobe Devanagari" panose="02040503050201020203" pitchFamily="18" charset="0"/>
              </a:rPr>
              <a:t>A, 43A, </a:t>
            </a:r>
            <a:r>
              <a:rPr lang="hi-IN" sz="1250" dirty="0">
                <a:latin typeface="Adobe Devanagari" panose="02040503050201020203" pitchFamily="18" charset="0"/>
                <a:cs typeface="Adobe Devanagari" panose="02040503050201020203" pitchFamily="18" charset="0"/>
              </a:rPr>
              <a:t>और 48</a:t>
            </a:r>
            <a:r>
              <a:rPr lang="en-US" sz="1250" dirty="0">
                <a:latin typeface="Adobe Devanagari" panose="02040503050201020203" pitchFamily="18" charset="0"/>
                <a:cs typeface="Adobe Devanagari" panose="02040503050201020203" pitchFamily="18" charset="0"/>
              </a:rPr>
              <a:t>A </a:t>
            </a:r>
            <a:r>
              <a:rPr lang="hi-IN" sz="1250" dirty="0">
                <a:latin typeface="Adobe Devanagari" panose="02040503050201020203" pitchFamily="18" charset="0"/>
                <a:cs typeface="Adobe Devanagari" panose="02040503050201020203" pitchFamily="18" charset="0"/>
              </a:rPr>
              <a:t>जोड़े।</a:t>
            </a:r>
          </a:p>
          <a:p>
            <a:r>
              <a:rPr lang="hi-IN" sz="1250" dirty="0">
                <a:latin typeface="Adobe Devanagari" panose="02040503050201020203" pitchFamily="18" charset="0"/>
                <a:cs typeface="Adobe Devanagari" panose="02040503050201020203" pitchFamily="18" charset="0"/>
              </a:rPr>
              <a:t>2.</a:t>
            </a:r>
            <a:r>
              <a:rPr lang="en-US" sz="1250" dirty="0">
                <a:latin typeface="Adobe Devanagari" panose="02040503050201020203" pitchFamily="18" charset="0"/>
                <a:cs typeface="Adobe Devanagari" panose="02040503050201020203" pitchFamily="18" charset="0"/>
              </a:rPr>
              <a:t> </a:t>
            </a:r>
            <a:r>
              <a:rPr lang="hi-IN" sz="1250" dirty="0">
                <a:latin typeface="Adobe Devanagari" panose="02040503050201020203" pitchFamily="18" charset="0"/>
                <a:cs typeface="Adobe Devanagari" panose="02040503050201020203" pitchFamily="18" charset="0"/>
              </a:rPr>
              <a:t>44वां संविधान संशोधन अधिनियम, 1978 ने अनुच्छेद 38 की भाषा में संशोधन किया।</a:t>
            </a:r>
          </a:p>
          <a:p>
            <a:r>
              <a:rPr lang="hi-IN" sz="1250" dirty="0">
                <a:latin typeface="Adobe Devanagari" panose="02040503050201020203" pitchFamily="18" charset="0"/>
                <a:cs typeface="Adobe Devanagari" panose="02040503050201020203" pitchFamily="18" charset="0"/>
              </a:rPr>
              <a:t>3.</a:t>
            </a:r>
            <a:r>
              <a:rPr lang="en-US" sz="1250" dirty="0">
                <a:latin typeface="Adobe Devanagari" panose="02040503050201020203" pitchFamily="18" charset="0"/>
                <a:cs typeface="Adobe Devanagari" panose="02040503050201020203" pitchFamily="18" charset="0"/>
              </a:rPr>
              <a:t> </a:t>
            </a:r>
            <a:r>
              <a:rPr lang="hi-IN" sz="1250" dirty="0">
                <a:latin typeface="Adobe Devanagari" panose="02040503050201020203" pitchFamily="18" charset="0"/>
                <a:cs typeface="Adobe Devanagari" panose="02040503050201020203" pitchFamily="18" charset="0"/>
              </a:rPr>
              <a:t>अनुच्छेद 45 को 86वें संविधान संशोधन अधिनियम, 2002 द्वारा प्रतिस्थापित किया गया, जिसमें राज्य को बच्चों को 6 वर्ष की आयु तक शिक्षा प्रदान करने की जिम्मेदारी दी गई।</a:t>
            </a:r>
          </a:p>
          <a:p>
            <a:r>
              <a:rPr lang="hi-IN" sz="1250" dirty="0">
                <a:latin typeface="Adobe Devanagari" panose="02040503050201020203" pitchFamily="18" charset="0"/>
                <a:cs typeface="Adobe Devanagari" panose="02040503050201020203" pitchFamily="18" charset="0"/>
              </a:rPr>
              <a:t>4.</a:t>
            </a:r>
            <a:r>
              <a:rPr lang="en-US" sz="1250" dirty="0">
                <a:latin typeface="Adobe Devanagari" panose="02040503050201020203" pitchFamily="18" charset="0"/>
                <a:cs typeface="Adobe Devanagari" panose="02040503050201020203" pitchFamily="18" charset="0"/>
              </a:rPr>
              <a:t> </a:t>
            </a:r>
            <a:r>
              <a:rPr lang="hi-IN" sz="1250" dirty="0">
                <a:latin typeface="Adobe Devanagari" panose="02040503050201020203" pitchFamily="18" charset="0"/>
                <a:cs typeface="Adobe Devanagari" panose="02040503050201020203" pitchFamily="18" charset="0"/>
              </a:rPr>
              <a:t>97वां संविधान संशोधन अधिनियम, 2011 ने अनुच्छेद 43</a:t>
            </a:r>
            <a:r>
              <a:rPr lang="en-US" sz="1250" dirty="0">
                <a:latin typeface="Adobe Devanagari" panose="02040503050201020203" pitchFamily="18" charset="0"/>
                <a:cs typeface="Adobe Devanagari" panose="02040503050201020203" pitchFamily="18" charset="0"/>
              </a:rPr>
              <a:t>B </a:t>
            </a:r>
            <a:r>
              <a:rPr lang="hi-IN" sz="1250" dirty="0">
                <a:latin typeface="Adobe Devanagari" panose="02040503050201020203" pitchFamily="18" charset="0"/>
                <a:cs typeface="Adobe Devanagari" panose="02040503050201020203" pitchFamily="18" charset="0"/>
              </a:rPr>
              <a:t>में 'सहकारी समितियां' शब्द जोड़ा।</a:t>
            </a:r>
          </a:p>
          <a:p>
            <a:r>
              <a:rPr lang="hi-IN" sz="1250" b="1" dirty="0">
                <a:latin typeface="Adobe Devanagari" panose="02040503050201020203" pitchFamily="18" charset="0"/>
                <a:cs typeface="Adobe Devanagari" panose="02040503050201020203" pitchFamily="18" charset="0"/>
              </a:rPr>
              <a:t>विकल्प:</a:t>
            </a:r>
          </a:p>
          <a:p>
            <a:r>
              <a:rPr lang="hi-IN" sz="1250" dirty="0">
                <a:latin typeface="Adobe Devanagari" panose="02040503050201020203" pitchFamily="18" charset="0"/>
                <a:cs typeface="Adobe Devanagari" panose="02040503050201020203" pitchFamily="18" charset="0"/>
              </a:rPr>
              <a:t> </a:t>
            </a:r>
            <a:r>
              <a:rPr lang="en-US" sz="1250" dirty="0">
                <a:latin typeface="Adobe Devanagari" panose="02040503050201020203" pitchFamily="18" charset="0"/>
                <a:cs typeface="Adobe Devanagari" panose="02040503050201020203" pitchFamily="18" charset="0"/>
              </a:rPr>
              <a:t>A) 1, 2, </a:t>
            </a:r>
            <a:r>
              <a:rPr lang="hi-IN" sz="1250" dirty="0">
                <a:latin typeface="Adobe Devanagari" panose="02040503050201020203" pitchFamily="18" charset="0"/>
                <a:cs typeface="Adobe Devanagari" panose="02040503050201020203" pitchFamily="18" charset="0"/>
              </a:rPr>
              <a:t>और 3</a:t>
            </a:r>
          </a:p>
          <a:p>
            <a:r>
              <a:rPr lang="hi-IN" sz="1250" dirty="0">
                <a:latin typeface="Adobe Devanagari" panose="02040503050201020203" pitchFamily="18" charset="0"/>
                <a:cs typeface="Adobe Devanagari" panose="02040503050201020203" pitchFamily="18" charset="0"/>
              </a:rPr>
              <a:t> </a:t>
            </a:r>
            <a:r>
              <a:rPr lang="en-US" sz="1250" dirty="0">
                <a:latin typeface="Adobe Devanagari" panose="02040503050201020203" pitchFamily="18" charset="0"/>
                <a:cs typeface="Adobe Devanagari" panose="02040503050201020203" pitchFamily="18" charset="0"/>
              </a:rPr>
              <a:t>B) 2, 3, </a:t>
            </a:r>
            <a:r>
              <a:rPr lang="hi-IN" sz="1250" dirty="0">
                <a:latin typeface="Adobe Devanagari" panose="02040503050201020203" pitchFamily="18" charset="0"/>
                <a:cs typeface="Adobe Devanagari" panose="02040503050201020203" pitchFamily="18" charset="0"/>
              </a:rPr>
              <a:t>और 4</a:t>
            </a:r>
          </a:p>
          <a:p>
            <a:r>
              <a:rPr lang="hi-IN" sz="1250" dirty="0">
                <a:latin typeface="Adobe Devanagari" panose="02040503050201020203" pitchFamily="18" charset="0"/>
                <a:cs typeface="Adobe Devanagari" panose="02040503050201020203" pitchFamily="18" charset="0"/>
              </a:rPr>
              <a:t> </a:t>
            </a:r>
            <a:r>
              <a:rPr lang="en-US" sz="1250" dirty="0">
                <a:latin typeface="Adobe Devanagari" panose="02040503050201020203" pitchFamily="18" charset="0"/>
                <a:cs typeface="Adobe Devanagari" panose="02040503050201020203" pitchFamily="18" charset="0"/>
              </a:rPr>
              <a:t>C) 1, 3, </a:t>
            </a:r>
            <a:r>
              <a:rPr lang="hi-IN" sz="1250" dirty="0">
                <a:latin typeface="Adobe Devanagari" panose="02040503050201020203" pitchFamily="18" charset="0"/>
                <a:cs typeface="Adobe Devanagari" panose="02040503050201020203" pitchFamily="18" charset="0"/>
              </a:rPr>
              <a:t>और 4</a:t>
            </a:r>
          </a:p>
          <a:p>
            <a:r>
              <a:rPr lang="hi-IN" sz="1250" dirty="0">
                <a:latin typeface="Adobe Devanagari" panose="02040503050201020203" pitchFamily="18" charset="0"/>
                <a:cs typeface="Adobe Devanagari" panose="02040503050201020203" pitchFamily="18" charset="0"/>
              </a:rPr>
              <a:t> </a:t>
            </a:r>
            <a:r>
              <a:rPr lang="en-US" sz="1250" dirty="0">
                <a:latin typeface="Adobe Devanagari" panose="02040503050201020203" pitchFamily="18" charset="0"/>
                <a:cs typeface="Adobe Devanagari" panose="02040503050201020203" pitchFamily="18" charset="0"/>
              </a:rPr>
              <a:t>D) </a:t>
            </a:r>
            <a:r>
              <a:rPr lang="hi-IN" sz="1250" dirty="0">
                <a:latin typeface="Adobe Devanagari" panose="02040503050201020203" pitchFamily="18" charset="0"/>
                <a:cs typeface="Adobe Devanagari" panose="02040503050201020203" pitchFamily="18" charset="0"/>
              </a:rPr>
              <a:t>उपरोक्त सभी</a:t>
            </a:r>
            <a:endParaRPr lang="en-US" sz="1250" dirty="0">
              <a:latin typeface="Adobe Devanagari" panose="02040503050201020203" pitchFamily="18" charset="0"/>
              <a:cs typeface="Adobe Devanagari" panose="02040503050201020203" pitchFamily="18" charset="0"/>
            </a:endParaRPr>
          </a:p>
          <a:p>
            <a:endParaRPr lang="en-US" sz="1250" dirty="0">
              <a:latin typeface="Adobe Devanagari" panose="02040503050201020203" pitchFamily="18" charset="0"/>
              <a:cs typeface="Adobe Devanagari" panose="02040503050201020203" pitchFamily="18" charset="0"/>
            </a:endParaRPr>
          </a:p>
          <a:p>
            <a:r>
              <a:rPr lang="en-US" sz="1250" b="1" dirty="0">
                <a:latin typeface="Adobe Devanagari" panose="02040503050201020203" pitchFamily="18" charset="0"/>
                <a:cs typeface="Adobe Devanagari" panose="02040503050201020203" pitchFamily="18" charset="0"/>
              </a:rPr>
              <a:t>40. </a:t>
            </a:r>
            <a:r>
              <a:rPr lang="hi-IN" sz="1250" b="1" dirty="0">
                <a:latin typeface="Adobe Devanagari" panose="02040503050201020203" pitchFamily="18" charset="0"/>
                <a:cs typeface="Adobe Devanagari" panose="02040503050201020203" pitchFamily="18" charset="0"/>
              </a:rPr>
              <a:t>पादप के किस भाग द्वारा प्रकाश संश्लेषण हेतु वायु से कार्बन डाइऑक्साइड ग्रहण की जाती है?</a:t>
            </a:r>
          </a:p>
          <a:p>
            <a:r>
              <a:rPr lang="hi-IN" sz="1250" dirty="0">
                <a:latin typeface="Adobe Devanagari" panose="02040503050201020203" pitchFamily="18" charset="0"/>
                <a:cs typeface="Adobe Devanagari" panose="02040503050201020203" pitchFamily="18" charset="0"/>
              </a:rPr>
              <a:t>(</a:t>
            </a:r>
            <a:r>
              <a:rPr lang="en-GB" sz="1250" dirty="0">
                <a:latin typeface="Adobe Devanagari" panose="02040503050201020203" pitchFamily="18" charset="0"/>
                <a:cs typeface="Adobe Devanagari" panose="02040503050201020203" pitchFamily="18" charset="0"/>
              </a:rPr>
              <a:t>A</a:t>
            </a:r>
            <a:r>
              <a:rPr lang="hi-IN" sz="1250" dirty="0">
                <a:latin typeface="Adobe Devanagari" panose="02040503050201020203" pitchFamily="18" charset="0"/>
                <a:cs typeface="Adobe Devanagari" panose="02040503050201020203" pitchFamily="18" charset="0"/>
              </a:rPr>
              <a:t>) मूल रोम</a:t>
            </a:r>
          </a:p>
          <a:p>
            <a:r>
              <a:rPr lang="hi-IN" sz="1250" dirty="0">
                <a:latin typeface="Adobe Devanagari" panose="02040503050201020203" pitchFamily="18" charset="0"/>
                <a:cs typeface="Adobe Devanagari" panose="02040503050201020203" pitchFamily="18" charset="0"/>
              </a:rPr>
              <a:t>(</a:t>
            </a:r>
            <a:r>
              <a:rPr lang="en-GB" sz="1250" dirty="0">
                <a:latin typeface="Adobe Devanagari" panose="02040503050201020203" pitchFamily="18" charset="0"/>
                <a:cs typeface="Adobe Devanagari" panose="02040503050201020203" pitchFamily="18" charset="0"/>
              </a:rPr>
              <a:t>B</a:t>
            </a:r>
            <a:r>
              <a:rPr lang="hi-IN" sz="1250" dirty="0">
                <a:latin typeface="Adobe Devanagari" panose="02040503050201020203" pitchFamily="18" charset="0"/>
                <a:cs typeface="Adobe Devanagari" panose="02040503050201020203" pitchFamily="18" charset="0"/>
              </a:rPr>
              <a:t>) रंध्र </a:t>
            </a:r>
          </a:p>
          <a:p>
            <a:r>
              <a:rPr lang="hi-IN" sz="1250" dirty="0">
                <a:latin typeface="Adobe Devanagari" panose="02040503050201020203" pitchFamily="18" charset="0"/>
                <a:cs typeface="Adobe Devanagari" panose="02040503050201020203" pitchFamily="18" charset="0"/>
              </a:rPr>
              <a:t>(</a:t>
            </a:r>
            <a:r>
              <a:rPr lang="en-GB" sz="1250" dirty="0">
                <a:latin typeface="Adobe Devanagari" panose="02040503050201020203" pitchFamily="18" charset="0"/>
                <a:cs typeface="Adobe Devanagari" panose="02040503050201020203" pitchFamily="18" charset="0"/>
              </a:rPr>
              <a:t>C</a:t>
            </a:r>
            <a:r>
              <a:rPr lang="hi-IN" sz="1250" dirty="0">
                <a:latin typeface="Adobe Devanagari" panose="02040503050201020203" pitchFamily="18" charset="0"/>
                <a:cs typeface="Adobe Devanagari" panose="02040503050201020203" pitchFamily="18" charset="0"/>
              </a:rPr>
              <a:t>) पर्णशिराएँ </a:t>
            </a:r>
          </a:p>
          <a:p>
            <a:r>
              <a:rPr lang="hi-IN" sz="1250" dirty="0">
                <a:latin typeface="Adobe Devanagari" panose="02040503050201020203" pitchFamily="18" charset="0"/>
                <a:cs typeface="Adobe Devanagari" panose="02040503050201020203" pitchFamily="18" charset="0"/>
              </a:rPr>
              <a:t>(</a:t>
            </a:r>
            <a:r>
              <a:rPr lang="en-GB" sz="1250" dirty="0">
                <a:latin typeface="Adobe Devanagari" panose="02040503050201020203" pitchFamily="18" charset="0"/>
                <a:cs typeface="Adobe Devanagari" panose="02040503050201020203" pitchFamily="18" charset="0"/>
              </a:rPr>
              <a:t>D</a:t>
            </a:r>
            <a:r>
              <a:rPr lang="hi-IN" sz="1250" dirty="0">
                <a:latin typeface="Adobe Devanagari" panose="02040503050201020203" pitchFamily="18" charset="0"/>
                <a:cs typeface="Adobe Devanagari" panose="02040503050201020203" pitchFamily="18" charset="0"/>
              </a:rPr>
              <a:t>) बाह्यदल</a:t>
            </a:r>
          </a:p>
          <a:p>
            <a:endParaRPr lang="hi-IN" sz="1250" dirty="0">
              <a:latin typeface="Adobe Devanagari" panose="02040503050201020203" pitchFamily="18" charset="0"/>
              <a:cs typeface="Adobe Devanagari" panose="02040503050201020203" pitchFamily="18" charset="0"/>
            </a:endParaRPr>
          </a:p>
        </p:txBody>
      </p:sp>
      <p:sp>
        <p:nvSpPr>
          <p:cNvPr id="3" name="Rectangle 2">
            <a:extLst>
              <a:ext uri="{FF2B5EF4-FFF2-40B4-BE49-F238E27FC236}">
                <a16:creationId xmlns:a16="http://schemas.microsoft.com/office/drawing/2014/main" id="{0A620930-9AD9-892F-C55A-382B05FBCBF9}"/>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D7D7614-5471-982E-9DD5-1A72D12C2E48}"/>
              </a:ext>
            </a:extLst>
          </p:cNvPr>
          <p:cNvSpPr txBox="1"/>
          <p:nvPr/>
        </p:nvSpPr>
        <p:spPr>
          <a:xfrm>
            <a:off x="3471643" y="559229"/>
            <a:ext cx="3010858" cy="8894743"/>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37.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following statements regarding the 73rd and 74th Constitutional Amendments are correct?</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1. </a:t>
            </a:r>
            <a:r>
              <a:rPr lang="en-GB" sz="1100" dirty="0">
                <a:latin typeface="Adobe Devanagari" panose="02040503050201020203" pitchFamily="18" charset="0"/>
                <a:ea typeface="Nirmala UI" panose="020B0502040204020203" pitchFamily="34" charset="0"/>
                <a:cs typeface="Adobe Devanagari" panose="02040503050201020203" pitchFamily="18" charset="0"/>
              </a:rPr>
              <a:t>This makes it mandatory for all states to establish a three-tier system of governance.</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2. </a:t>
            </a:r>
            <a:r>
              <a:rPr lang="en-GB" sz="1100" dirty="0">
                <a:latin typeface="Adobe Devanagari" panose="02040503050201020203" pitchFamily="18" charset="0"/>
                <a:ea typeface="Nirmala UI" panose="020B0502040204020203" pitchFamily="34" charset="0"/>
                <a:cs typeface="Adobe Devanagari" panose="02040503050201020203" pitchFamily="18" charset="0"/>
              </a:rPr>
              <a:t>Representatives must be directly elected for five years.</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3. </a:t>
            </a:r>
            <a:r>
              <a:rPr lang="en-GB" sz="1100" dirty="0">
                <a:latin typeface="Adobe Devanagari" panose="02040503050201020203" pitchFamily="18" charset="0"/>
                <a:ea typeface="Nirmala UI" panose="020B0502040204020203" pitchFamily="34" charset="0"/>
                <a:cs typeface="Adobe Devanagari" panose="02040503050201020203" pitchFamily="18" charset="0"/>
              </a:rPr>
              <a:t>One-third of the total seats at all levels of Panchayats must be reserved for women</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Only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1,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Only 3</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38. Which of the following is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Constitution Day is celebrated on 26th November because it marks the day the Indian Constitution was implemented.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The Indian Constitution was adopted on 26th November, 1949, and came into effect on 26th January, 1950.</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Constitution Day started being celebrated in 2015 because it was the 100th birthday of Dr. B.R. Ambedkar.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The decision to implement the Constitution was taken due to the Lahore Session of 1930. </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39. : Which of the following amendments were made to the Directive Principles of State Policy in the Indian Constitution?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The 42nd Amendment Act, 1976 added Articles 39A, 43A, and 48A to the Constitution.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The 44th Amendment Act, 1978 modified the language of Article 38.</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Article 45 was replaced by the 86th Amendment Act, 2002, making the state responsible for providing education to children up to the age of 6.</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4. The 97th Amendment Act, 2011 added the term 'cooperative societies' in Article 43B.</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A) 1, 2, and 3</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2, 3, and 4</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1, 3, and 4</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All of the above</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40. Which part of the plant absorbs carbon dioxide from the air for photosynthesis?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Root hairs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Stomata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Leaf veins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Sepals</a:t>
            </a:r>
          </a:p>
        </p:txBody>
      </p:sp>
    </p:spTree>
    <p:extLst>
      <p:ext uri="{BB962C8B-B14F-4D97-AF65-F5344CB8AC3E}">
        <p14:creationId xmlns:p14="http://schemas.microsoft.com/office/powerpoint/2010/main" val="6781743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C19F0-C830-937E-67F3-A33660F6B97D}"/>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60E709AA-759C-BA0C-98DB-0664E1644C4B}"/>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C7679393-C6C3-4D7F-08AC-3BCFE32592A8}"/>
              </a:ext>
            </a:extLst>
          </p:cNvPr>
          <p:cNvSpPr txBox="1"/>
          <p:nvPr/>
        </p:nvSpPr>
        <p:spPr>
          <a:xfrm>
            <a:off x="375499" y="559229"/>
            <a:ext cx="3010858" cy="8810104"/>
          </a:xfrm>
          <a:prstGeom prst="rect">
            <a:avLst/>
          </a:prstGeom>
          <a:noFill/>
        </p:spPr>
        <p:txBody>
          <a:bodyPr wrap="square">
            <a:spAutoFit/>
          </a:bodyPr>
          <a:lstStyle/>
          <a:p>
            <a:r>
              <a:rPr lang="en-US" sz="1200" b="1" dirty="0">
                <a:latin typeface="Adobe Devanagari" panose="02040503050201020203" pitchFamily="18" charset="0"/>
                <a:cs typeface="Adobe Devanagari" panose="02040503050201020203" pitchFamily="18" charset="0"/>
              </a:rPr>
              <a:t>41. </a:t>
            </a:r>
            <a:r>
              <a:rPr lang="hi-IN" sz="1200" b="1" dirty="0">
                <a:latin typeface="Adobe Devanagari" panose="02040503050201020203" pitchFamily="18" charset="0"/>
                <a:cs typeface="Adobe Devanagari" panose="02040503050201020203" pitchFamily="18" charset="0"/>
              </a:rPr>
              <a:t>दंत क्षय की प्रारंभिक अवस्था में जो अम्ल उत्पन्न होता है, वह निम्न में से किसको सर्वप्रथम प्रभावित करता है?</a:t>
            </a:r>
          </a:p>
          <a:p>
            <a:r>
              <a:rPr lang="en-US"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दाँत की जड़ </a:t>
            </a:r>
            <a:r>
              <a:rPr lang="en-US"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दाँत का डेंटिन </a:t>
            </a:r>
          </a:p>
          <a:p>
            <a:r>
              <a:rPr lang="en-US"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दाँत का इनेमल</a:t>
            </a:r>
            <a:r>
              <a:rPr lang="en-US" sz="1200" dirty="0">
                <a:latin typeface="Adobe Devanagari" panose="02040503050201020203" pitchFamily="18" charset="0"/>
                <a:cs typeface="Adobe Devanagari" panose="02040503050201020203" pitchFamily="18" charset="0"/>
              </a:rPr>
              <a:t>		D) </a:t>
            </a:r>
            <a:r>
              <a:rPr lang="hi-IN" sz="1200" dirty="0">
                <a:latin typeface="Adobe Devanagari" panose="02040503050201020203" pitchFamily="18" charset="0"/>
                <a:cs typeface="Adobe Devanagari" panose="02040503050201020203" pitchFamily="18" charset="0"/>
              </a:rPr>
              <a:t>मसूड़े </a:t>
            </a:r>
            <a:endParaRPr lang="en-US" sz="1200" dirty="0">
              <a:latin typeface="Adobe Devanagari" panose="02040503050201020203" pitchFamily="18" charset="0"/>
              <a:cs typeface="Adobe Devanagari" panose="02040503050201020203" pitchFamily="18" charset="0"/>
            </a:endParaRPr>
          </a:p>
          <a:p>
            <a:endParaRPr lang="en-US" sz="1200" dirty="0">
              <a:latin typeface="Adobe Devanagari" panose="02040503050201020203" pitchFamily="18" charset="0"/>
              <a:cs typeface="Adobe Devanagari" panose="02040503050201020203" pitchFamily="18" charset="0"/>
            </a:endParaRPr>
          </a:p>
          <a:p>
            <a:r>
              <a:rPr lang="en-US" sz="1200" b="1" dirty="0">
                <a:latin typeface="Adobe Devanagari" panose="02040503050201020203" pitchFamily="18" charset="0"/>
                <a:cs typeface="Adobe Devanagari" panose="02040503050201020203" pitchFamily="18" charset="0"/>
              </a:rPr>
              <a:t>42. </a:t>
            </a:r>
            <a:r>
              <a:rPr lang="hi-IN" sz="1200" b="1" dirty="0">
                <a:latin typeface="Adobe Devanagari" panose="02040503050201020203" pitchFamily="18" charset="0"/>
                <a:cs typeface="Adobe Devanagari" panose="02040503050201020203" pitchFamily="18" charset="0"/>
              </a:rPr>
              <a:t>निम्नलिखित में से कौन-सी अभिक्रिया ऊष्माशोषी  नहीं है?</a:t>
            </a:r>
          </a:p>
          <a:p>
            <a:r>
              <a:rPr lang="en-US"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बर्फ का पिघलना</a:t>
            </a:r>
          </a:p>
          <a:p>
            <a:r>
              <a:rPr lang="en-US"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अमोनियम नाइट्रेट का जल में घुलना</a:t>
            </a:r>
          </a:p>
          <a:p>
            <a:r>
              <a:rPr lang="en-US"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ग्लूकोज का ऑक्सीकरण (श्वसन)</a:t>
            </a:r>
          </a:p>
          <a:p>
            <a:r>
              <a:rPr lang="en-US"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प्रकाश संश्लेषण</a:t>
            </a:r>
          </a:p>
          <a:p>
            <a:endParaRPr lang="en-US" sz="1200" dirty="0">
              <a:latin typeface="Adobe Devanagari" panose="02040503050201020203" pitchFamily="18" charset="0"/>
              <a:cs typeface="Adobe Devanagari" panose="02040503050201020203" pitchFamily="18" charset="0"/>
            </a:endParaRPr>
          </a:p>
          <a:p>
            <a:r>
              <a:rPr lang="en-US" sz="1200" b="1" dirty="0">
                <a:latin typeface="Adobe Devanagari" panose="02040503050201020203" pitchFamily="18" charset="0"/>
                <a:cs typeface="Adobe Devanagari" panose="02040503050201020203" pitchFamily="18" charset="0"/>
              </a:rPr>
              <a:t>43.</a:t>
            </a:r>
            <a:r>
              <a:rPr lang="hi-IN" sz="1200" b="1" dirty="0">
                <a:latin typeface="Adobe Devanagari" panose="02040503050201020203" pitchFamily="18" charset="0"/>
                <a:cs typeface="Adobe Devanagari" panose="02040503050201020203" pitchFamily="18" charset="0"/>
              </a:rPr>
              <a:t> मानव पाचन तंत्र में मुख्य रूप से जल का अवशोषण किस अंग द्वारा किया जाता है?</a:t>
            </a:r>
          </a:p>
          <a:p>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आमाशय </a:t>
            </a:r>
          </a:p>
          <a:p>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ग्रसिका</a:t>
            </a:r>
          </a:p>
          <a:p>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क्षुद्रांत्र </a:t>
            </a:r>
          </a:p>
          <a:p>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बृहदांत्र </a:t>
            </a:r>
            <a:r>
              <a:rPr lang="en-US" sz="1200" dirty="0">
                <a:latin typeface="Adobe Devanagari" panose="02040503050201020203" pitchFamily="18" charset="0"/>
                <a:cs typeface="Adobe Devanagari" panose="02040503050201020203" pitchFamily="18" charset="0"/>
              </a:rPr>
              <a:t> </a:t>
            </a:r>
          </a:p>
          <a:p>
            <a:endParaRPr lang="en-US" sz="1200" dirty="0">
              <a:latin typeface="Adobe Devanagari" panose="02040503050201020203" pitchFamily="18" charset="0"/>
              <a:cs typeface="Adobe Devanagari" panose="02040503050201020203" pitchFamily="18" charset="0"/>
            </a:endParaRPr>
          </a:p>
          <a:p>
            <a:r>
              <a:rPr lang="en-US" sz="1200" b="1" dirty="0">
                <a:latin typeface="Adobe Devanagari" panose="02040503050201020203" pitchFamily="18" charset="0"/>
                <a:cs typeface="Adobe Devanagari" panose="02040503050201020203" pitchFamily="18" charset="0"/>
              </a:rPr>
              <a:t>44. </a:t>
            </a:r>
            <a:r>
              <a:rPr lang="hi-IN" sz="1200" b="1" dirty="0">
                <a:latin typeface="Adobe Devanagari" panose="02040503050201020203" pitchFamily="18" charset="0"/>
                <a:cs typeface="Adobe Devanagari" panose="02040503050201020203" pitchFamily="18" charset="0"/>
              </a:rPr>
              <a:t>लकड़ी की एक चम्मच को आइसक्रीम के प्याले में डुबोया गया है, उसका दूसरा सिरा ___ ठंडा होगा?</a:t>
            </a:r>
          </a:p>
          <a:p>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चालन  के कारण</a:t>
            </a:r>
          </a:p>
          <a:p>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संवहन के कारण</a:t>
            </a:r>
          </a:p>
          <a:p>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विकिरण के कारण</a:t>
            </a:r>
          </a:p>
          <a:p>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ठंडा नहीं होगा</a:t>
            </a:r>
          </a:p>
          <a:p>
            <a:endParaRPr lang="en-US" sz="1200" dirty="0">
              <a:latin typeface="Adobe Devanagari" panose="02040503050201020203" pitchFamily="18" charset="0"/>
              <a:cs typeface="Adobe Devanagari" panose="02040503050201020203" pitchFamily="18" charset="0"/>
            </a:endParaRPr>
          </a:p>
          <a:p>
            <a:r>
              <a:rPr lang="en-US" sz="1200" b="1" dirty="0">
                <a:latin typeface="Adobe Devanagari" panose="02040503050201020203" pitchFamily="18" charset="0"/>
                <a:cs typeface="Adobe Devanagari" panose="02040503050201020203" pitchFamily="18" charset="0"/>
              </a:rPr>
              <a:t>45. DNA </a:t>
            </a:r>
            <a:r>
              <a:rPr lang="hi-IN" sz="1200" b="1" dirty="0">
                <a:latin typeface="Adobe Devanagari" panose="02040503050201020203" pitchFamily="18" charset="0"/>
                <a:cs typeface="Adobe Devanagari" panose="02040503050201020203" pitchFamily="18" charset="0"/>
              </a:rPr>
              <a:t>फिंगरप्रिंटिंग निम्न में से किस पर आधारित है?</a:t>
            </a:r>
          </a:p>
          <a:p>
            <a:r>
              <a:rPr lang="en-US" sz="1200" dirty="0">
                <a:latin typeface="Adobe Devanagari" panose="02040503050201020203" pitchFamily="18" charset="0"/>
                <a:cs typeface="Adobe Devanagari" panose="02040503050201020203" pitchFamily="18" charset="0"/>
              </a:rPr>
              <a:t>A) DNA </a:t>
            </a:r>
            <a:r>
              <a:rPr lang="hi-IN" sz="1200" dirty="0">
                <a:latin typeface="Adobe Devanagari" panose="02040503050201020203" pitchFamily="18" charset="0"/>
                <a:cs typeface="Adobe Devanagari" panose="02040503050201020203" pitchFamily="18" charset="0"/>
              </a:rPr>
              <a:t>प्रतिकृति</a:t>
            </a:r>
          </a:p>
          <a:p>
            <a:r>
              <a:rPr lang="en-US" sz="1200" dirty="0">
                <a:latin typeface="Adobe Devanagari" panose="02040503050201020203" pitchFamily="18" charset="0"/>
                <a:cs typeface="Adobe Devanagari" panose="02040503050201020203" pitchFamily="18" charset="0"/>
              </a:rPr>
              <a:t>B) DNA </a:t>
            </a:r>
            <a:r>
              <a:rPr lang="hi-IN" sz="1200" dirty="0">
                <a:latin typeface="Adobe Devanagari" panose="02040503050201020203" pitchFamily="18" charset="0"/>
                <a:cs typeface="Adobe Devanagari" panose="02040503050201020203" pitchFamily="18" charset="0"/>
              </a:rPr>
              <a:t>पॉलिमॉर्फ़िज़्म</a:t>
            </a:r>
          </a:p>
          <a:p>
            <a:r>
              <a:rPr lang="en-US" sz="1200" dirty="0">
                <a:latin typeface="Adobe Devanagari" panose="02040503050201020203" pitchFamily="18" charset="0"/>
                <a:cs typeface="Adobe Devanagari" panose="02040503050201020203" pitchFamily="18" charset="0"/>
              </a:rPr>
              <a:t>C) DNA </a:t>
            </a:r>
            <a:r>
              <a:rPr lang="hi-IN" sz="1200" dirty="0">
                <a:latin typeface="Adobe Devanagari" panose="02040503050201020203" pitchFamily="18" charset="0"/>
                <a:cs typeface="Adobe Devanagari" panose="02040503050201020203" pitchFamily="18" charset="0"/>
              </a:rPr>
              <a:t>आधार अनुक्रम</a:t>
            </a:r>
          </a:p>
          <a:p>
            <a:r>
              <a:rPr lang="en-US"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हाइड्रोजन बॉन्डिंग</a:t>
            </a:r>
            <a:endParaRPr lang="en-US" sz="1200" dirty="0">
              <a:latin typeface="Adobe Devanagari" panose="02040503050201020203" pitchFamily="18" charset="0"/>
              <a:cs typeface="Adobe Devanagari" panose="02040503050201020203" pitchFamily="18" charset="0"/>
            </a:endParaRPr>
          </a:p>
          <a:p>
            <a:endParaRPr lang="en-US" sz="1200" dirty="0">
              <a:latin typeface="Adobe Devanagari" panose="02040503050201020203" pitchFamily="18" charset="0"/>
              <a:cs typeface="Adobe Devanagari" panose="02040503050201020203" pitchFamily="18" charset="0"/>
            </a:endParaRPr>
          </a:p>
          <a:p>
            <a:r>
              <a:rPr lang="en-US" sz="1200" b="1" dirty="0">
                <a:latin typeface="Adobe Devanagari" panose="02040503050201020203" pitchFamily="18" charset="0"/>
                <a:cs typeface="Adobe Devanagari" panose="02040503050201020203" pitchFamily="18" charset="0"/>
              </a:rPr>
              <a:t>46.</a:t>
            </a:r>
            <a:r>
              <a:rPr lang="hi-IN" sz="1200" b="1" dirty="0">
                <a:latin typeface="Adobe Devanagari" panose="02040503050201020203" pitchFamily="18" charset="0"/>
                <a:cs typeface="Adobe Devanagari" panose="02040503050201020203" pitchFamily="18" charset="0"/>
              </a:rPr>
              <a:t> निम्नलिखित में से कौन-सा/से कथन सही नहीं है/हैं?</a:t>
            </a:r>
          </a:p>
          <a:p>
            <a:r>
              <a:rPr lang="hi-IN" sz="1200" dirty="0">
                <a:latin typeface="Adobe Devanagari" panose="02040503050201020203" pitchFamily="18" charset="0"/>
                <a:cs typeface="Adobe Devanagari" panose="02040503050201020203" pitchFamily="18" charset="0"/>
              </a:rPr>
              <a:t>1.</a:t>
            </a:r>
            <a:r>
              <a:rPr lang="en-US"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हीरा अब तक ज्ञात सबसे कठोर पदार्थ है, जबकि ग्रेफाइट चिकना एवं फिसलनयुक्त होता है।</a:t>
            </a:r>
          </a:p>
          <a:p>
            <a:r>
              <a:rPr lang="hi-IN" sz="1200" dirty="0">
                <a:latin typeface="Adobe Devanagari" panose="02040503050201020203" pitchFamily="18" charset="0"/>
                <a:cs typeface="Adobe Devanagari" panose="02040503050201020203" pitchFamily="18" charset="0"/>
              </a:rPr>
              <a:t>2.</a:t>
            </a:r>
            <a:r>
              <a:rPr lang="en-US"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ग्रेफाइट विद्युत का कुचालक होता है।</a:t>
            </a:r>
          </a:p>
          <a:p>
            <a:r>
              <a:rPr lang="hi-IN" sz="1200" dirty="0">
                <a:latin typeface="Adobe Devanagari" panose="02040503050201020203" pitchFamily="18" charset="0"/>
                <a:cs typeface="Adobe Devanagari" panose="02040503050201020203" pitchFamily="18" charset="0"/>
              </a:rPr>
              <a:t>3.</a:t>
            </a:r>
            <a:r>
              <a:rPr lang="en-US"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उच्च ताप एवं दाब पर शुद्ध कार्बन से हीरा संश्लेषित किया जा सकता है।</a:t>
            </a:r>
          </a:p>
          <a:p>
            <a:r>
              <a:rPr lang="hi-IN" sz="1200" dirty="0">
                <a:latin typeface="Adobe Devanagari" panose="02040503050201020203" pitchFamily="18" charset="0"/>
                <a:cs typeface="Adobe Devanagari" panose="02040503050201020203" pitchFamily="18" charset="0"/>
              </a:rPr>
              <a:t>नीचे दिए गए कूटों का प्रयोग कर सही उत्तर चुनिए:</a:t>
            </a:r>
          </a:p>
          <a:p>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केवल 1 और 2</a:t>
            </a:r>
          </a:p>
          <a:p>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केवल 2</a:t>
            </a:r>
          </a:p>
          <a:p>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केवल 1 और 3</a:t>
            </a:r>
          </a:p>
          <a:p>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d) 1, 2 </a:t>
            </a:r>
            <a:r>
              <a:rPr lang="hi-IN" sz="1200" dirty="0">
                <a:latin typeface="Adobe Devanagari" panose="02040503050201020203" pitchFamily="18" charset="0"/>
                <a:cs typeface="Adobe Devanagari" panose="02040503050201020203" pitchFamily="18" charset="0"/>
              </a:rPr>
              <a:t>और 3</a:t>
            </a:r>
            <a:r>
              <a:rPr lang="en-US" sz="1200" dirty="0">
                <a:latin typeface="Adobe Devanagari" panose="02040503050201020203" pitchFamily="18" charset="0"/>
                <a:cs typeface="Adobe Devanagari" panose="02040503050201020203" pitchFamily="18" charset="0"/>
              </a:rPr>
              <a:t> </a:t>
            </a:r>
            <a:endParaRPr lang="hi-IN" sz="1200" dirty="0">
              <a:latin typeface="Adobe Devanagari" panose="02040503050201020203" pitchFamily="18" charset="0"/>
              <a:cs typeface="Adobe Devanagari" panose="02040503050201020203" pitchFamily="18" charset="0"/>
            </a:endParaRPr>
          </a:p>
          <a:p>
            <a:endParaRPr lang="en-US" sz="1250" dirty="0">
              <a:latin typeface="Adobe Devanagari" panose="02040503050201020203" pitchFamily="18" charset="0"/>
              <a:cs typeface="Adobe Devanagari" panose="02040503050201020203" pitchFamily="18" charset="0"/>
            </a:endParaRPr>
          </a:p>
          <a:p>
            <a:r>
              <a:rPr lang="en-US" sz="1250" b="1" dirty="0">
                <a:latin typeface="Adobe Devanagari" panose="02040503050201020203" pitchFamily="18" charset="0"/>
                <a:cs typeface="Adobe Devanagari" panose="02040503050201020203" pitchFamily="18" charset="0"/>
              </a:rPr>
              <a:t>47.</a:t>
            </a:r>
            <a:r>
              <a:rPr lang="hi-IN" sz="1250" b="1" dirty="0">
                <a:latin typeface="Adobe Devanagari" panose="02040503050201020203" pitchFamily="18" charset="0"/>
                <a:cs typeface="Adobe Devanagari" panose="02040503050201020203" pitchFamily="18" charset="0"/>
              </a:rPr>
              <a:t> चंद्रमा की सतह पर मुख्य रूप से कौन-सा तत्व पाया जाता है</a:t>
            </a:r>
            <a:r>
              <a:rPr lang="hi-IN" sz="1250" dirty="0">
                <a:latin typeface="Adobe Devanagari" panose="02040503050201020203" pitchFamily="18" charset="0"/>
                <a:cs typeface="Adobe Devanagari" panose="02040503050201020203" pitchFamily="18" charset="0"/>
              </a:rPr>
              <a:t>?</a:t>
            </a:r>
          </a:p>
          <a:p>
            <a:r>
              <a:rPr lang="hi-IN" sz="1250" dirty="0">
                <a:latin typeface="Adobe Devanagari" panose="02040503050201020203" pitchFamily="18" charset="0"/>
                <a:cs typeface="Adobe Devanagari" panose="02040503050201020203" pitchFamily="18" charset="0"/>
              </a:rPr>
              <a:t>1.</a:t>
            </a:r>
            <a:r>
              <a:rPr lang="en-US" sz="1250" dirty="0">
                <a:latin typeface="Adobe Devanagari" panose="02040503050201020203" pitchFamily="18" charset="0"/>
                <a:cs typeface="Adobe Devanagari" panose="02040503050201020203" pitchFamily="18" charset="0"/>
              </a:rPr>
              <a:t> </a:t>
            </a:r>
            <a:r>
              <a:rPr lang="hi-IN" sz="1250" dirty="0">
                <a:latin typeface="Adobe Devanagari" panose="02040503050201020203" pitchFamily="18" charset="0"/>
                <a:cs typeface="Adobe Devanagari" panose="02040503050201020203" pitchFamily="18" charset="0"/>
              </a:rPr>
              <a:t>तांबा </a:t>
            </a:r>
            <a:r>
              <a:rPr lang="en-US" sz="1250" dirty="0">
                <a:latin typeface="Adobe Devanagari" panose="02040503050201020203" pitchFamily="18" charset="0"/>
                <a:cs typeface="Adobe Devanagari" panose="02040503050201020203" pitchFamily="18" charset="0"/>
              </a:rPr>
              <a:t>			</a:t>
            </a:r>
            <a:r>
              <a:rPr lang="hi-IN" sz="1250" dirty="0">
                <a:latin typeface="Adobe Devanagari" panose="02040503050201020203" pitchFamily="18" charset="0"/>
                <a:cs typeface="Adobe Devanagari" panose="02040503050201020203" pitchFamily="18" charset="0"/>
              </a:rPr>
              <a:t>2.</a:t>
            </a:r>
            <a:r>
              <a:rPr lang="en-US" sz="1250" dirty="0">
                <a:latin typeface="Adobe Devanagari" panose="02040503050201020203" pitchFamily="18" charset="0"/>
                <a:cs typeface="Adobe Devanagari" panose="02040503050201020203" pitchFamily="18" charset="0"/>
              </a:rPr>
              <a:t> </a:t>
            </a:r>
            <a:r>
              <a:rPr lang="hi-IN" sz="1250" dirty="0">
                <a:latin typeface="Adobe Devanagari" panose="02040503050201020203" pitchFamily="18" charset="0"/>
                <a:cs typeface="Adobe Devanagari" panose="02040503050201020203" pitchFamily="18" charset="0"/>
              </a:rPr>
              <a:t>सोना</a:t>
            </a:r>
          </a:p>
          <a:p>
            <a:r>
              <a:rPr lang="hi-IN" sz="1250" dirty="0">
                <a:latin typeface="Adobe Devanagari" panose="02040503050201020203" pitchFamily="18" charset="0"/>
                <a:cs typeface="Adobe Devanagari" panose="02040503050201020203" pitchFamily="18" charset="0"/>
              </a:rPr>
              <a:t>3.</a:t>
            </a:r>
            <a:r>
              <a:rPr lang="en-US" sz="1250" dirty="0">
                <a:latin typeface="Adobe Devanagari" panose="02040503050201020203" pitchFamily="18" charset="0"/>
                <a:cs typeface="Adobe Devanagari" panose="02040503050201020203" pitchFamily="18" charset="0"/>
              </a:rPr>
              <a:t> </a:t>
            </a:r>
            <a:r>
              <a:rPr lang="hi-IN" sz="1250" dirty="0">
                <a:latin typeface="Adobe Devanagari" panose="02040503050201020203" pitchFamily="18" charset="0"/>
                <a:cs typeface="Adobe Devanagari" panose="02040503050201020203" pitchFamily="18" charset="0"/>
              </a:rPr>
              <a:t>प्लेटिनम</a:t>
            </a:r>
            <a:r>
              <a:rPr lang="en-US" sz="1250" dirty="0">
                <a:latin typeface="Adobe Devanagari" panose="02040503050201020203" pitchFamily="18" charset="0"/>
                <a:cs typeface="Adobe Devanagari" panose="02040503050201020203" pitchFamily="18" charset="0"/>
              </a:rPr>
              <a:t>		</a:t>
            </a:r>
            <a:r>
              <a:rPr lang="hi-IN" sz="1250" dirty="0">
                <a:latin typeface="Adobe Devanagari" panose="02040503050201020203" pitchFamily="18" charset="0"/>
                <a:cs typeface="Adobe Devanagari" panose="02040503050201020203" pitchFamily="18" charset="0"/>
              </a:rPr>
              <a:t>4.</a:t>
            </a:r>
            <a:r>
              <a:rPr lang="en-US" sz="1250" dirty="0">
                <a:latin typeface="Adobe Devanagari" panose="02040503050201020203" pitchFamily="18" charset="0"/>
                <a:cs typeface="Adobe Devanagari" panose="02040503050201020203" pitchFamily="18" charset="0"/>
              </a:rPr>
              <a:t> </a:t>
            </a:r>
            <a:r>
              <a:rPr lang="hi-IN" sz="1250" dirty="0">
                <a:latin typeface="Adobe Devanagari" panose="02040503050201020203" pitchFamily="18" charset="0"/>
                <a:cs typeface="Adobe Devanagari" panose="02040503050201020203" pitchFamily="18" charset="0"/>
              </a:rPr>
              <a:t>टाइटेनियम </a:t>
            </a:r>
            <a:r>
              <a:rPr lang="en-US" sz="1250" dirty="0">
                <a:latin typeface="Adobe Devanagari" panose="02040503050201020203" pitchFamily="18" charset="0"/>
                <a:cs typeface="Adobe Devanagari" panose="02040503050201020203" pitchFamily="18" charset="0"/>
              </a:rPr>
              <a:t> </a:t>
            </a:r>
            <a:endParaRPr lang="hi-IN" sz="1250" dirty="0">
              <a:latin typeface="Adobe Devanagari" panose="02040503050201020203" pitchFamily="18" charset="0"/>
              <a:cs typeface="Adobe Devanagari" panose="02040503050201020203" pitchFamily="18" charset="0"/>
            </a:endParaRPr>
          </a:p>
        </p:txBody>
      </p:sp>
      <p:sp>
        <p:nvSpPr>
          <p:cNvPr id="3" name="Rectangle 2">
            <a:extLst>
              <a:ext uri="{FF2B5EF4-FFF2-40B4-BE49-F238E27FC236}">
                <a16:creationId xmlns:a16="http://schemas.microsoft.com/office/drawing/2014/main" id="{0A620930-9AD9-892F-C55A-382B05FBCBF9}"/>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D7D7614-5471-982E-9DD5-1A72D12C2E48}"/>
              </a:ext>
            </a:extLst>
          </p:cNvPr>
          <p:cNvSpPr txBox="1"/>
          <p:nvPr/>
        </p:nvSpPr>
        <p:spPr>
          <a:xfrm>
            <a:off x="3471643" y="559229"/>
            <a:ext cx="3010858" cy="8894743"/>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41. In the initial stage of tooth decay, which part is affected first by the acid produced?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Tooth root		B) Dentin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Enamel		D) Gums </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42. Which of the following is not an endothermic process?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Melting of ice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Dissolution of ammonium nitrate in water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Oxidation of glucose (respiration)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Photosynthesis</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43. Which organ in the human digestive system primarily absorbs water?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Stomach</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Esophagus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Small Intestine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Large Intestine</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44. When a wooden spoon is dipped into a bowl of ice cream, its other end will remain ___?</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Due to conduction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Due to convection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Due to radiation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Not cold</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45. DNA fingerprinting is based on which of the following?</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DNA replication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DNA polymorphism</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DNA base sequence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Hydrogen bonding</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46. Which of the following statement(s) is/are incorrect?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Diamond is the hardest naturally known substance, while graphite is soft and slippery.</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Graphite is a poor conductor of electricity.</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Pure carbon can be converted into diamond under high temperature and pressure.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Select the correct option using the codes below:</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Only 1 and 3</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47. Which element is predominantly found on the surface of the Moon?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Copper		2. Gold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Platinum		4. Titanium</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9171101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C19F0-C830-937E-67F3-A33660F6B97D}"/>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60E709AA-759C-BA0C-98DB-0664E1644C4B}"/>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C7679393-C6C3-4D7F-08AC-3BCFE32592A8}"/>
              </a:ext>
            </a:extLst>
          </p:cNvPr>
          <p:cNvSpPr txBox="1"/>
          <p:nvPr/>
        </p:nvSpPr>
        <p:spPr>
          <a:xfrm>
            <a:off x="375499" y="559229"/>
            <a:ext cx="3010858" cy="8963992"/>
          </a:xfrm>
          <a:prstGeom prst="rect">
            <a:avLst/>
          </a:prstGeom>
          <a:noFill/>
        </p:spPr>
        <p:txBody>
          <a:bodyPr wrap="square">
            <a:spAutoFit/>
          </a:bodyPr>
          <a:lstStyle/>
          <a:p>
            <a:r>
              <a:rPr lang="en-US" sz="1200" b="1" dirty="0">
                <a:latin typeface="Adobe Devanagari" panose="02040503050201020203" pitchFamily="18" charset="0"/>
                <a:cs typeface="Adobe Devanagari" panose="02040503050201020203" pitchFamily="18" charset="0"/>
              </a:rPr>
              <a:t>48. </a:t>
            </a:r>
            <a:r>
              <a:rPr lang="hi-IN" sz="1200" b="1" dirty="0">
                <a:latin typeface="Adobe Devanagari" panose="02040503050201020203" pitchFamily="18" charset="0"/>
                <a:cs typeface="Adobe Devanagari" panose="02040503050201020203" pitchFamily="18" charset="0"/>
              </a:rPr>
              <a:t>आधुनिक आवर्त सारणी के संदर्भ में निम्नलिखित कथनों पर विचार करें:</a:t>
            </a:r>
          </a:p>
          <a:p>
            <a:r>
              <a:rPr lang="hi-IN" sz="1200" dirty="0">
                <a:latin typeface="Adobe Devanagari" panose="02040503050201020203" pitchFamily="18" charset="0"/>
                <a:cs typeface="Adobe Devanagari" panose="02040503050201020203" pitchFamily="18" charset="0"/>
              </a:rPr>
              <a:t>1.</a:t>
            </a:r>
            <a:r>
              <a:rPr lang="en-US"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इसमें तत्वों के गुणधर्म उनकी परमाणु संख्या के आवर्ती फलन होते हैं।</a:t>
            </a:r>
          </a:p>
          <a:p>
            <a:r>
              <a:rPr lang="hi-IN" sz="1200" dirty="0">
                <a:latin typeface="Adobe Devanagari" panose="02040503050201020203" pitchFamily="18" charset="0"/>
                <a:cs typeface="Adobe Devanagari" panose="02040503050201020203" pitchFamily="18" charset="0"/>
              </a:rPr>
              <a:t>2.</a:t>
            </a:r>
            <a:r>
              <a:rPr lang="en-US"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इसमें कुल 7 समूह और 18 आवर्त होते हैं।</a:t>
            </a:r>
          </a:p>
          <a:p>
            <a:r>
              <a:rPr lang="hi-IN" sz="1200" dirty="0">
                <a:latin typeface="Adobe Devanagari" panose="02040503050201020203" pitchFamily="18" charset="0"/>
                <a:cs typeface="Adobe Devanagari" panose="02040503050201020203" pitchFamily="18" charset="0"/>
              </a:rPr>
              <a:t>उपयुक्त विकल्पों में से सही उत्तर चुनिए:</a:t>
            </a:r>
          </a:p>
          <a:p>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केवल 1</a:t>
            </a:r>
            <a:r>
              <a:rPr lang="en-US"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केवल 2</a:t>
            </a:r>
          </a:p>
          <a:p>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दोनों 1 और 2</a:t>
            </a:r>
            <a:r>
              <a:rPr lang="en-US"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न तो 1 और न ही 2</a:t>
            </a:r>
            <a:endParaRPr lang="en-US" sz="1200" dirty="0">
              <a:latin typeface="Adobe Devanagari" panose="02040503050201020203" pitchFamily="18" charset="0"/>
              <a:cs typeface="Adobe Devanagari" panose="02040503050201020203" pitchFamily="18" charset="0"/>
            </a:endParaRPr>
          </a:p>
          <a:p>
            <a:endParaRPr lang="en-US" sz="1200" dirty="0">
              <a:latin typeface="Adobe Devanagari" panose="02040503050201020203" pitchFamily="18" charset="0"/>
              <a:cs typeface="Adobe Devanagari" panose="02040503050201020203" pitchFamily="18" charset="0"/>
            </a:endParaRPr>
          </a:p>
          <a:p>
            <a:r>
              <a:rPr lang="en-US" sz="1200" b="1" dirty="0">
                <a:latin typeface="Adobe Devanagari" panose="02040503050201020203" pitchFamily="18" charset="0"/>
                <a:cs typeface="Adobe Devanagari" panose="02040503050201020203" pitchFamily="18" charset="0"/>
              </a:rPr>
              <a:t>49.</a:t>
            </a:r>
            <a:r>
              <a:rPr lang="hi-IN" sz="1200" b="1" dirty="0">
                <a:latin typeface="Adobe Devanagari" panose="02040503050201020203" pitchFamily="18" charset="0"/>
                <a:cs typeface="Adobe Devanagari" panose="02040503050201020203" pitchFamily="18" charset="0"/>
              </a:rPr>
              <a:t> निम्नलिखित वक्तव्यों को ध्यान से पढ़ें और सही विकल्प चुनें:</a:t>
            </a:r>
          </a:p>
          <a:p>
            <a:r>
              <a:rPr lang="en-US"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अम्ल और क्षारक दोनों सभी सूचकों के रंगों को परिवर्तित कर देते हैं।</a:t>
            </a:r>
          </a:p>
          <a:p>
            <a:r>
              <a:rPr lang="en-US"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यदि कोई सूचक अम्ल के साथ रंग परिवर्तन करता है, तो वह क्षारक के साथ रंग परिवर्तन नहीं करता।</a:t>
            </a:r>
          </a:p>
          <a:p>
            <a:r>
              <a:rPr lang="en-US"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यदि कोई सूचक क्षारक के साथ रंग परिवर्तन करता है, तो वह अम्ल में रंग परिवर्तन नहीं करता।</a:t>
            </a:r>
          </a:p>
          <a:p>
            <a:r>
              <a:rPr lang="en-US"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अम्ल और क्षारक में रंग परिवर्तन सूचक के प्रकार पर निर्भर करता है।</a:t>
            </a:r>
          </a:p>
          <a:p>
            <a:r>
              <a:rPr lang="hi-IN" sz="1200" dirty="0">
                <a:latin typeface="Adobe Devanagari" panose="02040503050201020203" pitchFamily="18" charset="0"/>
                <a:cs typeface="Adobe Devanagari" panose="02040503050201020203" pitchFamily="18" charset="0"/>
              </a:rPr>
              <a:t>सही विकल्प चुनिए:</a:t>
            </a:r>
          </a:p>
          <a:p>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a) A, B </a:t>
            </a:r>
            <a:r>
              <a:rPr lang="hi-IN" sz="1200" dirty="0">
                <a:latin typeface="Adobe Devanagari" panose="02040503050201020203" pitchFamily="18" charset="0"/>
                <a:cs typeface="Adobe Devanagari" panose="02040503050201020203" pitchFamily="18" charset="0"/>
              </a:rPr>
              <a:t>और </a:t>
            </a:r>
            <a:r>
              <a:rPr lang="en-US" sz="1200" dirty="0">
                <a:latin typeface="Adobe Devanagari" panose="02040503050201020203" pitchFamily="18" charset="0"/>
                <a:cs typeface="Adobe Devanagari" panose="02040503050201020203" pitchFamily="18" charset="0"/>
              </a:rPr>
              <a:t>C</a:t>
            </a:r>
          </a:p>
          <a:p>
            <a:r>
              <a:rPr lang="en-US" sz="1200" dirty="0">
                <a:latin typeface="Adobe Devanagari" panose="02040503050201020203" pitchFamily="18" charset="0"/>
                <a:cs typeface="Adobe Devanagari" panose="02040503050201020203" pitchFamily="18" charset="0"/>
              </a:rPr>
              <a:t>(b) A </a:t>
            </a:r>
            <a:r>
              <a:rPr lang="hi-IN" sz="1200" dirty="0">
                <a:latin typeface="Adobe Devanagari" panose="02040503050201020203" pitchFamily="18" charset="0"/>
                <a:cs typeface="Adobe Devanagari" panose="02040503050201020203" pitchFamily="18" charset="0"/>
              </a:rPr>
              <a:t>और </a:t>
            </a:r>
            <a:r>
              <a:rPr lang="en-US" sz="1200" dirty="0">
                <a:latin typeface="Adobe Devanagari" panose="02040503050201020203" pitchFamily="18" charset="0"/>
                <a:cs typeface="Adobe Devanagari" panose="02040503050201020203" pitchFamily="18" charset="0"/>
              </a:rPr>
              <a:t>D</a:t>
            </a:r>
          </a:p>
          <a:p>
            <a:r>
              <a:rPr lang="en-US" sz="1200" dirty="0">
                <a:latin typeface="Adobe Devanagari" panose="02040503050201020203" pitchFamily="18" charset="0"/>
                <a:cs typeface="Adobe Devanagari" panose="02040503050201020203" pitchFamily="18" charset="0"/>
              </a:rPr>
              <a:t>(c) B, C </a:t>
            </a:r>
            <a:r>
              <a:rPr lang="hi-IN" sz="1200" dirty="0">
                <a:latin typeface="Adobe Devanagari" panose="02040503050201020203" pitchFamily="18" charset="0"/>
                <a:cs typeface="Adobe Devanagari" panose="02040503050201020203" pitchFamily="18" charset="0"/>
              </a:rPr>
              <a:t>और </a:t>
            </a:r>
            <a:r>
              <a:rPr lang="en-US" sz="1200" dirty="0">
                <a:latin typeface="Adobe Devanagari" panose="02040503050201020203" pitchFamily="18" charset="0"/>
                <a:cs typeface="Adobe Devanagari" panose="02040503050201020203" pitchFamily="18" charset="0"/>
              </a:rPr>
              <a:t>D</a:t>
            </a:r>
          </a:p>
          <a:p>
            <a:r>
              <a:rPr lang="en-US"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केवल </a:t>
            </a:r>
            <a:r>
              <a:rPr lang="en-US" sz="1200" dirty="0">
                <a:latin typeface="Adobe Devanagari" panose="02040503050201020203" pitchFamily="18" charset="0"/>
                <a:cs typeface="Adobe Devanagari" panose="02040503050201020203" pitchFamily="18" charset="0"/>
              </a:rPr>
              <a:t>D</a:t>
            </a:r>
          </a:p>
          <a:p>
            <a:endParaRPr lang="en-US" sz="1200" dirty="0">
              <a:latin typeface="Adobe Devanagari" panose="02040503050201020203" pitchFamily="18" charset="0"/>
              <a:cs typeface="Adobe Devanagari" panose="02040503050201020203" pitchFamily="18" charset="0"/>
            </a:endParaRPr>
          </a:p>
          <a:p>
            <a:r>
              <a:rPr lang="en-US" sz="1200" b="1" dirty="0">
                <a:latin typeface="Adobe Devanagari" panose="02040503050201020203" pitchFamily="18" charset="0"/>
                <a:cs typeface="Adobe Devanagari" panose="02040503050201020203" pitchFamily="18" charset="0"/>
              </a:rPr>
              <a:t>50. </a:t>
            </a:r>
            <a:r>
              <a:rPr lang="hi-IN" sz="1200" b="1" dirty="0">
                <a:latin typeface="Adobe Devanagari" panose="02040503050201020203" pitchFamily="18" charset="0"/>
                <a:cs typeface="Adobe Devanagari" panose="02040503050201020203" pitchFamily="18" charset="0"/>
              </a:rPr>
              <a:t>प्रकाश की गति निम्न में से किस माध्यम में सबसे कम होती है?</a:t>
            </a:r>
          </a:p>
          <a:p>
            <a:pPr marL="228600" indent="-228600">
              <a:buAutoNum type="alphaUcParenBoth"/>
            </a:pPr>
            <a:r>
              <a:rPr lang="hi-IN" sz="1200" dirty="0">
                <a:latin typeface="Adobe Devanagari" panose="02040503050201020203" pitchFamily="18" charset="0"/>
                <a:cs typeface="Adobe Devanagari" panose="02040503050201020203" pitchFamily="18" charset="0"/>
              </a:rPr>
              <a:t>निर्वात (</a:t>
            </a:r>
            <a:r>
              <a:rPr lang="en-US" sz="1200" dirty="0">
                <a:latin typeface="Adobe Devanagari" panose="02040503050201020203" pitchFamily="18" charset="0"/>
                <a:cs typeface="Adobe Devanagari" panose="02040503050201020203" pitchFamily="18" charset="0"/>
              </a:rPr>
              <a:t>Vacuum) 	(B) </a:t>
            </a:r>
            <a:r>
              <a:rPr lang="hi-IN" sz="1200" dirty="0">
                <a:latin typeface="Adobe Devanagari" panose="02040503050201020203" pitchFamily="18" charset="0"/>
                <a:cs typeface="Adobe Devanagari" panose="02040503050201020203" pitchFamily="18" charset="0"/>
              </a:rPr>
              <a:t>वायु (</a:t>
            </a:r>
            <a:r>
              <a:rPr lang="en-US" sz="1200" dirty="0">
                <a:latin typeface="Adobe Devanagari" panose="02040503050201020203" pitchFamily="18" charset="0"/>
                <a:cs typeface="Adobe Devanagari" panose="02040503050201020203" pitchFamily="18" charset="0"/>
              </a:rPr>
              <a:t>Air)</a:t>
            </a:r>
          </a:p>
          <a:p>
            <a:r>
              <a:rPr lang="en-US"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काँच (</a:t>
            </a:r>
            <a:r>
              <a:rPr lang="en-US" sz="1200" dirty="0">
                <a:latin typeface="Adobe Devanagari" panose="02040503050201020203" pitchFamily="18" charset="0"/>
                <a:cs typeface="Adobe Devanagari" panose="02040503050201020203" pitchFamily="18" charset="0"/>
              </a:rPr>
              <a:t>Glass) 		(D) </a:t>
            </a:r>
            <a:r>
              <a:rPr lang="hi-IN" sz="1200" dirty="0">
                <a:latin typeface="Adobe Devanagari" panose="02040503050201020203" pitchFamily="18" charset="0"/>
                <a:cs typeface="Adobe Devanagari" panose="02040503050201020203" pitchFamily="18" charset="0"/>
              </a:rPr>
              <a:t>जल (</a:t>
            </a:r>
            <a:r>
              <a:rPr lang="en-US" sz="1200" dirty="0">
                <a:latin typeface="Adobe Devanagari" panose="02040503050201020203" pitchFamily="18" charset="0"/>
                <a:cs typeface="Adobe Devanagari" panose="02040503050201020203" pitchFamily="18" charset="0"/>
              </a:rPr>
              <a:t>Water)</a:t>
            </a:r>
          </a:p>
          <a:p>
            <a:endParaRPr lang="en-US" sz="1200" dirty="0">
              <a:latin typeface="Adobe Devanagari" panose="02040503050201020203" pitchFamily="18" charset="0"/>
              <a:cs typeface="Adobe Devanagari" panose="02040503050201020203" pitchFamily="18" charset="0"/>
            </a:endParaRPr>
          </a:p>
          <a:p>
            <a:r>
              <a:rPr lang="en-US" sz="1200" b="1" dirty="0">
                <a:latin typeface="Adobe Devanagari" panose="02040503050201020203" pitchFamily="18" charset="0"/>
                <a:cs typeface="Adobe Devanagari" panose="02040503050201020203" pitchFamily="18" charset="0"/>
              </a:rPr>
              <a:t>51. </a:t>
            </a:r>
            <a:r>
              <a:rPr lang="hi-IN" sz="1200" b="1" dirty="0">
                <a:latin typeface="Adobe Devanagari" panose="02040503050201020203" pitchFamily="18" charset="0"/>
                <a:cs typeface="Adobe Devanagari" panose="02040503050201020203" pitchFamily="18" charset="0"/>
              </a:rPr>
              <a:t>रक्त आधान  (</a:t>
            </a:r>
            <a:r>
              <a:rPr lang="en-IN" sz="1200" b="1" dirty="0">
                <a:latin typeface="Adobe Devanagari" panose="02040503050201020203" pitchFamily="18" charset="0"/>
                <a:cs typeface="Adobe Devanagari" panose="02040503050201020203" pitchFamily="18" charset="0"/>
              </a:rPr>
              <a:t>transfusion) </a:t>
            </a:r>
            <a:r>
              <a:rPr lang="hi-IN" sz="1200" b="1" dirty="0">
                <a:latin typeface="Adobe Devanagari" panose="02040503050201020203" pitchFamily="18" charset="0"/>
                <a:cs typeface="Adobe Devanagari" panose="02040503050201020203" pitchFamily="18" charset="0"/>
              </a:rPr>
              <a:t>के समय, रक्त की संगतता केवल रक्त समूह से नहीं, बल्कि निम्न में से किससे भी होनी चाहिए?</a:t>
            </a:r>
          </a:p>
          <a:p>
            <a:r>
              <a:rPr lang="en-IN" sz="1200" dirty="0">
                <a:latin typeface="Adobe Devanagari" panose="02040503050201020203" pitchFamily="18" charset="0"/>
                <a:cs typeface="Adobe Devanagari" panose="02040503050201020203" pitchFamily="18" charset="0"/>
              </a:rPr>
              <a:t>A. Rh </a:t>
            </a:r>
            <a:r>
              <a:rPr lang="hi-IN" sz="1200" dirty="0">
                <a:latin typeface="Adobe Devanagari" panose="02040503050201020203" pitchFamily="18" charset="0"/>
                <a:cs typeface="Adobe Devanagari" panose="02040503050201020203" pitchFamily="18" charset="0"/>
              </a:rPr>
              <a:t>कारक</a:t>
            </a:r>
          </a:p>
          <a:p>
            <a:r>
              <a:rPr lang="en-IN"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श्वेत रक्त कोशिकाओं की संख्या</a:t>
            </a:r>
          </a:p>
          <a:p>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लाल रक्त कोशिकाओं की संख्या</a:t>
            </a:r>
          </a:p>
          <a:p>
            <a:r>
              <a:rPr lang="en-IN"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दाता और ग्रहणकर्ता की जाति</a:t>
            </a:r>
            <a:endParaRPr lang="en-US" sz="1200" dirty="0">
              <a:latin typeface="Adobe Devanagari" panose="02040503050201020203" pitchFamily="18" charset="0"/>
              <a:cs typeface="Adobe Devanagari" panose="02040503050201020203" pitchFamily="18" charset="0"/>
            </a:endParaRPr>
          </a:p>
          <a:p>
            <a:endParaRPr lang="en-US" sz="1200" dirty="0">
              <a:latin typeface="Adobe Devanagari" panose="02040503050201020203" pitchFamily="18" charset="0"/>
              <a:cs typeface="Adobe Devanagari" panose="02040503050201020203" pitchFamily="18" charset="0"/>
            </a:endParaRPr>
          </a:p>
          <a:p>
            <a:r>
              <a:rPr lang="en-US" sz="1200" b="1" dirty="0">
                <a:latin typeface="Adobe Devanagari" panose="02040503050201020203" pitchFamily="18" charset="0"/>
                <a:cs typeface="Adobe Devanagari" panose="02040503050201020203" pitchFamily="18" charset="0"/>
              </a:rPr>
              <a:t>52. </a:t>
            </a:r>
            <a:r>
              <a:rPr lang="hi-IN" sz="1200" b="1" dirty="0">
                <a:latin typeface="Adobe Devanagari" panose="02040503050201020203" pitchFamily="18" charset="0"/>
                <a:cs typeface="Adobe Devanagari" panose="02040503050201020203" pitchFamily="18" charset="0"/>
              </a:rPr>
              <a:t>निर्जलीकरण क्या है?</a:t>
            </a:r>
          </a:p>
          <a:p>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अणु से जल का निष्कासन </a:t>
            </a:r>
          </a:p>
          <a:p>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अणु से क्षार का निष्कासन</a:t>
            </a:r>
          </a:p>
          <a:p>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अणु से अम्ल का निष्कासन</a:t>
            </a:r>
          </a:p>
          <a:p>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अणु से क्षारीय का निष्कासन</a:t>
            </a:r>
            <a:endParaRPr lang="en-US" sz="1200" dirty="0">
              <a:latin typeface="Adobe Devanagari" panose="02040503050201020203" pitchFamily="18" charset="0"/>
              <a:cs typeface="Adobe Devanagari" panose="02040503050201020203" pitchFamily="18" charset="0"/>
            </a:endParaRPr>
          </a:p>
          <a:p>
            <a:endParaRPr lang="en-US" sz="1200" dirty="0">
              <a:latin typeface="Adobe Devanagari" panose="02040503050201020203" pitchFamily="18" charset="0"/>
              <a:cs typeface="Adobe Devanagari" panose="02040503050201020203" pitchFamily="18" charset="0"/>
            </a:endParaRPr>
          </a:p>
          <a:p>
            <a:r>
              <a:rPr lang="en-US" sz="1200" b="1" dirty="0">
                <a:latin typeface="Adobe Devanagari" panose="02040503050201020203" pitchFamily="18" charset="0"/>
                <a:cs typeface="Adobe Devanagari" panose="02040503050201020203" pitchFamily="18" charset="0"/>
              </a:rPr>
              <a:t>53. </a:t>
            </a:r>
            <a:r>
              <a:rPr lang="hi-IN" sz="1200" b="1" dirty="0">
                <a:latin typeface="Adobe Devanagari" panose="02040503050201020203" pitchFamily="18" charset="0"/>
                <a:cs typeface="Adobe Devanagari" panose="02040503050201020203" pitchFamily="18" charset="0"/>
              </a:rPr>
              <a:t>निम्नलिखित में से किसकी वाक् ध्वनि की आवृत्ति सबसे कम होने की संभावना है? </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A</a:t>
            </a:r>
            <a:r>
              <a:rPr lang="hi-IN" sz="1200" dirty="0">
                <a:latin typeface="Adobe Devanagari" panose="02040503050201020203" pitchFamily="18" charset="0"/>
                <a:cs typeface="Adobe Devanagari" panose="02040503050201020203" pitchFamily="18" charset="0"/>
              </a:rPr>
              <a:t>) छोटी लड़की की</a:t>
            </a:r>
            <a:r>
              <a:rPr lang="en-US"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B</a:t>
            </a:r>
            <a:r>
              <a:rPr lang="hi-IN" sz="1200" dirty="0">
                <a:latin typeface="Adobe Devanagari" panose="02040503050201020203" pitchFamily="18" charset="0"/>
                <a:cs typeface="Adobe Devanagari" panose="02040503050201020203" pitchFamily="18" charset="0"/>
              </a:rPr>
              <a:t>) छोटे लड़के की</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C</a:t>
            </a:r>
            <a:r>
              <a:rPr lang="hi-IN" sz="1200" dirty="0">
                <a:latin typeface="Adobe Devanagari" panose="02040503050201020203" pitchFamily="18" charset="0"/>
                <a:cs typeface="Adobe Devanagari" panose="02040503050201020203" pitchFamily="18" charset="0"/>
              </a:rPr>
              <a:t>) पुरुष की</a:t>
            </a:r>
            <a:r>
              <a:rPr lang="en-US"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D</a:t>
            </a:r>
            <a:r>
              <a:rPr lang="hi-IN" sz="1200" dirty="0">
                <a:latin typeface="Adobe Devanagari" panose="02040503050201020203" pitchFamily="18" charset="0"/>
                <a:cs typeface="Adobe Devanagari" panose="02040503050201020203" pitchFamily="18" charset="0"/>
              </a:rPr>
              <a:t>) महिला की</a:t>
            </a:r>
          </a:p>
          <a:p>
            <a:endParaRPr lang="hi-IN" sz="1200" dirty="0">
              <a:latin typeface="Adobe Devanagari" panose="02040503050201020203" pitchFamily="18" charset="0"/>
              <a:cs typeface="Adobe Devanagari" panose="02040503050201020203" pitchFamily="18" charset="0"/>
            </a:endParaRPr>
          </a:p>
          <a:p>
            <a:endParaRPr lang="hi-IN" sz="1250" dirty="0">
              <a:latin typeface="Adobe Devanagari" panose="02040503050201020203" pitchFamily="18" charset="0"/>
              <a:cs typeface="Adobe Devanagari" panose="02040503050201020203" pitchFamily="18" charset="0"/>
            </a:endParaRPr>
          </a:p>
        </p:txBody>
      </p:sp>
      <p:sp>
        <p:nvSpPr>
          <p:cNvPr id="3" name="Rectangle 2">
            <a:extLst>
              <a:ext uri="{FF2B5EF4-FFF2-40B4-BE49-F238E27FC236}">
                <a16:creationId xmlns:a16="http://schemas.microsoft.com/office/drawing/2014/main" id="{0A620930-9AD9-892F-C55A-382B05FBCBF9}"/>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D7D7614-5471-982E-9DD5-1A72D12C2E48}"/>
              </a:ext>
            </a:extLst>
          </p:cNvPr>
          <p:cNvSpPr txBox="1"/>
          <p:nvPr/>
        </p:nvSpPr>
        <p:spPr>
          <a:xfrm>
            <a:off x="3471643" y="559229"/>
            <a:ext cx="3010858" cy="8646983"/>
          </a:xfrm>
          <a:prstGeom prst="rect">
            <a:avLst/>
          </a:prstGeom>
          <a:noFill/>
        </p:spPr>
        <p:txBody>
          <a:bodyPr wrap="square">
            <a:spAutoFit/>
          </a:bodyPr>
          <a:lstStyle/>
          <a:p>
            <a:r>
              <a:rPr lang="en-US" sz="1090" b="1" dirty="0">
                <a:latin typeface="Adobe Devanagari" panose="02040503050201020203" pitchFamily="18" charset="0"/>
                <a:ea typeface="Nirmala UI" panose="020B0502040204020203" pitchFamily="34" charset="0"/>
                <a:cs typeface="Adobe Devanagari" panose="02040503050201020203" pitchFamily="18" charset="0"/>
              </a:rPr>
              <a:t>48. Consider the following statements regarding the Modern Periodic Table:</a:t>
            </a:r>
          </a:p>
          <a:p>
            <a:r>
              <a:rPr lang="en-US" sz="1090" dirty="0">
                <a:latin typeface="Adobe Devanagari" panose="02040503050201020203" pitchFamily="18" charset="0"/>
                <a:ea typeface="Nirmala UI" panose="020B0502040204020203" pitchFamily="34" charset="0"/>
                <a:cs typeface="Adobe Devanagari" panose="02040503050201020203" pitchFamily="18" charset="0"/>
              </a:rPr>
              <a:t>1. The properties of elements are a periodic function of their atomic numbers.</a:t>
            </a:r>
          </a:p>
          <a:p>
            <a:r>
              <a:rPr lang="en-US" sz="1090" dirty="0">
                <a:latin typeface="Adobe Devanagari" panose="02040503050201020203" pitchFamily="18" charset="0"/>
                <a:ea typeface="Nirmala UI" panose="020B0502040204020203" pitchFamily="34" charset="0"/>
                <a:cs typeface="Adobe Devanagari" panose="02040503050201020203" pitchFamily="18" charset="0"/>
              </a:rPr>
              <a:t>2. The modern periodic table consists of 7 groups and 18 periods.</a:t>
            </a:r>
          </a:p>
          <a:p>
            <a:r>
              <a:rPr lang="en-US" sz="109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US" sz="1090" dirty="0">
                <a:latin typeface="Adobe Devanagari" panose="02040503050201020203" pitchFamily="18" charset="0"/>
                <a:ea typeface="Nirmala UI" panose="020B0502040204020203" pitchFamily="34" charset="0"/>
                <a:cs typeface="Adobe Devanagari" panose="02040503050201020203" pitchFamily="18" charset="0"/>
              </a:rPr>
              <a:t>(a) Only 1		(b) Only 2</a:t>
            </a:r>
          </a:p>
          <a:p>
            <a:r>
              <a:rPr lang="en-US" sz="1090" dirty="0">
                <a:latin typeface="Adobe Devanagari" panose="02040503050201020203" pitchFamily="18" charset="0"/>
                <a:ea typeface="Nirmala UI" panose="020B0502040204020203" pitchFamily="34" charset="0"/>
                <a:cs typeface="Adobe Devanagari" panose="02040503050201020203" pitchFamily="18" charset="0"/>
              </a:rPr>
              <a:t>(c) Both 1 and 2		(d) Neither 1 nor 2</a:t>
            </a:r>
          </a:p>
          <a:p>
            <a:endParaRPr lang="en-US" sz="109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090" b="1" dirty="0">
                <a:latin typeface="Adobe Devanagari" panose="02040503050201020203" pitchFamily="18" charset="0"/>
                <a:ea typeface="Nirmala UI" panose="020B0502040204020203" pitchFamily="34" charset="0"/>
                <a:cs typeface="Adobe Devanagari" panose="02040503050201020203" pitchFamily="18" charset="0"/>
              </a:rPr>
              <a:t>49. Read the following statements carefully and choose the correct option:</a:t>
            </a:r>
          </a:p>
          <a:p>
            <a:r>
              <a:rPr lang="en-US" sz="1090" dirty="0">
                <a:latin typeface="Adobe Devanagari" panose="02040503050201020203" pitchFamily="18" charset="0"/>
                <a:ea typeface="Nirmala UI" panose="020B0502040204020203" pitchFamily="34" charset="0"/>
                <a:cs typeface="Adobe Devanagari" panose="02040503050201020203" pitchFamily="18" charset="0"/>
              </a:rPr>
              <a:t>A. Both acids and bases change the </a:t>
            </a:r>
            <a:r>
              <a:rPr lang="en-US" sz="1090" dirty="0" err="1">
                <a:latin typeface="Adobe Devanagari" panose="02040503050201020203" pitchFamily="18" charset="0"/>
                <a:ea typeface="Nirmala UI" panose="020B0502040204020203" pitchFamily="34" charset="0"/>
                <a:cs typeface="Adobe Devanagari" panose="02040503050201020203" pitchFamily="18" charset="0"/>
              </a:rPr>
              <a:t>colour</a:t>
            </a:r>
            <a:r>
              <a:rPr lang="en-US" sz="1090" dirty="0">
                <a:latin typeface="Adobe Devanagari" panose="02040503050201020203" pitchFamily="18" charset="0"/>
                <a:ea typeface="Nirmala UI" panose="020B0502040204020203" pitchFamily="34" charset="0"/>
                <a:cs typeface="Adobe Devanagari" panose="02040503050201020203" pitchFamily="18" charset="0"/>
              </a:rPr>
              <a:t> of all indicators.</a:t>
            </a:r>
          </a:p>
          <a:p>
            <a:r>
              <a:rPr lang="en-US" sz="1090" dirty="0">
                <a:latin typeface="Adobe Devanagari" panose="02040503050201020203" pitchFamily="18" charset="0"/>
                <a:ea typeface="Nirmala UI" panose="020B0502040204020203" pitchFamily="34" charset="0"/>
                <a:cs typeface="Adobe Devanagari" panose="02040503050201020203" pitchFamily="18" charset="0"/>
              </a:rPr>
              <a:t>B. If an indicator changes </a:t>
            </a:r>
            <a:r>
              <a:rPr lang="en-US" sz="1090" dirty="0" err="1">
                <a:latin typeface="Adobe Devanagari" panose="02040503050201020203" pitchFamily="18" charset="0"/>
                <a:ea typeface="Nirmala UI" panose="020B0502040204020203" pitchFamily="34" charset="0"/>
                <a:cs typeface="Adobe Devanagari" panose="02040503050201020203" pitchFamily="18" charset="0"/>
              </a:rPr>
              <a:t>colour</a:t>
            </a:r>
            <a:r>
              <a:rPr lang="en-US" sz="1090" dirty="0">
                <a:latin typeface="Adobe Devanagari" panose="02040503050201020203" pitchFamily="18" charset="0"/>
                <a:ea typeface="Nirmala UI" panose="020B0502040204020203" pitchFamily="34" charset="0"/>
                <a:cs typeface="Adobe Devanagari" panose="02040503050201020203" pitchFamily="18" charset="0"/>
              </a:rPr>
              <a:t> with an acid, it does not change </a:t>
            </a:r>
            <a:r>
              <a:rPr lang="en-US" sz="1090" dirty="0" err="1">
                <a:latin typeface="Adobe Devanagari" panose="02040503050201020203" pitchFamily="18" charset="0"/>
                <a:ea typeface="Nirmala UI" panose="020B0502040204020203" pitchFamily="34" charset="0"/>
                <a:cs typeface="Adobe Devanagari" panose="02040503050201020203" pitchFamily="18" charset="0"/>
              </a:rPr>
              <a:t>colour</a:t>
            </a:r>
            <a:r>
              <a:rPr lang="en-US" sz="1090" dirty="0">
                <a:latin typeface="Adobe Devanagari" panose="02040503050201020203" pitchFamily="18" charset="0"/>
                <a:ea typeface="Nirmala UI" panose="020B0502040204020203" pitchFamily="34" charset="0"/>
                <a:cs typeface="Adobe Devanagari" panose="02040503050201020203" pitchFamily="18" charset="0"/>
              </a:rPr>
              <a:t> with a base.</a:t>
            </a:r>
          </a:p>
          <a:p>
            <a:r>
              <a:rPr lang="en-US" sz="1090" dirty="0">
                <a:latin typeface="Adobe Devanagari" panose="02040503050201020203" pitchFamily="18" charset="0"/>
                <a:ea typeface="Nirmala UI" panose="020B0502040204020203" pitchFamily="34" charset="0"/>
                <a:cs typeface="Adobe Devanagari" panose="02040503050201020203" pitchFamily="18" charset="0"/>
              </a:rPr>
              <a:t>C. If an indicator changes </a:t>
            </a:r>
            <a:r>
              <a:rPr lang="en-US" sz="1090" dirty="0" err="1">
                <a:latin typeface="Adobe Devanagari" panose="02040503050201020203" pitchFamily="18" charset="0"/>
                <a:ea typeface="Nirmala UI" panose="020B0502040204020203" pitchFamily="34" charset="0"/>
                <a:cs typeface="Adobe Devanagari" panose="02040503050201020203" pitchFamily="18" charset="0"/>
              </a:rPr>
              <a:t>colour</a:t>
            </a:r>
            <a:r>
              <a:rPr lang="en-US" sz="1090" dirty="0">
                <a:latin typeface="Adobe Devanagari" panose="02040503050201020203" pitchFamily="18" charset="0"/>
                <a:ea typeface="Nirmala UI" panose="020B0502040204020203" pitchFamily="34" charset="0"/>
                <a:cs typeface="Adobe Devanagari" panose="02040503050201020203" pitchFamily="18" charset="0"/>
              </a:rPr>
              <a:t> with a base, it does not change </a:t>
            </a:r>
            <a:r>
              <a:rPr lang="en-US" sz="1090" dirty="0" err="1">
                <a:latin typeface="Adobe Devanagari" panose="02040503050201020203" pitchFamily="18" charset="0"/>
                <a:ea typeface="Nirmala UI" panose="020B0502040204020203" pitchFamily="34" charset="0"/>
                <a:cs typeface="Adobe Devanagari" panose="02040503050201020203" pitchFamily="18" charset="0"/>
              </a:rPr>
              <a:t>colour</a:t>
            </a:r>
            <a:r>
              <a:rPr lang="en-US" sz="1090" dirty="0">
                <a:latin typeface="Adobe Devanagari" panose="02040503050201020203" pitchFamily="18" charset="0"/>
                <a:ea typeface="Nirmala UI" panose="020B0502040204020203" pitchFamily="34" charset="0"/>
                <a:cs typeface="Adobe Devanagari" panose="02040503050201020203" pitchFamily="18" charset="0"/>
              </a:rPr>
              <a:t> with an acid.</a:t>
            </a:r>
          </a:p>
          <a:p>
            <a:r>
              <a:rPr lang="en-US" sz="1090" dirty="0">
                <a:latin typeface="Adobe Devanagari" panose="02040503050201020203" pitchFamily="18" charset="0"/>
                <a:ea typeface="Nirmala UI" panose="020B0502040204020203" pitchFamily="34" charset="0"/>
                <a:cs typeface="Adobe Devanagari" panose="02040503050201020203" pitchFamily="18" charset="0"/>
              </a:rPr>
              <a:t>D. </a:t>
            </a:r>
            <a:r>
              <a:rPr lang="en-US" sz="1090" dirty="0" err="1">
                <a:latin typeface="Adobe Devanagari" panose="02040503050201020203" pitchFamily="18" charset="0"/>
                <a:ea typeface="Nirmala UI" panose="020B0502040204020203" pitchFamily="34" charset="0"/>
                <a:cs typeface="Adobe Devanagari" panose="02040503050201020203" pitchFamily="18" charset="0"/>
              </a:rPr>
              <a:t>Colour</a:t>
            </a:r>
            <a:r>
              <a:rPr lang="en-US" sz="1090" dirty="0">
                <a:latin typeface="Adobe Devanagari" panose="02040503050201020203" pitchFamily="18" charset="0"/>
                <a:ea typeface="Nirmala UI" panose="020B0502040204020203" pitchFamily="34" charset="0"/>
                <a:cs typeface="Adobe Devanagari" panose="02040503050201020203" pitchFamily="18" charset="0"/>
              </a:rPr>
              <a:t> change in acids and bases depends on the type of indicator used.</a:t>
            </a:r>
          </a:p>
          <a:p>
            <a:r>
              <a:rPr lang="en-US" sz="1090" dirty="0">
                <a:latin typeface="Adobe Devanagari" panose="02040503050201020203" pitchFamily="18" charset="0"/>
                <a:ea typeface="Nirmala UI" panose="020B0502040204020203" pitchFamily="34" charset="0"/>
                <a:cs typeface="Adobe Devanagari" panose="02040503050201020203" pitchFamily="18" charset="0"/>
              </a:rPr>
              <a:t>Choose the correct option:</a:t>
            </a:r>
          </a:p>
          <a:p>
            <a:r>
              <a:rPr lang="en-US" sz="1090" dirty="0">
                <a:latin typeface="Adobe Devanagari" panose="02040503050201020203" pitchFamily="18" charset="0"/>
                <a:ea typeface="Nirmala UI" panose="020B0502040204020203" pitchFamily="34" charset="0"/>
                <a:cs typeface="Adobe Devanagari" panose="02040503050201020203" pitchFamily="18" charset="0"/>
              </a:rPr>
              <a:t>(a) A, B and C</a:t>
            </a:r>
          </a:p>
          <a:p>
            <a:r>
              <a:rPr lang="en-US" sz="1090" dirty="0">
                <a:latin typeface="Adobe Devanagari" panose="02040503050201020203" pitchFamily="18" charset="0"/>
                <a:ea typeface="Nirmala UI" panose="020B0502040204020203" pitchFamily="34" charset="0"/>
                <a:cs typeface="Adobe Devanagari" panose="02040503050201020203" pitchFamily="18" charset="0"/>
              </a:rPr>
              <a:t>(b) A and D</a:t>
            </a:r>
          </a:p>
          <a:p>
            <a:r>
              <a:rPr lang="en-US" sz="1090" dirty="0">
                <a:latin typeface="Adobe Devanagari" panose="02040503050201020203" pitchFamily="18" charset="0"/>
                <a:ea typeface="Nirmala UI" panose="020B0502040204020203" pitchFamily="34" charset="0"/>
                <a:cs typeface="Adobe Devanagari" panose="02040503050201020203" pitchFamily="18" charset="0"/>
              </a:rPr>
              <a:t>(c) B, C and D</a:t>
            </a:r>
          </a:p>
          <a:p>
            <a:r>
              <a:rPr lang="en-US" sz="1090" dirty="0">
                <a:latin typeface="Adobe Devanagari" panose="02040503050201020203" pitchFamily="18" charset="0"/>
                <a:ea typeface="Nirmala UI" panose="020B0502040204020203" pitchFamily="34" charset="0"/>
                <a:cs typeface="Adobe Devanagari" panose="02040503050201020203" pitchFamily="18" charset="0"/>
              </a:rPr>
              <a:t>(d) Only D </a:t>
            </a:r>
          </a:p>
          <a:p>
            <a:endParaRPr lang="en-US" sz="109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090" b="1" dirty="0">
                <a:latin typeface="Adobe Devanagari" panose="02040503050201020203" pitchFamily="18" charset="0"/>
                <a:ea typeface="Nirmala UI" panose="020B0502040204020203" pitchFamily="34" charset="0"/>
                <a:cs typeface="Adobe Devanagari" panose="02040503050201020203" pitchFamily="18" charset="0"/>
              </a:rPr>
              <a:t>50. The speed of light will be minimum while passing through:</a:t>
            </a:r>
          </a:p>
          <a:p>
            <a:r>
              <a:rPr lang="en-US" sz="1090" dirty="0">
                <a:latin typeface="Adobe Devanagari" panose="02040503050201020203" pitchFamily="18" charset="0"/>
                <a:ea typeface="Nirmala UI" panose="020B0502040204020203" pitchFamily="34" charset="0"/>
                <a:cs typeface="Adobe Devanagari" panose="02040503050201020203" pitchFamily="18" charset="0"/>
              </a:rPr>
              <a:t>(A) Vacuum</a:t>
            </a:r>
          </a:p>
          <a:p>
            <a:r>
              <a:rPr lang="en-US" sz="1090" dirty="0">
                <a:latin typeface="Adobe Devanagari" panose="02040503050201020203" pitchFamily="18" charset="0"/>
                <a:ea typeface="Nirmala UI" panose="020B0502040204020203" pitchFamily="34" charset="0"/>
                <a:cs typeface="Adobe Devanagari" panose="02040503050201020203" pitchFamily="18" charset="0"/>
              </a:rPr>
              <a:t>(B) Air</a:t>
            </a:r>
          </a:p>
          <a:p>
            <a:r>
              <a:rPr lang="en-US" sz="1090" dirty="0">
                <a:latin typeface="Adobe Devanagari" panose="02040503050201020203" pitchFamily="18" charset="0"/>
                <a:ea typeface="Nirmala UI" panose="020B0502040204020203" pitchFamily="34" charset="0"/>
                <a:cs typeface="Adobe Devanagari" panose="02040503050201020203" pitchFamily="18" charset="0"/>
              </a:rPr>
              <a:t>(C) Glass</a:t>
            </a:r>
          </a:p>
          <a:p>
            <a:r>
              <a:rPr lang="en-US" sz="1090" dirty="0">
                <a:latin typeface="Adobe Devanagari" panose="02040503050201020203" pitchFamily="18" charset="0"/>
                <a:ea typeface="Nirmala UI" panose="020B0502040204020203" pitchFamily="34" charset="0"/>
                <a:cs typeface="Adobe Devanagari" panose="02040503050201020203" pitchFamily="18" charset="0"/>
              </a:rPr>
              <a:t>(D) Water</a:t>
            </a:r>
          </a:p>
          <a:p>
            <a:endParaRPr lang="en-US" sz="109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090" b="1" dirty="0">
                <a:latin typeface="Adobe Devanagari" panose="02040503050201020203" pitchFamily="18" charset="0"/>
                <a:ea typeface="Nirmala UI" panose="020B0502040204020203" pitchFamily="34" charset="0"/>
                <a:cs typeface="Adobe Devanagari" panose="02040503050201020203" pitchFamily="18" charset="0"/>
              </a:rPr>
              <a:t>51. During blood transfusion, compatibility is required not only in blood group but also in which of the following?</a:t>
            </a:r>
          </a:p>
          <a:p>
            <a:r>
              <a:rPr lang="en-US" sz="1090" dirty="0">
                <a:latin typeface="Adobe Devanagari" panose="02040503050201020203" pitchFamily="18" charset="0"/>
                <a:ea typeface="Nirmala UI" panose="020B0502040204020203" pitchFamily="34" charset="0"/>
                <a:cs typeface="Adobe Devanagari" panose="02040503050201020203" pitchFamily="18" charset="0"/>
              </a:rPr>
              <a:t>A. Rh factor</a:t>
            </a:r>
          </a:p>
          <a:p>
            <a:r>
              <a:rPr lang="en-US" sz="1090" dirty="0">
                <a:latin typeface="Adobe Devanagari" panose="02040503050201020203" pitchFamily="18" charset="0"/>
                <a:ea typeface="Nirmala UI" panose="020B0502040204020203" pitchFamily="34" charset="0"/>
                <a:cs typeface="Adobe Devanagari" panose="02040503050201020203" pitchFamily="18" charset="0"/>
              </a:rPr>
              <a:t>B. Number of white blood cells</a:t>
            </a:r>
          </a:p>
          <a:p>
            <a:r>
              <a:rPr lang="en-US" sz="1090" dirty="0">
                <a:latin typeface="Adobe Devanagari" panose="02040503050201020203" pitchFamily="18" charset="0"/>
                <a:ea typeface="Nirmala UI" panose="020B0502040204020203" pitchFamily="34" charset="0"/>
                <a:cs typeface="Adobe Devanagari" panose="02040503050201020203" pitchFamily="18" charset="0"/>
              </a:rPr>
              <a:t>C. Number of red blood cells</a:t>
            </a:r>
          </a:p>
          <a:p>
            <a:r>
              <a:rPr lang="en-US" sz="1090" dirty="0">
                <a:latin typeface="Adobe Devanagari" panose="02040503050201020203" pitchFamily="18" charset="0"/>
                <a:ea typeface="Nirmala UI" panose="020B0502040204020203" pitchFamily="34" charset="0"/>
                <a:cs typeface="Adobe Devanagari" panose="02040503050201020203" pitchFamily="18" charset="0"/>
              </a:rPr>
              <a:t>D. Race of donor and recipient</a:t>
            </a:r>
          </a:p>
          <a:p>
            <a:endParaRPr lang="en-US" sz="109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090" b="1" dirty="0">
                <a:latin typeface="Adobe Devanagari" panose="02040503050201020203" pitchFamily="18" charset="0"/>
                <a:ea typeface="Nirmala UI" panose="020B0502040204020203" pitchFamily="34" charset="0"/>
                <a:cs typeface="Adobe Devanagari" panose="02040503050201020203" pitchFamily="18" charset="0"/>
              </a:rPr>
              <a:t>52. What is dehydration?</a:t>
            </a:r>
          </a:p>
          <a:p>
            <a:r>
              <a:rPr lang="en-US" sz="1090" dirty="0">
                <a:latin typeface="Adobe Devanagari" panose="02040503050201020203" pitchFamily="18" charset="0"/>
                <a:ea typeface="Nirmala UI" panose="020B0502040204020203" pitchFamily="34" charset="0"/>
                <a:cs typeface="Adobe Devanagari" panose="02040503050201020203" pitchFamily="18" charset="0"/>
              </a:rPr>
              <a:t>[A] Removal of water from a molecule</a:t>
            </a:r>
          </a:p>
          <a:p>
            <a:r>
              <a:rPr lang="en-US" sz="1090" dirty="0">
                <a:latin typeface="Adobe Devanagari" panose="02040503050201020203" pitchFamily="18" charset="0"/>
                <a:ea typeface="Nirmala UI" panose="020B0502040204020203" pitchFamily="34" charset="0"/>
                <a:cs typeface="Adobe Devanagari" panose="02040503050201020203" pitchFamily="18" charset="0"/>
              </a:rPr>
              <a:t>[B] Removal of base from a molecule</a:t>
            </a:r>
          </a:p>
          <a:p>
            <a:r>
              <a:rPr lang="en-US" sz="1090" dirty="0">
                <a:latin typeface="Adobe Devanagari" panose="02040503050201020203" pitchFamily="18" charset="0"/>
                <a:ea typeface="Nirmala UI" panose="020B0502040204020203" pitchFamily="34" charset="0"/>
                <a:cs typeface="Adobe Devanagari" panose="02040503050201020203" pitchFamily="18" charset="0"/>
              </a:rPr>
              <a:t>[C] Removal of acid from a molecule</a:t>
            </a:r>
          </a:p>
          <a:p>
            <a:r>
              <a:rPr lang="en-US" sz="1090" dirty="0">
                <a:latin typeface="Adobe Devanagari" panose="02040503050201020203" pitchFamily="18" charset="0"/>
                <a:ea typeface="Nirmala UI" panose="020B0502040204020203" pitchFamily="34" charset="0"/>
                <a:cs typeface="Adobe Devanagari" panose="02040503050201020203" pitchFamily="18" charset="0"/>
              </a:rPr>
              <a:t>[D] Removal of alkali from a molecule</a:t>
            </a:r>
          </a:p>
          <a:p>
            <a:endParaRPr lang="en-US" sz="109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090" b="1" dirty="0">
                <a:latin typeface="Adobe Devanagari" panose="02040503050201020203" pitchFamily="18" charset="0"/>
                <a:ea typeface="Nirmala UI" panose="020B0502040204020203" pitchFamily="34" charset="0"/>
                <a:cs typeface="Adobe Devanagari" panose="02040503050201020203" pitchFamily="18" charset="0"/>
              </a:rPr>
              <a:t>53. Which of the following is most likely to have the lowest speech frequency?</a:t>
            </a:r>
          </a:p>
          <a:p>
            <a:r>
              <a:rPr lang="en-US" sz="1090" dirty="0">
                <a:latin typeface="Adobe Devanagari" panose="02040503050201020203" pitchFamily="18" charset="0"/>
                <a:ea typeface="Nirmala UI" panose="020B0502040204020203" pitchFamily="34" charset="0"/>
                <a:cs typeface="Adobe Devanagari" panose="02040503050201020203" pitchFamily="18" charset="0"/>
              </a:rPr>
              <a:t>(A) Little girl’s		(B) Little boy's</a:t>
            </a:r>
          </a:p>
          <a:p>
            <a:r>
              <a:rPr lang="en-US" sz="1090" dirty="0">
                <a:latin typeface="Adobe Devanagari" panose="02040503050201020203" pitchFamily="18" charset="0"/>
                <a:ea typeface="Nirmala UI" panose="020B0502040204020203" pitchFamily="34" charset="0"/>
                <a:cs typeface="Adobe Devanagari" panose="02040503050201020203" pitchFamily="18" charset="0"/>
              </a:rPr>
              <a:t>(C) Man’s		(D) Woman's</a:t>
            </a:r>
          </a:p>
        </p:txBody>
      </p:sp>
    </p:spTree>
    <p:extLst>
      <p:ext uri="{BB962C8B-B14F-4D97-AF65-F5344CB8AC3E}">
        <p14:creationId xmlns:p14="http://schemas.microsoft.com/office/powerpoint/2010/main" val="15513522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C19F0-C830-937E-67F3-A33660F6B97D}"/>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60E709AA-759C-BA0C-98DB-0664E1644C4B}"/>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C7679393-C6C3-4D7F-08AC-3BCFE32592A8}"/>
              </a:ext>
            </a:extLst>
          </p:cNvPr>
          <p:cNvSpPr txBox="1"/>
          <p:nvPr/>
        </p:nvSpPr>
        <p:spPr>
          <a:xfrm>
            <a:off x="375499" y="559229"/>
            <a:ext cx="3010858" cy="8771632"/>
          </a:xfrm>
          <a:prstGeom prst="rect">
            <a:avLst/>
          </a:prstGeom>
          <a:noFill/>
        </p:spPr>
        <p:txBody>
          <a:bodyPr wrap="square">
            <a:spAutoFit/>
          </a:bodyPr>
          <a:lstStyle/>
          <a:p>
            <a:r>
              <a:rPr lang="en-US" sz="1200" b="1" dirty="0">
                <a:latin typeface="Adobe Devanagari" panose="02040503050201020203" pitchFamily="18" charset="0"/>
                <a:cs typeface="Adobe Devanagari" panose="02040503050201020203" pitchFamily="18" charset="0"/>
              </a:rPr>
              <a:t>54. </a:t>
            </a:r>
            <a:r>
              <a:rPr lang="hi-IN" sz="1200" b="1" dirty="0">
                <a:latin typeface="Adobe Devanagari" panose="02040503050201020203" pitchFamily="18" charset="0"/>
                <a:cs typeface="Adobe Devanagari" panose="02040503050201020203" pitchFamily="18" charset="0"/>
              </a:rPr>
              <a:t>फ्रेडरिक वोहलर ने किस अकार्बनिक यौगिक से यूरिया का कृत्रिम संश्लेषण किया था, जिससे यह सिद्ध हुआ कि कार्बनिक यौगिक केवल सजीव जीवों में ही नहीं बनता?</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A</a:t>
            </a:r>
            <a:r>
              <a:rPr lang="hi-IN" sz="1200" dirty="0">
                <a:latin typeface="Adobe Devanagari" panose="02040503050201020203" pitchFamily="18" charset="0"/>
                <a:cs typeface="Adobe Devanagari" panose="02040503050201020203" pitchFamily="18" charset="0"/>
              </a:rPr>
              <a:t>) कैल्शियम कार्बोनेट</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B</a:t>
            </a:r>
            <a:r>
              <a:rPr lang="hi-IN" sz="1200" dirty="0">
                <a:latin typeface="Adobe Devanagari" panose="02040503050201020203" pitchFamily="18" charset="0"/>
                <a:cs typeface="Adobe Devanagari" panose="02040503050201020203" pitchFamily="18" charset="0"/>
              </a:rPr>
              <a:t>) सोडियम बाइकार्बोनेट</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C</a:t>
            </a:r>
            <a:r>
              <a:rPr lang="hi-IN" sz="1200" dirty="0">
                <a:latin typeface="Adobe Devanagari" panose="02040503050201020203" pitchFamily="18" charset="0"/>
                <a:cs typeface="Adobe Devanagari" panose="02040503050201020203" pitchFamily="18" charset="0"/>
              </a:rPr>
              <a:t>) अमोनियम सायनेट</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D</a:t>
            </a:r>
            <a:r>
              <a:rPr lang="hi-IN" sz="1200" dirty="0">
                <a:latin typeface="Adobe Devanagari" panose="02040503050201020203" pitchFamily="18" charset="0"/>
                <a:cs typeface="Adobe Devanagari" panose="02040503050201020203" pitchFamily="18" charset="0"/>
              </a:rPr>
              <a:t>) अमोनियम क्लोराइड</a:t>
            </a:r>
            <a:endParaRPr lang="en-US" sz="1200" dirty="0">
              <a:latin typeface="Adobe Devanagari" panose="02040503050201020203" pitchFamily="18" charset="0"/>
              <a:cs typeface="Adobe Devanagari" panose="02040503050201020203" pitchFamily="18" charset="0"/>
            </a:endParaRPr>
          </a:p>
          <a:p>
            <a:endParaRPr lang="en-US" sz="1200" dirty="0">
              <a:latin typeface="Adobe Devanagari" panose="02040503050201020203" pitchFamily="18" charset="0"/>
              <a:cs typeface="Adobe Devanagari" panose="02040503050201020203" pitchFamily="18" charset="0"/>
            </a:endParaRPr>
          </a:p>
          <a:p>
            <a:r>
              <a:rPr lang="en-US" sz="1200" b="1" dirty="0">
                <a:latin typeface="Adobe Devanagari" panose="02040503050201020203" pitchFamily="18" charset="0"/>
                <a:cs typeface="Adobe Devanagari" panose="02040503050201020203" pitchFamily="18" charset="0"/>
              </a:rPr>
              <a:t>55. </a:t>
            </a:r>
            <a:r>
              <a:rPr lang="hi-IN" sz="1200" b="1" dirty="0">
                <a:latin typeface="Adobe Devanagari" panose="02040503050201020203" pitchFamily="18" charset="0"/>
                <a:cs typeface="Adobe Devanagari" panose="02040503050201020203" pitchFamily="18" charset="0"/>
              </a:rPr>
              <a:t>प्रकाश संश्लेषी प्रोकैरियोटिक जीवों में क्लोरोफिल कहाँ पाया जाता है?</a:t>
            </a:r>
          </a:p>
          <a:p>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प्लैस्टिड में</a:t>
            </a:r>
            <a:r>
              <a:rPr lang="en-US"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नाभिक में</a:t>
            </a:r>
          </a:p>
          <a:p>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झिल्लीदार पुटिकाओं में</a:t>
            </a:r>
            <a:r>
              <a:rPr lang="en-US"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माइटोकॉन्ड्रिया में</a:t>
            </a:r>
            <a:endParaRPr lang="en-US" sz="1200" dirty="0">
              <a:latin typeface="Adobe Devanagari" panose="02040503050201020203" pitchFamily="18" charset="0"/>
              <a:cs typeface="Adobe Devanagari" panose="02040503050201020203" pitchFamily="18" charset="0"/>
            </a:endParaRPr>
          </a:p>
          <a:p>
            <a:endParaRPr lang="en-US" sz="1200" dirty="0">
              <a:latin typeface="Adobe Devanagari" panose="02040503050201020203" pitchFamily="18" charset="0"/>
              <a:cs typeface="Adobe Devanagari" panose="02040503050201020203" pitchFamily="18" charset="0"/>
            </a:endParaRPr>
          </a:p>
          <a:p>
            <a:r>
              <a:rPr lang="en-US" sz="1200" b="1" dirty="0">
                <a:latin typeface="Adobe Devanagari" panose="02040503050201020203" pitchFamily="18" charset="0"/>
                <a:cs typeface="Adobe Devanagari" panose="02040503050201020203" pitchFamily="18" charset="0"/>
              </a:rPr>
              <a:t>56. </a:t>
            </a:r>
            <a:r>
              <a:rPr lang="hi-IN" sz="1200" b="1" dirty="0">
                <a:latin typeface="Adobe Devanagari" panose="02040503050201020203" pitchFamily="18" charset="0"/>
                <a:cs typeface="Adobe Devanagari" panose="02040503050201020203" pitchFamily="18" charset="0"/>
              </a:rPr>
              <a:t>जिम्नोस्पर्म वर्ग का कौन-सा पौधा जीवित जीवाश्म  कहलाता है?</a:t>
            </a:r>
          </a:p>
          <a:p>
            <a:r>
              <a:rPr lang="en-US"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सिकोया</a:t>
            </a:r>
            <a:r>
              <a:rPr lang="en-US"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साइकस</a:t>
            </a:r>
          </a:p>
          <a:p>
            <a:r>
              <a:rPr lang="en-US"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देवदार</a:t>
            </a:r>
            <a:r>
              <a:rPr lang="en-US" sz="1200" dirty="0">
                <a:latin typeface="Adobe Devanagari" panose="02040503050201020203" pitchFamily="18" charset="0"/>
                <a:cs typeface="Adobe Devanagari" panose="02040503050201020203" pitchFamily="18" charset="0"/>
              </a:rPr>
              <a:t>		D) </a:t>
            </a:r>
            <a:r>
              <a:rPr lang="hi-IN" sz="1200" dirty="0">
                <a:latin typeface="Adobe Devanagari" panose="02040503050201020203" pitchFamily="18" charset="0"/>
                <a:cs typeface="Adobe Devanagari" panose="02040503050201020203" pitchFamily="18" charset="0"/>
              </a:rPr>
              <a:t>जुनिपेरस</a:t>
            </a:r>
          </a:p>
          <a:p>
            <a:endParaRPr lang="en-US" sz="1200" dirty="0">
              <a:latin typeface="Adobe Devanagari" panose="02040503050201020203" pitchFamily="18" charset="0"/>
              <a:cs typeface="Adobe Devanagari" panose="02040503050201020203" pitchFamily="18" charset="0"/>
            </a:endParaRPr>
          </a:p>
          <a:p>
            <a:r>
              <a:rPr lang="en-US" sz="1200" b="1" dirty="0">
                <a:latin typeface="Adobe Devanagari" panose="02040503050201020203" pitchFamily="18" charset="0"/>
                <a:cs typeface="Adobe Devanagari" panose="02040503050201020203" pitchFamily="18" charset="0"/>
              </a:rPr>
              <a:t>57. </a:t>
            </a:r>
            <a:r>
              <a:rPr lang="hi-IN" sz="1200" b="1" dirty="0">
                <a:latin typeface="Adobe Devanagari" panose="02040503050201020203" pitchFamily="18" charset="0"/>
                <a:cs typeface="Adobe Devanagari" panose="02040503050201020203" pitchFamily="18" charset="0"/>
              </a:rPr>
              <a:t>आजकल दूध को संतुलित आहार क्यों नहीं माना जाता?</a:t>
            </a:r>
          </a:p>
          <a:p>
            <a:r>
              <a:rPr lang="en-US"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इसमें प्रोटीन नहीं होता</a:t>
            </a:r>
          </a:p>
          <a:p>
            <a:r>
              <a:rPr lang="en-US"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इसमें कार्बोहाइड्रेट की मात्रा अधिक होती है</a:t>
            </a:r>
          </a:p>
          <a:p>
            <a:r>
              <a:rPr lang="en-US"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इसमें आयरन और विटामिन </a:t>
            </a:r>
            <a:r>
              <a:rPr lang="en-US"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की कमी होती है</a:t>
            </a:r>
          </a:p>
          <a:p>
            <a:r>
              <a:rPr lang="en-US"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यह केवल बच्चों के लिए उपयुक्त है</a:t>
            </a:r>
          </a:p>
          <a:p>
            <a:endParaRPr lang="en-US" sz="1200" b="1" dirty="0">
              <a:latin typeface="Adobe Devanagari" panose="02040503050201020203" pitchFamily="18" charset="0"/>
              <a:cs typeface="Adobe Devanagari" panose="02040503050201020203" pitchFamily="18" charset="0"/>
            </a:endParaRPr>
          </a:p>
          <a:p>
            <a:r>
              <a:rPr lang="en-US" sz="1200" b="1" dirty="0">
                <a:latin typeface="Adobe Devanagari" panose="02040503050201020203" pitchFamily="18" charset="0"/>
                <a:cs typeface="Adobe Devanagari" panose="02040503050201020203" pitchFamily="18" charset="0"/>
              </a:rPr>
              <a:t>58. </a:t>
            </a:r>
            <a:r>
              <a:rPr lang="hi-IN" sz="1200" b="1" dirty="0">
                <a:latin typeface="Adobe Devanagari" panose="02040503050201020203" pitchFamily="18" charset="0"/>
                <a:cs typeface="Adobe Devanagari" panose="02040503050201020203" pitchFamily="18" charset="0"/>
              </a:rPr>
              <a:t>ब्रायोफिलम अपने किस भाग द्वारा जनन करता है?</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A</a:t>
            </a:r>
            <a:r>
              <a:rPr lang="hi-IN" sz="1200" dirty="0">
                <a:latin typeface="Adobe Devanagari" panose="02040503050201020203" pitchFamily="18" charset="0"/>
                <a:cs typeface="Adobe Devanagari" panose="02040503050201020203" pitchFamily="18" charset="0"/>
              </a:rPr>
              <a:t>) तना</a:t>
            </a:r>
            <a:r>
              <a:rPr lang="en-US"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B</a:t>
            </a:r>
            <a:r>
              <a:rPr lang="hi-IN" sz="1200" dirty="0">
                <a:latin typeface="Adobe Devanagari" panose="02040503050201020203" pitchFamily="18" charset="0"/>
                <a:cs typeface="Adobe Devanagari" panose="02040503050201020203" pitchFamily="18" charset="0"/>
              </a:rPr>
              <a:t>) पत्ती</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C</a:t>
            </a:r>
            <a:r>
              <a:rPr lang="hi-IN" sz="1200" dirty="0">
                <a:latin typeface="Adobe Devanagari" panose="02040503050201020203" pitchFamily="18" charset="0"/>
                <a:cs typeface="Adobe Devanagari" panose="02040503050201020203" pitchFamily="18" charset="0"/>
              </a:rPr>
              <a:t>) मूल</a:t>
            </a:r>
            <a:r>
              <a:rPr lang="en-US"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D</a:t>
            </a:r>
            <a:r>
              <a:rPr lang="hi-IN" sz="1200" dirty="0">
                <a:latin typeface="Adobe Devanagari" panose="02040503050201020203" pitchFamily="18" charset="0"/>
                <a:cs typeface="Adobe Devanagari" panose="02040503050201020203" pitchFamily="18" charset="0"/>
              </a:rPr>
              <a:t>) पुष्प</a:t>
            </a:r>
            <a:endParaRPr lang="en-US" sz="1200" dirty="0">
              <a:latin typeface="Adobe Devanagari" panose="02040503050201020203" pitchFamily="18" charset="0"/>
              <a:cs typeface="Adobe Devanagari" panose="02040503050201020203" pitchFamily="18" charset="0"/>
            </a:endParaRPr>
          </a:p>
          <a:p>
            <a:endParaRPr lang="en-US" sz="1200" dirty="0">
              <a:latin typeface="Adobe Devanagari" panose="02040503050201020203" pitchFamily="18" charset="0"/>
              <a:cs typeface="Adobe Devanagari" panose="02040503050201020203" pitchFamily="18" charset="0"/>
            </a:endParaRPr>
          </a:p>
          <a:p>
            <a:r>
              <a:rPr lang="en-US" sz="1200" b="1" dirty="0">
                <a:latin typeface="Adobe Devanagari" panose="02040503050201020203" pitchFamily="18" charset="0"/>
                <a:cs typeface="Adobe Devanagari" panose="02040503050201020203" pitchFamily="18" charset="0"/>
              </a:rPr>
              <a:t>59. </a:t>
            </a:r>
            <a:r>
              <a:rPr lang="hi-IN" sz="1200" b="1" dirty="0">
                <a:latin typeface="Adobe Devanagari" panose="02040503050201020203" pitchFamily="18" charset="0"/>
                <a:cs typeface="Adobe Devanagari" panose="02040503050201020203" pitchFamily="18" charset="0"/>
              </a:rPr>
              <a:t>जलभर (</a:t>
            </a:r>
            <a:r>
              <a:rPr lang="en-US" sz="1200" b="1" dirty="0">
                <a:latin typeface="Adobe Devanagari" panose="02040503050201020203" pitchFamily="18" charset="0"/>
                <a:cs typeface="Adobe Devanagari" panose="02040503050201020203" pitchFamily="18" charset="0"/>
              </a:rPr>
              <a:t>Aquifer) </a:t>
            </a:r>
            <a:r>
              <a:rPr lang="hi-IN" sz="1200" b="1" dirty="0">
                <a:latin typeface="Adobe Devanagari" panose="02040503050201020203" pitchFamily="18" charset="0"/>
                <a:cs typeface="Adobe Devanagari" panose="02040503050201020203" pitchFamily="18" charset="0"/>
              </a:rPr>
              <a:t>किसे कहते हैं?</a:t>
            </a:r>
          </a:p>
          <a:p>
            <a:r>
              <a:rPr lang="en-US"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वर्षा जल संग्रहण टंकी</a:t>
            </a:r>
          </a:p>
          <a:p>
            <a:r>
              <a:rPr lang="en-US"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क्रेटर झील में जमा जल भंडार</a:t>
            </a:r>
          </a:p>
          <a:p>
            <a:r>
              <a:rPr lang="en-US"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कठोर शैलों के बीच जल से भरा क्षेत्र</a:t>
            </a:r>
          </a:p>
          <a:p>
            <a:r>
              <a:rPr lang="en-US"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वायुमंडलीय जलवाष्प का भंडार</a:t>
            </a:r>
          </a:p>
          <a:p>
            <a:endParaRPr lang="en-US" sz="1200" dirty="0">
              <a:latin typeface="Adobe Devanagari" panose="02040503050201020203" pitchFamily="18" charset="0"/>
              <a:cs typeface="Adobe Devanagari" panose="02040503050201020203" pitchFamily="18" charset="0"/>
            </a:endParaRPr>
          </a:p>
          <a:p>
            <a:r>
              <a:rPr lang="en-US" sz="1200" b="1" dirty="0">
                <a:latin typeface="Adobe Devanagari" panose="02040503050201020203" pitchFamily="18" charset="0"/>
                <a:cs typeface="Adobe Devanagari" panose="02040503050201020203" pitchFamily="18" charset="0"/>
              </a:rPr>
              <a:t>60. </a:t>
            </a:r>
            <a:r>
              <a:rPr lang="hi-IN" sz="1200" b="1" dirty="0">
                <a:latin typeface="Adobe Devanagari" panose="02040503050201020203" pitchFamily="18" charset="0"/>
                <a:cs typeface="Adobe Devanagari" panose="02040503050201020203" pitchFamily="18" charset="0"/>
              </a:rPr>
              <a:t>निम्नलिखित वैज्ञानिकों और उनके कार्यों को सुमेलित कीजिए:</a:t>
            </a:r>
          </a:p>
          <a:p>
            <a:r>
              <a:rPr lang="hi-IN" sz="1200" b="1" dirty="0">
                <a:latin typeface="Adobe Devanagari" panose="02040503050201020203" pitchFamily="18" charset="0"/>
                <a:cs typeface="Adobe Devanagari" panose="02040503050201020203" pitchFamily="18" charset="0"/>
              </a:rPr>
              <a:t>सूची-</a:t>
            </a:r>
            <a:r>
              <a:rPr lang="en-US" sz="1200" b="1" dirty="0">
                <a:latin typeface="Adobe Devanagari" panose="02040503050201020203" pitchFamily="18" charset="0"/>
                <a:cs typeface="Adobe Devanagari" panose="02040503050201020203" pitchFamily="18" charset="0"/>
              </a:rPr>
              <a:t>I			       </a:t>
            </a:r>
            <a:r>
              <a:rPr lang="hi-IN" sz="1200" b="1" dirty="0">
                <a:latin typeface="Adobe Devanagari" panose="02040503050201020203" pitchFamily="18" charset="0"/>
                <a:cs typeface="Adobe Devanagari" panose="02040503050201020203" pitchFamily="18" charset="0"/>
              </a:rPr>
              <a:t>सूची-</a:t>
            </a:r>
            <a:r>
              <a:rPr lang="en-US" sz="1200" b="1" dirty="0">
                <a:latin typeface="Adobe Devanagari" panose="02040503050201020203" pitchFamily="18" charset="0"/>
                <a:cs typeface="Adobe Devanagari" panose="02040503050201020203" pitchFamily="18" charset="0"/>
              </a:rPr>
              <a:t>II</a:t>
            </a:r>
          </a:p>
          <a:p>
            <a:r>
              <a:rPr lang="hi-IN" sz="1200" b="1" dirty="0">
                <a:latin typeface="Adobe Devanagari" panose="02040503050201020203" pitchFamily="18" charset="0"/>
                <a:cs typeface="Adobe Devanagari" panose="02040503050201020203" pitchFamily="18" charset="0"/>
              </a:rPr>
              <a:t>वैज्ञानिक</a:t>
            </a:r>
            <a:r>
              <a:rPr lang="en-US" sz="1200" b="1" dirty="0">
                <a:latin typeface="Adobe Devanagari" panose="02040503050201020203" pitchFamily="18" charset="0"/>
                <a:cs typeface="Adobe Devanagari" panose="02040503050201020203" pitchFamily="18" charset="0"/>
              </a:rPr>
              <a:t>			     </a:t>
            </a:r>
            <a:r>
              <a:rPr lang="hi-IN" sz="1200" b="1" dirty="0">
                <a:latin typeface="Adobe Devanagari" panose="02040503050201020203" pitchFamily="18" charset="0"/>
                <a:cs typeface="Adobe Devanagari" panose="02040503050201020203" pitchFamily="18" charset="0"/>
              </a:rPr>
              <a:t>कार्य / सिद्धांत</a:t>
            </a:r>
          </a:p>
          <a:p>
            <a:r>
              <a:rPr lang="en-US"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डॉबेराइनर</a:t>
            </a:r>
            <a:r>
              <a:rPr lang="en-US"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1. अष्टक सिद्धांत </a:t>
            </a:r>
          </a:p>
          <a:p>
            <a:r>
              <a:rPr lang="en-US"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न्यूलैंड्स</a:t>
            </a:r>
            <a:r>
              <a:rPr lang="en-US"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2. त्रिक </a:t>
            </a:r>
          </a:p>
          <a:p>
            <a:r>
              <a:rPr lang="en-US"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मेन्डेलीफ</a:t>
            </a:r>
            <a:r>
              <a:rPr lang="en-US"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3. आधुनिक आवर्त सारणी</a:t>
            </a:r>
          </a:p>
          <a:p>
            <a:r>
              <a:rPr lang="en-US"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हेनरी मोज्ले</a:t>
            </a:r>
            <a:r>
              <a:rPr lang="en-US"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4. तत्त्वों की आवर्त सारणी का </a:t>
            </a:r>
            <a:r>
              <a:rPr lang="en-US"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प्रारंभिक विकास</a:t>
            </a:r>
          </a:p>
          <a:p>
            <a:r>
              <a:rPr lang="hi-IN" sz="1200" b="1" dirty="0">
                <a:latin typeface="Adobe Devanagari" panose="02040503050201020203" pitchFamily="18" charset="0"/>
                <a:cs typeface="Adobe Devanagari" panose="02040503050201020203" pitchFamily="18" charset="0"/>
              </a:rPr>
              <a:t>कूट:</a:t>
            </a:r>
          </a:p>
          <a:p>
            <a:r>
              <a:rPr lang="hi-IN" sz="1200" dirty="0">
                <a:latin typeface="Adobe Devanagari" panose="02040503050201020203" pitchFamily="18" charset="0"/>
                <a:cs typeface="Adobe Devanagari" panose="02040503050201020203" pitchFamily="18" charset="0"/>
              </a:rPr>
              <a:t>(क) </a:t>
            </a:r>
            <a:r>
              <a:rPr lang="en-US" sz="1200" dirty="0">
                <a:latin typeface="Adobe Devanagari" panose="02040503050201020203" pitchFamily="18" charset="0"/>
                <a:cs typeface="Adobe Devanagari" panose="02040503050201020203" pitchFamily="18" charset="0"/>
              </a:rPr>
              <a:t>A-1, B-2, C-3, D-4</a:t>
            </a:r>
          </a:p>
          <a:p>
            <a:r>
              <a:rPr lang="en-US" sz="1200" dirty="0">
                <a:latin typeface="Adobe Devanagari" panose="02040503050201020203" pitchFamily="18" charset="0"/>
                <a:cs typeface="Adobe Devanagari" panose="02040503050201020203" pitchFamily="18" charset="0"/>
              </a:rPr>
              <a:t>(</a:t>
            </a:r>
            <a:r>
              <a:rPr lang="hi-IN" sz="1200" dirty="0">
                <a:latin typeface="Adobe Devanagari" panose="02040503050201020203" pitchFamily="18" charset="0"/>
                <a:cs typeface="Adobe Devanagari" panose="02040503050201020203" pitchFamily="18" charset="0"/>
              </a:rPr>
              <a:t>ख) </a:t>
            </a:r>
            <a:r>
              <a:rPr lang="en-US" sz="1200" dirty="0">
                <a:latin typeface="Adobe Devanagari" panose="02040503050201020203" pitchFamily="18" charset="0"/>
                <a:cs typeface="Adobe Devanagari" panose="02040503050201020203" pitchFamily="18" charset="0"/>
              </a:rPr>
              <a:t>A-2, B-1, C-4, D-3</a:t>
            </a:r>
          </a:p>
          <a:p>
            <a:r>
              <a:rPr lang="en-US" sz="1200" dirty="0">
                <a:latin typeface="Adobe Devanagari" panose="02040503050201020203" pitchFamily="18" charset="0"/>
                <a:cs typeface="Adobe Devanagari" panose="02040503050201020203" pitchFamily="18" charset="0"/>
              </a:rPr>
              <a:t>(</a:t>
            </a:r>
            <a:r>
              <a:rPr lang="hi-IN" sz="1200" dirty="0">
                <a:latin typeface="Adobe Devanagari" panose="02040503050201020203" pitchFamily="18" charset="0"/>
                <a:cs typeface="Adobe Devanagari" panose="02040503050201020203" pitchFamily="18" charset="0"/>
              </a:rPr>
              <a:t>ग) </a:t>
            </a:r>
            <a:r>
              <a:rPr lang="en-US" sz="1200" dirty="0">
                <a:latin typeface="Adobe Devanagari" panose="02040503050201020203" pitchFamily="18" charset="0"/>
                <a:cs typeface="Adobe Devanagari" panose="02040503050201020203" pitchFamily="18" charset="0"/>
              </a:rPr>
              <a:t>A-3, B-2, C-1, D-4</a:t>
            </a:r>
          </a:p>
          <a:p>
            <a:r>
              <a:rPr lang="en-US" sz="1200" dirty="0">
                <a:latin typeface="Adobe Devanagari" panose="02040503050201020203" pitchFamily="18" charset="0"/>
                <a:cs typeface="Adobe Devanagari" panose="02040503050201020203" pitchFamily="18" charset="0"/>
              </a:rPr>
              <a:t>(</a:t>
            </a:r>
            <a:r>
              <a:rPr lang="hi-IN" sz="1200" dirty="0">
                <a:latin typeface="Adobe Devanagari" panose="02040503050201020203" pitchFamily="18" charset="0"/>
                <a:cs typeface="Adobe Devanagari" panose="02040503050201020203" pitchFamily="18" charset="0"/>
              </a:rPr>
              <a:t>घ) </a:t>
            </a:r>
            <a:r>
              <a:rPr lang="en-US" sz="1200" dirty="0">
                <a:latin typeface="Adobe Devanagari" panose="02040503050201020203" pitchFamily="18" charset="0"/>
                <a:cs typeface="Adobe Devanagari" panose="02040503050201020203" pitchFamily="18" charset="0"/>
              </a:rPr>
              <a:t>A-1, B-4, C-2, D-3</a:t>
            </a:r>
          </a:p>
        </p:txBody>
      </p:sp>
      <p:sp>
        <p:nvSpPr>
          <p:cNvPr id="3" name="Rectangle 2">
            <a:extLst>
              <a:ext uri="{FF2B5EF4-FFF2-40B4-BE49-F238E27FC236}">
                <a16:creationId xmlns:a16="http://schemas.microsoft.com/office/drawing/2014/main" id="{0A620930-9AD9-892F-C55A-382B05FBCBF9}"/>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D7D7614-5471-982E-9DD5-1A72D12C2E48}"/>
              </a:ext>
            </a:extLst>
          </p:cNvPr>
          <p:cNvSpPr txBox="1"/>
          <p:nvPr/>
        </p:nvSpPr>
        <p:spPr>
          <a:xfrm>
            <a:off x="3471643" y="559229"/>
            <a:ext cx="3010858" cy="8894743"/>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54. In 1828, Friedrich Wohler synthesized urea artificially from which inorganic compound, proving that organic compounds are not only produced in living organisms?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Calcium carbonate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Sodium bicarbonate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(C))Ammonium cyanate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Ammonium chloride</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55. Where is chlorophyll found in photosynthetic prokaryotic organisms?</a:t>
            </a:r>
          </a:p>
          <a:p>
            <a:pPr marL="228600" indent="-228600">
              <a:buAutoNum type="alphaUcParenR"/>
            </a:pPr>
            <a:r>
              <a:rPr lang="en-US" sz="1100" dirty="0">
                <a:latin typeface="Adobe Devanagari" panose="02040503050201020203" pitchFamily="18" charset="0"/>
                <a:ea typeface="Nirmala UI" panose="020B0502040204020203" pitchFamily="34" charset="0"/>
                <a:cs typeface="Adobe Devanagari" panose="02040503050201020203" pitchFamily="18" charset="0"/>
              </a:rPr>
              <a:t>In plastids 		</a:t>
            </a:r>
          </a:p>
          <a:p>
            <a:pPr marL="228600" indent="-228600">
              <a:buAutoNum type="alphaUcParenR"/>
            </a:pPr>
            <a:r>
              <a:rPr lang="en-US" sz="1100" dirty="0">
                <a:latin typeface="Adobe Devanagari" panose="02040503050201020203" pitchFamily="18" charset="0"/>
                <a:ea typeface="Nirmala UI" panose="020B0502040204020203" pitchFamily="34" charset="0"/>
                <a:cs typeface="Adobe Devanagari" panose="02040503050201020203" pitchFamily="18" charset="0"/>
              </a:rPr>
              <a:t>In the nucleus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In membranous thylakoids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In mitochondria</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56. Which plant in the Gymnosperm group is known as a living fossil?</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Sequoia		B) Cycas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Deodar		D) Juniperus</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57. Why is milk not considered a balanced diet nowadays?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It does not contain protein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It contains a high amount of carbohydrates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It lacks iron and vitamin C</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It is only suitable for children</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58. </a:t>
            </a:r>
            <a:r>
              <a:rPr lang="en-US" sz="1100" b="1" dirty="0" err="1">
                <a:latin typeface="Adobe Devanagari" panose="02040503050201020203" pitchFamily="18" charset="0"/>
                <a:ea typeface="Nirmala UI" panose="020B0502040204020203" pitchFamily="34" charset="0"/>
                <a:cs typeface="Adobe Devanagari" panose="02040503050201020203" pitchFamily="18" charset="0"/>
              </a:rPr>
              <a:t>Bryophyllum</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 reproduces through which part of the plant?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Stem			(B) Leaf</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Root			(D) Flower</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59. What is an aquifer?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A rainwater storage tank</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Water reserves in Crater Lake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A water-filled zone between hard rock layers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A reservoir of atmospheric water vapor</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60. Match the following scientists with their works:</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List-I			List-II</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Scientists		Works / Principles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Dobereiner</a:t>
            </a:r>
            <a:r>
              <a:rPr lang="en-US" sz="1100" dirty="0">
                <a:latin typeface="Adobe Devanagari" panose="02040503050201020203" pitchFamily="18" charset="0"/>
                <a:ea typeface="Nirmala UI" panose="020B0502040204020203" pitchFamily="34" charset="0"/>
                <a:cs typeface="Adobe Devanagari" panose="02040503050201020203" pitchFamily="18" charset="0"/>
              </a:rPr>
              <a:t>		1. Law of Octaves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Newlands		2. Triads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Mendeleev		3. Modern Periodic Table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Henry Moseley	4. Initial development of 				the periodic table</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A-1, B-2, C-3, D-4</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A-2, B-1, C-4, D-3</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A-3, B-2, C-1, D-4</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A-4, B-1, C-2, D-3</a:t>
            </a:r>
          </a:p>
        </p:txBody>
      </p:sp>
    </p:spTree>
    <p:extLst>
      <p:ext uri="{BB962C8B-B14F-4D97-AF65-F5344CB8AC3E}">
        <p14:creationId xmlns:p14="http://schemas.microsoft.com/office/powerpoint/2010/main" val="6572387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C19F0-C830-937E-67F3-A33660F6B97D}"/>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60E709AA-759C-BA0C-98DB-0664E1644C4B}"/>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C7679393-C6C3-4D7F-08AC-3BCFE32592A8}"/>
              </a:ext>
            </a:extLst>
          </p:cNvPr>
          <p:cNvSpPr txBox="1"/>
          <p:nvPr/>
        </p:nvSpPr>
        <p:spPr>
          <a:xfrm>
            <a:off x="375499" y="559229"/>
            <a:ext cx="3010858" cy="8771632"/>
          </a:xfrm>
          <a:prstGeom prst="rect">
            <a:avLst/>
          </a:prstGeom>
          <a:noFill/>
        </p:spPr>
        <p:txBody>
          <a:bodyPr wrap="square">
            <a:spAutoFit/>
          </a:bodyPr>
          <a:lstStyle/>
          <a:p>
            <a:r>
              <a:rPr lang="en-US" sz="1200" b="1" dirty="0">
                <a:latin typeface="Adobe Devanagari" panose="02040503050201020203" pitchFamily="18" charset="0"/>
                <a:cs typeface="Adobe Devanagari" panose="02040503050201020203" pitchFamily="18" charset="0"/>
              </a:rPr>
              <a:t>61. </a:t>
            </a:r>
            <a:r>
              <a:rPr lang="hi-IN" sz="1200" b="1" dirty="0">
                <a:latin typeface="Adobe Devanagari" panose="02040503050201020203" pitchFamily="18" charset="0"/>
                <a:cs typeface="Adobe Devanagari" panose="02040503050201020203" pitchFamily="18" charset="0"/>
              </a:rPr>
              <a:t>निम्नलिखित फसलों में से कौन सी फसल मीथेन और नाइट्रस ऑक्साइड दोनों का सबसे महत्वपूर्ण मानवजनित स्रोत है?</a:t>
            </a:r>
          </a:p>
          <a:p>
            <a:r>
              <a:rPr lang="hi-IN" sz="1200" dirty="0">
                <a:latin typeface="Adobe Devanagari" panose="02040503050201020203" pitchFamily="18" charset="0"/>
                <a:cs typeface="Adobe Devanagari" panose="02040503050201020203" pitchFamily="18" charset="0"/>
              </a:rPr>
              <a:t>(A) कपास</a:t>
            </a:r>
            <a:r>
              <a:rPr lang="en-US"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(B) चावल</a:t>
            </a:r>
          </a:p>
          <a:p>
            <a:r>
              <a:rPr lang="hi-IN" sz="1200" dirty="0">
                <a:latin typeface="Adobe Devanagari" panose="02040503050201020203" pitchFamily="18" charset="0"/>
                <a:cs typeface="Adobe Devanagari" panose="02040503050201020203" pitchFamily="18" charset="0"/>
              </a:rPr>
              <a:t>(C) गन्ना</a:t>
            </a:r>
            <a:r>
              <a:rPr lang="en-US"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(D) गेहूं</a:t>
            </a:r>
            <a:endParaRPr lang="en-US" sz="1200" dirty="0">
              <a:latin typeface="Adobe Devanagari" panose="02040503050201020203" pitchFamily="18" charset="0"/>
              <a:cs typeface="Adobe Devanagari" panose="02040503050201020203" pitchFamily="18" charset="0"/>
            </a:endParaRPr>
          </a:p>
          <a:p>
            <a:endParaRPr lang="en-US" sz="1200" dirty="0">
              <a:latin typeface="Adobe Devanagari" panose="02040503050201020203" pitchFamily="18" charset="0"/>
              <a:cs typeface="Adobe Devanagari" panose="02040503050201020203" pitchFamily="18" charset="0"/>
            </a:endParaRPr>
          </a:p>
          <a:p>
            <a:r>
              <a:rPr lang="en-US" sz="1200" b="1" dirty="0">
                <a:latin typeface="Adobe Devanagari" panose="02040503050201020203" pitchFamily="18" charset="0"/>
                <a:cs typeface="Adobe Devanagari" panose="02040503050201020203" pitchFamily="18" charset="0"/>
              </a:rPr>
              <a:t>62. </a:t>
            </a:r>
            <a:r>
              <a:rPr lang="hi-IN" sz="1200" b="1" dirty="0">
                <a:latin typeface="Adobe Devanagari" panose="02040503050201020203" pitchFamily="18" charset="0"/>
                <a:cs typeface="Adobe Devanagari" panose="02040503050201020203" pitchFamily="18" charset="0"/>
              </a:rPr>
              <a:t>निम्नलिखित कथनों पर विचार करें:</a:t>
            </a:r>
          </a:p>
          <a:p>
            <a:r>
              <a:rPr lang="hi-IN" sz="1200" dirty="0">
                <a:latin typeface="Adobe Devanagari" panose="02040503050201020203" pitchFamily="18" charset="0"/>
                <a:cs typeface="Adobe Devanagari" panose="02040503050201020203" pitchFamily="18" charset="0"/>
              </a:rPr>
              <a:t>1.</a:t>
            </a:r>
            <a:r>
              <a:rPr lang="en-US"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परितारिका नेत्र में प्रवेश करने वाले प्रकाश की मात्रा को नियंत्रित करती है।</a:t>
            </a:r>
          </a:p>
          <a:p>
            <a:r>
              <a:rPr lang="hi-IN" sz="1200" dirty="0">
                <a:latin typeface="Adobe Devanagari" panose="02040503050201020203" pitchFamily="18" charset="0"/>
                <a:cs typeface="Adobe Devanagari" panose="02040503050201020203" pitchFamily="18" charset="0"/>
              </a:rPr>
              <a:t>2.</a:t>
            </a:r>
            <a:r>
              <a:rPr lang="en-US"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रेटिना में शलाकाएँ तीव्र प्रकाश के लिए सुग्राही होती हैं और शंकु मंद प्रकाश के लिए।</a:t>
            </a:r>
          </a:p>
          <a:p>
            <a:r>
              <a:rPr lang="hi-IN" sz="1200" b="1" dirty="0">
                <a:latin typeface="Adobe Devanagari" panose="02040503050201020203" pitchFamily="18" charset="0"/>
                <a:cs typeface="Adobe Devanagari" panose="02040503050201020203" pitchFamily="18" charset="0"/>
              </a:rPr>
              <a:t>कौन सा/से कथन सही है/हैं?</a:t>
            </a:r>
          </a:p>
          <a:p>
            <a:r>
              <a:rPr lang="hi-IN" sz="1200" dirty="0">
                <a:latin typeface="Adobe Devanagari" panose="02040503050201020203" pitchFamily="18" charset="0"/>
                <a:cs typeface="Adobe Devanagari" panose="02040503050201020203" pitchFamily="18" charset="0"/>
              </a:rPr>
              <a:t>(A) केवल 1			(B) केवल 2</a:t>
            </a:r>
          </a:p>
          <a:p>
            <a:r>
              <a:rPr lang="hi-IN" sz="1200" dirty="0">
                <a:latin typeface="Adobe Devanagari" panose="02040503050201020203" pitchFamily="18" charset="0"/>
                <a:cs typeface="Adobe Devanagari" panose="02040503050201020203" pitchFamily="18" charset="0"/>
              </a:rPr>
              <a:t>(C) दोनों 1 और 2			(D) न तो 1 और 2</a:t>
            </a:r>
            <a:endParaRPr lang="en-US" sz="1200" dirty="0">
              <a:latin typeface="Adobe Devanagari" panose="02040503050201020203" pitchFamily="18" charset="0"/>
              <a:cs typeface="Adobe Devanagari" panose="02040503050201020203" pitchFamily="18" charset="0"/>
            </a:endParaRPr>
          </a:p>
          <a:p>
            <a:endParaRPr lang="en-US" sz="1200" dirty="0">
              <a:latin typeface="Adobe Devanagari" panose="02040503050201020203" pitchFamily="18" charset="0"/>
              <a:cs typeface="Adobe Devanagari" panose="02040503050201020203" pitchFamily="18" charset="0"/>
            </a:endParaRPr>
          </a:p>
          <a:p>
            <a:r>
              <a:rPr lang="en-US" sz="1200" b="1" dirty="0">
                <a:latin typeface="Adobe Devanagari" panose="02040503050201020203" pitchFamily="18" charset="0"/>
                <a:cs typeface="Adobe Devanagari" panose="02040503050201020203" pitchFamily="18" charset="0"/>
              </a:rPr>
              <a:t>63. </a:t>
            </a:r>
            <a:r>
              <a:rPr lang="hi-IN" sz="1200" b="1" dirty="0">
                <a:latin typeface="Adobe Devanagari" panose="02040503050201020203" pitchFamily="18" charset="0"/>
                <a:cs typeface="Adobe Devanagari" panose="02040503050201020203" pitchFamily="18" charset="0"/>
              </a:rPr>
              <a:t>निम्नलिखित में से कौन सा कारण है कि खगोलीय दूरियों को प्रकाश वर्ष में मापा जाता है?</a:t>
            </a:r>
          </a:p>
          <a:p>
            <a:r>
              <a:rPr lang="hi-IN" sz="1200" dirty="0">
                <a:latin typeface="Adobe Devanagari" panose="02040503050201020203" pitchFamily="18" charset="0"/>
                <a:cs typeface="Adobe Devanagari" panose="02040503050201020203" pitchFamily="18" charset="0"/>
              </a:rPr>
              <a:t>(A) तारकीय पिंडों के बीच की दूरियाँ नहीं बदलतीं।</a:t>
            </a:r>
          </a:p>
          <a:p>
            <a:r>
              <a:rPr lang="hi-IN" sz="1200" dirty="0">
                <a:latin typeface="Adobe Devanagari" panose="02040503050201020203" pitchFamily="18" charset="0"/>
                <a:cs typeface="Adobe Devanagari" panose="02040503050201020203" pitchFamily="18" charset="0"/>
              </a:rPr>
              <a:t>(B) तारकीय पिंडों का गुरुत्वाकर्षण नहीं बदलता है।</a:t>
            </a:r>
          </a:p>
          <a:p>
            <a:r>
              <a:rPr lang="hi-IN" sz="1200" dirty="0">
                <a:latin typeface="Adobe Devanagari" panose="02040503050201020203" pitchFamily="18" charset="0"/>
                <a:cs typeface="Adobe Devanagari" panose="02040503050201020203" pitchFamily="18" charset="0"/>
              </a:rPr>
              <a:t>(C) प्रकाश सदैव सीधी रेखा में चलता है।</a:t>
            </a:r>
          </a:p>
          <a:p>
            <a:r>
              <a:rPr lang="hi-IN" sz="1200" dirty="0">
                <a:latin typeface="Adobe Devanagari" panose="02040503050201020203" pitchFamily="18" charset="0"/>
                <a:cs typeface="Adobe Devanagari" panose="02040503050201020203" pitchFamily="18" charset="0"/>
              </a:rPr>
              <a:t>(D) प्रकाश की गति सदैव समान होती है।</a:t>
            </a:r>
            <a:endParaRPr lang="en-US" sz="1200" dirty="0">
              <a:latin typeface="Adobe Devanagari" panose="02040503050201020203" pitchFamily="18" charset="0"/>
              <a:cs typeface="Adobe Devanagari" panose="02040503050201020203" pitchFamily="18" charset="0"/>
            </a:endParaRPr>
          </a:p>
          <a:p>
            <a:endParaRPr lang="en-US" sz="1200" b="1" dirty="0">
              <a:latin typeface="Adobe Devanagari" panose="02040503050201020203" pitchFamily="18" charset="0"/>
              <a:cs typeface="Adobe Devanagari" panose="02040503050201020203" pitchFamily="18" charset="0"/>
            </a:endParaRPr>
          </a:p>
          <a:p>
            <a:r>
              <a:rPr lang="en-US" sz="1200" b="1" dirty="0">
                <a:latin typeface="Adobe Devanagari" panose="02040503050201020203" pitchFamily="18" charset="0"/>
                <a:cs typeface="Adobe Devanagari" panose="02040503050201020203" pitchFamily="18" charset="0"/>
              </a:rPr>
              <a:t>64.</a:t>
            </a:r>
            <a:r>
              <a:rPr lang="hi-IN" sz="1200" b="1" dirty="0">
                <a:latin typeface="Adobe Devanagari" panose="02040503050201020203" pitchFamily="18" charset="0"/>
                <a:cs typeface="Adobe Devanagari" panose="02040503050201020203" pitchFamily="18" charset="0"/>
              </a:rPr>
              <a:t> निम्नलिखित में से कौन पृथ्वी ग्रह पर कार्बन चक्र में कार्बन डाइऑक्साइड जोड़ता है?</a:t>
            </a:r>
          </a:p>
          <a:p>
            <a:r>
              <a:rPr lang="hi-IN" sz="1200" dirty="0">
                <a:latin typeface="Adobe Devanagari" panose="02040503050201020203" pitchFamily="18" charset="0"/>
                <a:cs typeface="Adobe Devanagari" panose="02040503050201020203" pitchFamily="18" charset="0"/>
              </a:rPr>
              <a:t>1.</a:t>
            </a:r>
            <a:r>
              <a:rPr lang="en-US"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ज्वालामुखी क्रिया		2.</a:t>
            </a:r>
            <a:r>
              <a:rPr lang="en-US"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श्वसन</a:t>
            </a:r>
          </a:p>
          <a:p>
            <a:r>
              <a:rPr lang="hi-IN" sz="1200" dirty="0">
                <a:latin typeface="Adobe Devanagari" panose="02040503050201020203" pitchFamily="18" charset="0"/>
                <a:cs typeface="Adobe Devanagari" panose="02040503050201020203" pitchFamily="18" charset="0"/>
              </a:rPr>
              <a:t>3.</a:t>
            </a:r>
            <a:r>
              <a:rPr lang="en-US"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प्रकाश संश्लेषण		4.</a:t>
            </a:r>
            <a:r>
              <a:rPr lang="en-US"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कार्बनिक पदार्थों का क्षय</a:t>
            </a:r>
          </a:p>
          <a:p>
            <a:endParaRPr lang="hi-IN" sz="1200" dirty="0">
              <a:latin typeface="Adobe Devanagari" panose="02040503050201020203" pitchFamily="18" charset="0"/>
              <a:cs typeface="Adobe Devanagari" panose="02040503050201020203" pitchFamily="18" charset="0"/>
            </a:endParaRPr>
          </a:p>
          <a:p>
            <a:r>
              <a:rPr lang="hi-IN" sz="1200" b="1" dirty="0">
                <a:latin typeface="Adobe Devanagari" panose="02040503050201020203" pitchFamily="18" charset="0"/>
                <a:cs typeface="Adobe Devanagari" panose="02040503050201020203" pitchFamily="18" charset="0"/>
              </a:rPr>
              <a:t>नीचे दिए गए कोड का उपयोग करके सही उत्तर चुनें</a:t>
            </a:r>
            <a:r>
              <a:rPr lang="hi-IN" sz="1200" dirty="0">
                <a:latin typeface="Adobe Devanagari" panose="02040503050201020203" pitchFamily="18" charset="0"/>
                <a:cs typeface="Adobe Devanagari" panose="02040503050201020203" pitchFamily="18" charset="0"/>
              </a:rPr>
              <a:t>।</a:t>
            </a:r>
          </a:p>
          <a:p>
            <a:r>
              <a:rPr lang="hi-IN" sz="1200" dirty="0">
                <a:latin typeface="Adobe Devanagari" panose="02040503050201020203" pitchFamily="18" charset="0"/>
                <a:cs typeface="Adobe Devanagari" panose="02040503050201020203" pitchFamily="18" charset="0"/>
              </a:rPr>
              <a:t>(A</a:t>
            </a:r>
            <a:r>
              <a:rPr lang="en-US"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केवल 1 और 3			(B</a:t>
            </a:r>
            <a:r>
              <a:rPr lang="en-US"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केवल 2</a:t>
            </a:r>
          </a:p>
          <a:p>
            <a:r>
              <a:rPr lang="hi-IN" sz="1200" dirty="0">
                <a:latin typeface="Adobe Devanagari" panose="02040503050201020203" pitchFamily="18" charset="0"/>
                <a:cs typeface="Adobe Devanagari" panose="02040503050201020203" pitchFamily="18" charset="0"/>
              </a:rPr>
              <a:t>(C</a:t>
            </a:r>
            <a:r>
              <a:rPr lang="en-US"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केवल 1, 2 और 4		(D</a:t>
            </a:r>
            <a:r>
              <a:rPr lang="en-US" sz="1200" dirty="0">
                <a:latin typeface="Adobe Devanagari" panose="02040503050201020203" pitchFamily="18" charset="0"/>
                <a:cs typeface="Adobe Devanagari" panose="02040503050201020203" pitchFamily="18" charset="0"/>
              </a:rPr>
              <a:t>) 1, 2, 3 </a:t>
            </a:r>
            <a:r>
              <a:rPr lang="hi-IN" sz="1200" dirty="0">
                <a:latin typeface="Adobe Devanagari" panose="02040503050201020203" pitchFamily="18" charset="0"/>
                <a:cs typeface="Adobe Devanagari" panose="02040503050201020203" pitchFamily="18" charset="0"/>
              </a:rPr>
              <a:t>और 4</a:t>
            </a:r>
            <a:r>
              <a:rPr lang="en-US" sz="1200" dirty="0">
                <a:latin typeface="Adobe Devanagari" panose="02040503050201020203" pitchFamily="18" charset="0"/>
                <a:cs typeface="Adobe Devanagari" panose="02040503050201020203" pitchFamily="18" charset="0"/>
              </a:rPr>
              <a:t> </a:t>
            </a:r>
            <a:endParaRPr lang="hi-IN" sz="1200" dirty="0">
              <a:latin typeface="Adobe Devanagari" panose="02040503050201020203" pitchFamily="18" charset="0"/>
              <a:cs typeface="Adobe Devanagari" panose="02040503050201020203" pitchFamily="18" charset="0"/>
            </a:endParaRPr>
          </a:p>
          <a:p>
            <a:endParaRPr lang="hi-IN" sz="1200" dirty="0">
              <a:latin typeface="Adobe Devanagari" panose="02040503050201020203" pitchFamily="18" charset="0"/>
              <a:cs typeface="Adobe Devanagari" panose="02040503050201020203" pitchFamily="18" charset="0"/>
            </a:endParaRPr>
          </a:p>
          <a:p>
            <a:r>
              <a:rPr lang="hi-IN" sz="1200" b="1" dirty="0">
                <a:latin typeface="Adobe Devanagari" panose="02040503050201020203" pitchFamily="18" charset="0"/>
                <a:cs typeface="Adobe Devanagari" panose="02040503050201020203" pitchFamily="18" charset="0"/>
              </a:rPr>
              <a:t>65. स्वतंत्र रूप से गिर रही एक वस्तु की गति निम्नलिखित में से किसका उदाहरण है?</a:t>
            </a:r>
          </a:p>
          <a:p>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एकसमान त्वरण गति 		(</a:t>
            </a:r>
            <a:r>
              <a:rPr lang="en-US"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एकसमान वेग</a:t>
            </a:r>
          </a:p>
          <a:p>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एकसमान चाल			(</a:t>
            </a:r>
            <a:r>
              <a:rPr lang="en-US"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इनमें से कोई नहीं</a:t>
            </a:r>
          </a:p>
          <a:p>
            <a:endParaRPr lang="en-US" sz="1200" dirty="0">
              <a:latin typeface="Adobe Devanagari" panose="02040503050201020203" pitchFamily="18" charset="0"/>
              <a:cs typeface="Adobe Devanagari" panose="02040503050201020203" pitchFamily="18" charset="0"/>
            </a:endParaRPr>
          </a:p>
          <a:p>
            <a:r>
              <a:rPr lang="hi-IN" sz="1200" dirty="0">
                <a:latin typeface="Adobe Devanagari" panose="02040503050201020203" pitchFamily="18" charset="0"/>
                <a:cs typeface="Adobe Devanagari" panose="02040503050201020203" pitchFamily="18" charset="0"/>
              </a:rPr>
              <a:t> </a:t>
            </a:r>
            <a:r>
              <a:rPr lang="hi-IN" sz="1200" b="1" dirty="0">
                <a:latin typeface="Adobe Devanagari" panose="02040503050201020203" pitchFamily="18" charset="0"/>
                <a:cs typeface="Adobe Devanagari" panose="02040503050201020203" pitchFamily="18" charset="0"/>
              </a:rPr>
              <a:t>66.निम्नलिखित कथनों पर विचार कीजिये </a:t>
            </a:r>
          </a:p>
          <a:p>
            <a:r>
              <a:rPr lang="hi-IN" sz="1200" b="1" dirty="0">
                <a:latin typeface="Adobe Devanagari" panose="02040503050201020203" pitchFamily="18" charset="0"/>
                <a:cs typeface="Adobe Devanagari" panose="02040503050201020203" pitchFamily="18" charset="0"/>
              </a:rPr>
              <a:t> कथन: </a:t>
            </a:r>
            <a:r>
              <a:rPr lang="hi-IN" sz="1200" dirty="0">
                <a:latin typeface="Adobe Devanagari" panose="02040503050201020203" pitchFamily="18" charset="0"/>
                <a:cs typeface="Adobe Devanagari" panose="02040503050201020203" pitchFamily="18" charset="0"/>
              </a:rPr>
              <a:t>विद्युत इस्तरी, टोस्टर आदि का निर्माण मिश्र धातुओं से किया जाता है।</a:t>
            </a:r>
          </a:p>
          <a:p>
            <a:r>
              <a:rPr lang="hi-IN" sz="1200" b="1" dirty="0">
                <a:latin typeface="Adobe Devanagari" panose="02040503050201020203" pitchFamily="18" charset="0"/>
                <a:cs typeface="Adobe Devanagari" panose="02040503050201020203" pitchFamily="18" charset="0"/>
              </a:rPr>
              <a:t>कारण: </a:t>
            </a:r>
            <a:r>
              <a:rPr lang="hi-IN" sz="1200" dirty="0">
                <a:latin typeface="Adobe Devanagari" panose="02040503050201020203" pitchFamily="18" charset="0"/>
                <a:cs typeface="Adobe Devanagari" panose="02040503050201020203" pitchFamily="18" charset="0"/>
              </a:rPr>
              <a:t>मिश्र धातुओं की प्रतिरोधकता उनकी अवयवी धातुओं से कम होती है।</a:t>
            </a:r>
          </a:p>
          <a:p>
            <a:r>
              <a:rPr lang="hi-IN" sz="1200" b="1" dirty="0">
                <a:latin typeface="Adobe Devanagari" panose="02040503050201020203" pitchFamily="18" charset="0"/>
                <a:cs typeface="Adobe Devanagari" panose="02040503050201020203" pitchFamily="18" charset="0"/>
              </a:rPr>
              <a:t>कूट चुनिए:</a:t>
            </a:r>
          </a:p>
          <a:p>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कथन सही है, कारण भी सही है तथा कारण, कथन की सही व्याख्या करता है।</a:t>
            </a:r>
          </a:p>
          <a:p>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कथन सही है, कारण भी सही है तथा कारण, कथन की सही व्याख्या नहीं करता है।</a:t>
            </a:r>
          </a:p>
          <a:p>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कथन सही है, लेकिन कारण गलत है। </a:t>
            </a:r>
          </a:p>
          <a:p>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कथन गलत है, लेकिन कारण सही है।</a:t>
            </a:r>
          </a:p>
        </p:txBody>
      </p:sp>
      <p:sp>
        <p:nvSpPr>
          <p:cNvPr id="3" name="Rectangle 2">
            <a:extLst>
              <a:ext uri="{FF2B5EF4-FFF2-40B4-BE49-F238E27FC236}">
                <a16:creationId xmlns:a16="http://schemas.microsoft.com/office/drawing/2014/main" id="{0A620930-9AD9-892F-C55A-382B05FBCBF9}"/>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D7D7614-5471-982E-9DD5-1A72D12C2E48}"/>
              </a:ext>
            </a:extLst>
          </p:cNvPr>
          <p:cNvSpPr txBox="1"/>
          <p:nvPr/>
        </p:nvSpPr>
        <p:spPr>
          <a:xfrm>
            <a:off x="3471643" y="488282"/>
            <a:ext cx="3010858" cy="9402574"/>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61. Which of the following crops is the most significant anthropogenic source of both methane and nitrous oxide?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Cotton		(B) Rice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Sugarcane		(D) Wheat</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62.  Consider the following statements: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a:t>
            </a:r>
            <a:r>
              <a:rPr lang="en-US" sz="1050" dirty="0">
                <a:latin typeface="Adobe Devanagari" panose="02040503050201020203" pitchFamily="18" charset="0"/>
                <a:ea typeface="Nirmala UI" panose="020B0502040204020203" pitchFamily="34" charset="0"/>
                <a:cs typeface="Adobe Devanagari" panose="02040503050201020203" pitchFamily="18" charset="0"/>
              </a:rPr>
              <a:t>. The iris controls the amount of light entering the eye.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In the retina, rods are sensitive to bright light and cones are sensitive to dim light.</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Only 1</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Both 1 and 2</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a:latin typeface="Adobe Devanagari" panose="02040503050201020203" pitchFamily="18" charset="0"/>
                <a:ea typeface="Nirmala UI" panose="020B0502040204020203" pitchFamily="34" charset="0"/>
                <a:cs typeface="Adobe Devanagari" panose="02040503050201020203" pitchFamily="18" charset="0"/>
              </a:rPr>
              <a:t>(D) Neither 1 nor 2</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63. Which of the following reasons explains why astronomical distances are measured in light-years?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The distances between celestial bodies do not change.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The gravitational pull of celestial bodies does not change.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Light always travels in a straight line.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The speed of light is always constant.</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64. Which of the following adds carbon dioxide to the carbon cycle on Earth?</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Volcanic activity</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a:latin typeface="Adobe Devanagari" panose="02040503050201020203" pitchFamily="18" charset="0"/>
                <a:ea typeface="Nirmala UI" panose="020B0502040204020203" pitchFamily="34" charset="0"/>
                <a:cs typeface="Adobe Devanagari" panose="02040503050201020203" pitchFamily="18" charset="0"/>
              </a:rPr>
              <a:t>2. Respiration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Photosynthesis</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a:latin typeface="Adobe Devanagari" panose="02040503050201020203" pitchFamily="18" charset="0"/>
                <a:ea typeface="Nirmala UI" panose="020B0502040204020203" pitchFamily="34" charset="0"/>
                <a:cs typeface="Adobe Devanagari" panose="02040503050201020203" pitchFamily="18" charset="0"/>
              </a:rPr>
              <a:t>4. Decomposition of </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a:latin typeface="Adobe Devanagari" panose="02040503050201020203" pitchFamily="18" charset="0"/>
                <a:ea typeface="Nirmala UI" panose="020B0502040204020203" pitchFamily="34" charset="0"/>
                <a:cs typeface="Adobe Devanagari" panose="02040503050201020203" pitchFamily="18" charset="0"/>
              </a:rPr>
              <a:t>organic matter</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Use the code below to select the correct answer.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Only 1 and 3</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Only 1, 2, and 4</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a:latin typeface="Adobe Devanagari" panose="02040503050201020203" pitchFamily="18" charset="0"/>
                <a:ea typeface="Nirmala UI" panose="020B0502040204020203" pitchFamily="34" charset="0"/>
                <a:cs typeface="Adobe Devanagari" panose="02040503050201020203" pitchFamily="18" charset="0"/>
              </a:rPr>
              <a:t>(d) 1, 2, 3, and 4</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65.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The motion of a freely falling object is an example of which of the following?</a:t>
            </a:r>
          </a:p>
          <a:p>
            <a:pPr marL="228600" indent="-228600">
              <a:buAutoNum type="alphaLcParenBoth"/>
            </a:pPr>
            <a:r>
              <a:rPr lang="en-GB" sz="1100" dirty="0">
                <a:latin typeface="Adobe Devanagari" panose="02040503050201020203" pitchFamily="18" charset="0"/>
                <a:ea typeface="Nirmala UI" panose="020B0502040204020203" pitchFamily="34" charset="0"/>
                <a:cs typeface="Adobe Devanagari" panose="02040503050201020203" pitchFamily="18" charset="0"/>
              </a:rPr>
              <a:t>Uniformly accelerated</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 Uniform </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motion</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velocity</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Uniform speed</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(d) None of these</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66. Consider the following statements: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Statement: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Appliances like electric irons, toasters, etc., are made using alloys.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Reason: </a:t>
            </a:r>
            <a:r>
              <a:rPr lang="en-GB" sz="1100" dirty="0">
                <a:latin typeface="Adobe Devanagari" panose="02040503050201020203" pitchFamily="18" charset="0"/>
                <a:ea typeface="Nirmala UI" panose="020B0502040204020203" pitchFamily="34" charset="0"/>
                <a:cs typeface="Adobe Devanagari" panose="02040503050201020203" pitchFamily="18" charset="0"/>
              </a:rPr>
              <a:t>The resistivity of alloys is lower than that of their constituent metals.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Choose the correct option: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Both the statement and reason are correct, and the reason correctly explains the statement.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Both the statement and reason are correct, but the reason does not correctly explain the statement.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The statement is correct, but the reason is incorrect.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The statement is incorrect, but the reason is correct.</a:t>
            </a:r>
          </a:p>
        </p:txBody>
      </p:sp>
    </p:spTree>
    <p:extLst>
      <p:ext uri="{BB962C8B-B14F-4D97-AF65-F5344CB8AC3E}">
        <p14:creationId xmlns:p14="http://schemas.microsoft.com/office/powerpoint/2010/main" val="21798072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3C4DF-93ED-9609-4FB0-019AC23362A2}"/>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C8213DFB-19CC-44FE-22E9-AD1C248C8958}"/>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3BC9715D-4044-89DC-1F94-80370CFE718A}"/>
              </a:ext>
            </a:extLst>
          </p:cNvPr>
          <p:cNvSpPr txBox="1"/>
          <p:nvPr/>
        </p:nvSpPr>
        <p:spPr>
          <a:xfrm>
            <a:off x="362959" y="567111"/>
            <a:ext cx="3010858" cy="9140964"/>
          </a:xfrm>
          <a:prstGeom prst="rect">
            <a:avLst/>
          </a:prstGeom>
          <a:noFill/>
        </p:spPr>
        <p:txBody>
          <a:bodyPr wrap="square">
            <a:spAutoFit/>
          </a:bodyPr>
          <a:lstStyle/>
          <a:p>
            <a:r>
              <a:rPr lang="en-IN" sz="1200" b="1" dirty="0">
                <a:latin typeface="Adobe Devanagari" panose="02040503050201020203" pitchFamily="18" charset="0"/>
                <a:cs typeface="Adobe Devanagari" panose="02040503050201020203" pitchFamily="18" charset="0"/>
              </a:rPr>
              <a:t>67. </a:t>
            </a:r>
            <a:r>
              <a:rPr lang="hi-IN" sz="1200" b="1" dirty="0">
                <a:latin typeface="Adobe Devanagari" panose="02040503050201020203" pitchFamily="18" charset="0"/>
                <a:cs typeface="Adobe Devanagari" panose="02040503050201020203" pitchFamily="18" charset="0"/>
              </a:rPr>
              <a:t>ध्वनि के संदर्भ में निम्नलिखित कथनों पर विचार कीजिए—</a:t>
            </a:r>
          </a:p>
          <a:p>
            <a:r>
              <a:rPr lang="hi-IN" sz="1200" dirty="0">
                <a:latin typeface="Adobe Devanagari" panose="02040503050201020203" pitchFamily="18" charset="0"/>
                <a:cs typeface="Adobe Devanagari" panose="02040503050201020203" pitchFamily="18" charset="0"/>
              </a:rPr>
              <a:t>1.ध्वनि ठोस, द्रव, गैस तथा निर्वात (</a:t>
            </a:r>
            <a:r>
              <a:rPr lang="en-US" sz="1200" dirty="0">
                <a:latin typeface="Adobe Devanagari" panose="02040503050201020203" pitchFamily="18" charset="0"/>
                <a:cs typeface="Adobe Devanagari" panose="02040503050201020203" pitchFamily="18" charset="0"/>
              </a:rPr>
              <a:t>vacuum) </a:t>
            </a:r>
            <a:r>
              <a:rPr lang="hi-IN" sz="1200" dirty="0">
                <a:latin typeface="Adobe Devanagari" panose="02040503050201020203" pitchFamily="18" charset="0"/>
                <a:cs typeface="Adobe Devanagari" panose="02040503050201020203" pitchFamily="18" charset="0"/>
              </a:rPr>
              <a:t>सभी में संचरित हो सकती है।</a:t>
            </a:r>
          </a:p>
          <a:p>
            <a:r>
              <a:rPr lang="hi-IN" sz="1200" dirty="0">
                <a:latin typeface="Adobe Devanagari" panose="02040503050201020203" pitchFamily="18" charset="0"/>
                <a:cs typeface="Adobe Devanagari" panose="02040503050201020203" pitchFamily="18" charset="0"/>
              </a:rPr>
              <a:t>2.ध्वनि की तीव्रता  डेसिबल (</a:t>
            </a:r>
            <a:r>
              <a:rPr lang="en-US" sz="1200" dirty="0">
                <a:latin typeface="Adobe Devanagari" panose="02040503050201020203" pitchFamily="18" charset="0"/>
                <a:cs typeface="Adobe Devanagari" panose="02040503050201020203" pitchFamily="18" charset="0"/>
              </a:rPr>
              <a:t>dB) </a:t>
            </a:r>
            <a:r>
              <a:rPr lang="hi-IN" sz="1200" dirty="0">
                <a:latin typeface="Adobe Devanagari" panose="02040503050201020203" pitchFamily="18" charset="0"/>
                <a:cs typeface="Adobe Devanagari" panose="02040503050201020203" pitchFamily="18" charset="0"/>
              </a:rPr>
              <a:t>में मापी जाती है।</a:t>
            </a:r>
          </a:p>
          <a:p>
            <a:r>
              <a:rPr lang="hi-IN" sz="1200" dirty="0">
                <a:latin typeface="Adobe Devanagari" panose="02040503050201020203" pitchFamily="18" charset="0"/>
                <a:cs typeface="Adobe Devanagari" panose="02040503050201020203" pitchFamily="18" charset="0"/>
              </a:rPr>
              <a:t>3.मानव कानों के लिए श्रव्य आवृत्ति सीमा लगभग 20 </a:t>
            </a:r>
            <a:r>
              <a:rPr lang="en-US" sz="1200" dirty="0">
                <a:latin typeface="Adobe Devanagari" panose="02040503050201020203" pitchFamily="18" charset="0"/>
                <a:cs typeface="Adobe Devanagari" panose="02040503050201020203" pitchFamily="18" charset="0"/>
              </a:rPr>
              <a:t>Hz </a:t>
            </a:r>
            <a:r>
              <a:rPr lang="hi-IN" sz="1200" dirty="0">
                <a:latin typeface="Adobe Devanagari" panose="02040503050201020203" pitchFamily="18" charset="0"/>
                <a:cs typeface="Adobe Devanagari" panose="02040503050201020203" pitchFamily="18" charset="0"/>
              </a:rPr>
              <a:t>से 20,000 </a:t>
            </a:r>
            <a:r>
              <a:rPr lang="en-US" sz="1200" dirty="0">
                <a:latin typeface="Adobe Devanagari" panose="02040503050201020203" pitchFamily="18" charset="0"/>
                <a:cs typeface="Adobe Devanagari" panose="02040503050201020203" pitchFamily="18" charset="0"/>
              </a:rPr>
              <a:t>Hz </a:t>
            </a:r>
            <a:r>
              <a:rPr lang="hi-IN" sz="1200" dirty="0">
                <a:latin typeface="Adobe Devanagari" panose="02040503050201020203" pitchFamily="18" charset="0"/>
                <a:cs typeface="Adobe Devanagari" panose="02040503050201020203" pitchFamily="18" charset="0"/>
              </a:rPr>
              <a:t>तक होती है।</a:t>
            </a:r>
          </a:p>
          <a:p>
            <a:r>
              <a:rPr lang="hi-IN" sz="1200" b="1" dirty="0">
                <a:latin typeface="Adobe Devanagari" panose="02040503050201020203" pitchFamily="18" charset="0"/>
                <a:cs typeface="Adobe Devanagari" panose="02040503050201020203" pitchFamily="18" charset="0"/>
              </a:rPr>
              <a:t>उपर्युक्त में से कौन-सा/से कथन सही है/हैं?</a:t>
            </a:r>
          </a:p>
          <a:p>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केवल 1</a:t>
            </a:r>
            <a:r>
              <a:rPr lang="en-IN"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केवल 2 और 3 </a:t>
            </a:r>
          </a:p>
          <a:p>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केवल 3</a:t>
            </a:r>
            <a:r>
              <a:rPr lang="en-IN"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d) 1, 2 </a:t>
            </a:r>
            <a:r>
              <a:rPr lang="hi-IN" sz="1200" dirty="0">
                <a:latin typeface="Adobe Devanagari" panose="02040503050201020203" pitchFamily="18" charset="0"/>
                <a:cs typeface="Adobe Devanagari" panose="02040503050201020203" pitchFamily="18" charset="0"/>
              </a:rPr>
              <a:t>और 3</a:t>
            </a:r>
          </a:p>
          <a:p>
            <a:endParaRPr lang="en-US" sz="1200" dirty="0">
              <a:latin typeface="Adobe Devanagari" panose="02040503050201020203" pitchFamily="18" charset="0"/>
              <a:cs typeface="Adobe Devanagari" panose="02040503050201020203" pitchFamily="18" charset="0"/>
            </a:endParaRPr>
          </a:p>
          <a:p>
            <a:r>
              <a:rPr lang="en-US" sz="1200" b="1" dirty="0">
                <a:latin typeface="Adobe Devanagari" panose="02040503050201020203" pitchFamily="18" charset="0"/>
                <a:cs typeface="Adobe Devanagari" panose="02040503050201020203" pitchFamily="18" charset="0"/>
              </a:rPr>
              <a:t>68. </a:t>
            </a:r>
            <a:r>
              <a:rPr lang="hi-IN" sz="1200" b="1" dirty="0">
                <a:latin typeface="Adobe Devanagari" panose="02040503050201020203" pitchFamily="18" charset="0"/>
                <a:cs typeface="Adobe Devanagari" panose="02040503050201020203" pitchFamily="18" charset="0"/>
              </a:rPr>
              <a:t>जब कोई वस्तु पृथ्वी पर गिरती है, तो वह पृथ्वी को भी आकर्षित करती है, फिर भी हम पृथ्वी को वस्तु की ओर गति करते नहीं देखते। इसका कारण निम्न में से कौन सा है?</a:t>
            </a:r>
          </a:p>
          <a:p>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केवल गति का प्रथम नियम</a:t>
            </a:r>
          </a:p>
          <a:p>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केवल गति का द्वितीय नियम</a:t>
            </a:r>
          </a:p>
          <a:p>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केवल गति का तृतीय नियम</a:t>
            </a:r>
          </a:p>
          <a:p>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गति का द्वितीय और तृतीय नियम दोनों</a:t>
            </a:r>
          </a:p>
          <a:p>
            <a:endParaRPr lang="en-US" sz="1200" dirty="0">
              <a:latin typeface="Adobe Devanagari" panose="02040503050201020203" pitchFamily="18" charset="0"/>
              <a:cs typeface="Adobe Devanagari" panose="02040503050201020203" pitchFamily="18" charset="0"/>
            </a:endParaRPr>
          </a:p>
          <a:p>
            <a:r>
              <a:rPr lang="en-US" sz="1200" b="1" dirty="0">
                <a:latin typeface="Adobe Devanagari" panose="02040503050201020203" pitchFamily="18" charset="0"/>
                <a:cs typeface="Adobe Devanagari" panose="02040503050201020203" pitchFamily="18" charset="0"/>
              </a:rPr>
              <a:t>69. </a:t>
            </a:r>
            <a:r>
              <a:rPr lang="hi-IN" sz="1200" b="1" dirty="0">
                <a:latin typeface="Adobe Devanagari" panose="02040503050201020203" pitchFamily="18" charset="0"/>
                <a:cs typeface="Adobe Devanagari" panose="02040503050201020203" pitchFamily="18" charset="0"/>
              </a:rPr>
              <a:t>प्रश्न 1: सूची-</a:t>
            </a:r>
            <a:r>
              <a:rPr lang="en-US" sz="1200" b="1" dirty="0">
                <a:latin typeface="Adobe Devanagari" panose="02040503050201020203" pitchFamily="18" charset="0"/>
                <a:cs typeface="Adobe Devanagari" panose="02040503050201020203" pitchFamily="18" charset="0"/>
              </a:rPr>
              <a:t>I </a:t>
            </a:r>
            <a:r>
              <a:rPr lang="hi-IN" sz="1200" b="1" dirty="0">
                <a:latin typeface="Adobe Devanagari" panose="02040503050201020203" pitchFamily="18" charset="0"/>
                <a:cs typeface="Adobe Devanagari" panose="02040503050201020203" pitchFamily="18" charset="0"/>
              </a:rPr>
              <a:t>को सूची-</a:t>
            </a:r>
            <a:r>
              <a:rPr lang="en-US" sz="1200" b="1" dirty="0">
                <a:latin typeface="Adobe Devanagari" panose="02040503050201020203" pitchFamily="18" charset="0"/>
                <a:cs typeface="Adobe Devanagari" panose="02040503050201020203" pitchFamily="18" charset="0"/>
              </a:rPr>
              <a:t>II </a:t>
            </a:r>
            <a:r>
              <a:rPr lang="hi-IN" sz="1200" b="1" dirty="0">
                <a:latin typeface="Adobe Devanagari" panose="02040503050201020203" pitchFamily="18" charset="0"/>
                <a:cs typeface="Adobe Devanagari" panose="02040503050201020203" pitchFamily="18" charset="0"/>
              </a:rPr>
              <a:t>से सुमेलित कीजिए—</a:t>
            </a:r>
          </a:p>
          <a:p>
            <a:r>
              <a:rPr lang="en-IN" sz="1200" b="1" dirty="0">
                <a:latin typeface="Adobe Devanagari" panose="02040503050201020203" pitchFamily="18" charset="0"/>
                <a:cs typeface="Adobe Devanagari" panose="02040503050201020203" pitchFamily="18" charset="0"/>
              </a:rPr>
              <a:t>   </a:t>
            </a:r>
            <a:r>
              <a:rPr lang="hi-IN" sz="1200" b="1" dirty="0">
                <a:latin typeface="Adobe Devanagari" panose="02040503050201020203" pitchFamily="18" charset="0"/>
                <a:cs typeface="Adobe Devanagari" panose="02040503050201020203" pitchFamily="18" charset="0"/>
              </a:rPr>
              <a:t>सूची-</a:t>
            </a:r>
            <a:r>
              <a:rPr lang="en-US" sz="1200" b="1" dirty="0">
                <a:latin typeface="Adobe Devanagari" panose="02040503050201020203" pitchFamily="18" charset="0"/>
                <a:cs typeface="Adobe Devanagari" panose="02040503050201020203" pitchFamily="18" charset="0"/>
              </a:rPr>
              <a:t>I (</a:t>
            </a:r>
            <a:r>
              <a:rPr lang="hi-IN" sz="1200" b="1" dirty="0">
                <a:latin typeface="Adobe Devanagari" panose="02040503050201020203" pitchFamily="18" charset="0"/>
                <a:cs typeface="Adobe Devanagari" panose="02040503050201020203" pitchFamily="18" charset="0"/>
              </a:rPr>
              <a:t>रोग)	सूची-</a:t>
            </a:r>
            <a:r>
              <a:rPr lang="en-US" sz="1200" b="1" dirty="0">
                <a:latin typeface="Adobe Devanagari" panose="02040503050201020203" pitchFamily="18" charset="0"/>
                <a:cs typeface="Adobe Devanagari" panose="02040503050201020203" pitchFamily="18" charset="0"/>
              </a:rPr>
              <a:t>II (</a:t>
            </a:r>
            <a:r>
              <a:rPr lang="hi-IN" sz="1200" b="1" dirty="0">
                <a:latin typeface="Adobe Devanagari" panose="02040503050201020203" pitchFamily="18" charset="0"/>
                <a:cs typeface="Adobe Devanagari" panose="02040503050201020203" pitchFamily="18" charset="0"/>
              </a:rPr>
              <a:t>कारक)</a:t>
            </a:r>
          </a:p>
          <a:p>
            <a:r>
              <a:rPr lang="en-US"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पेप्टिक व्रण	1. वायरस</a:t>
            </a:r>
          </a:p>
          <a:p>
            <a:r>
              <a:rPr lang="en-US"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डेंगू	</a:t>
            </a:r>
            <a:r>
              <a:rPr lang="en-IN"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2. प्रोटोजोआ</a:t>
            </a:r>
          </a:p>
          <a:p>
            <a:r>
              <a:rPr lang="en-US"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फीलपाँव	3. कृमि</a:t>
            </a:r>
          </a:p>
          <a:p>
            <a:r>
              <a:rPr lang="en-US"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मलेरिया	4. बैक्टीरिया</a:t>
            </a:r>
          </a:p>
          <a:p>
            <a:r>
              <a:rPr lang="hi-IN" sz="1200" b="1" dirty="0">
                <a:latin typeface="Adobe Devanagari" panose="02040503050201020203" pitchFamily="18" charset="0"/>
                <a:cs typeface="Adobe Devanagari" panose="02040503050201020203" pitchFamily="18" charset="0"/>
              </a:rPr>
              <a:t>कूट:</a:t>
            </a:r>
          </a:p>
          <a:p>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a) A-4, B-1, C-3, D-2 </a:t>
            </a:r>
          </a:p>
          <a:p>
            <a:r>
              <a:rPr lang="en-US" sz="1200" dirty="0">
                <a:latin typeface="Adobe Devanagari" panose="02040503050201020203" pitchFamily="18" charset="0"/>
                <a:cs typeface="Adobe Devanagari" panose="02040503050201020203" pitchFamily="18" charset="0"/>
              </a:rPr>
              <a:t>(b) A-1, B-4, C-3, D-2</a:t>
            </a:r>
          </a:p>
          <a:p>
            <a:r>
              <a:rPr lang="en-US" sz="1200" dirty="0">
                <a:latin typeface="Adobe Devanagari" panose="02040503050201020203" pitchFamily="18" charset="0"/>
                <a:cs typeface="Adobe Devanagari" panose="02040503050201020203" pitchFamily="18" charset="0"/>
              </a:rPr>
              <a:t>(c) A-4, B-2, C-1, D-3</a:t>
            </a:r>
          </a:p>
          <a:p>
            <a:r>
              <a:rPr lang="en-US" sz="1200" dirty="0">
                <a:latin typeface="Adobe Devanagari" panose="02040503050201020203" pitchFamily="18" charset="0"/>
                <a:cs typeface="Adobe Devanagari" panose="02040503050201020203" pitchFamily="18" charset="0"/>
              </a:rPr>
              <a:t>(d) A-3, B-1, C-4, D-2</a:t>
            </a:r>
          </a:p>
          <a:p>
            <a:endParaRPr lang="en-US" sz="1200" b="1" dirty="0">
              <a:latin typeface="Adobe Devanagari" panose="02040503050201020203" pitchFamily="18" charset="0"/>
              <a:cs typeface="Adobe Devanagari" panose="02040503050201020203" pitchFamily="18" charset="0"/>
            </a:endParaRPr>
          </a:p>
          <a:p>
            <a:r>
              <a:rPr lang="en-US" sz="1200" b="1" dirty="0">
                <a:latin typeface="Adobe Devanagari" panose="02040503050201020203" pitchFamily="18" charset="0"/>
                <a:cs typeface="Adobe Devanagari" panose="02040503050201020203" pitchFamily="18" charset="0"/>
              </a:rPr>
              <a:t>70. </a:t>
            </a:r>
            <a:r>
              <a:rPr lang="hi-IN" sz="1200" b="1" dirty="0">
                <a:latin typeface="Adobe Devanagari" panose="02040503050201020203" pitchFamily="18" charset="0"/>
                <a:cs typeface="Adobe Devanagari" panose="02040503050201020203" pitchFamily="18" charset="0"/>
              </a:rPr>
              <a:t>निम्नलिखित कथनों पर विचार कीजिए—</a:t>
            </a:r>
          </a:p>
          <a:p>
            <a:r>
              <a:rPr lang="hi-IN" sz="1200" dirty="0">
                <a:latin typeface="Adobe Devanagari" panose="02040503050201020203" pitchFamily="18" charset="0"/>
                <a:cs typeface="Adobe Devanagari" panose="02040503050201020203" pitchFamily="18" charset="0"/>
              </a:rPr>
              <a:t>1.प्रत्येक चुंबक के दो ध्रुव — उत्तरी और दक्षिणी — होते हैं।</a:t>
            </a:r>
          </a:p>
          <a:p>
            <a:r>
              <a:rPr lang="hi-IN" sz="1200" dirty="0">
                <a:latin typeface="Adobe Devanagari" panose="02040503050201020203" pitchFamily="18" charset="0"/>
                <a:cs typeface="Adobe Devanagari" panose="02040503050201020203" pitchFamily="18" charset="0"/>
              </a:rPr>
              <a:t>2.चुंबक को गर्म करने, चोट पहुँचाने या ऊँचाई से गिराने पर वह अपने चुंबकीय गुण खो सकता है।</a:t>
            </a:r>
          </a:p>
          <a:p>
            <a:r>
              <a:rPr lang="hi-IN" sz="1200" dirty="0">
                <a:latin typeface="Adobe Devanagari" panose="02040503050201020203" pitchFamily="18" charset="0"/>
                <a:cs typeface="Adobe Devanagari" panose="02040503050201020203" pitchFamily="18" charset="0"/>
              </a:rPr>
              <a:t>3.यदि किसी चुंबक को स्वतंत्रतापूर्वक लटकाया जाए, तो वह सदैव उत्तर-दक्षिण दिशा में स्थिर होता है।</a:t>
            </a:r>
          </a:p>
          <a:p>
            <a:r>
              <a:rPr lang="hi-IN" sz="1200" dirty="0">
                <a:latin typeface="Adobe Devanagari" panose="02040503050201020203" pitchFamily="18" charset="0"/>
                <a:cs typeface="Adobe Devanagari" panose="02040503050201020203" pitchFamily="18" charset="0"/>
              </a:rPr>
              <a:t>4.कृत्रिम चुंबक केवल एक ही आकार में बनाए जाते हैं।</a:t>
            </a:r>
          </a:p>
          <a:p>
            <a:r>
              <a:rPr lang="hi-IN" sz="1200" b="1" dirty="0">
                <a:latin typeface="Adobe Devanagari" panose="02040503050201020203" pitchFamily="18" charset="0"/>
                <a:cs typeface="Adobe Devanagari" panose="02040503050201020203" pitchFamily="18" charset="0"/>
              </a:rPr>
              <a:t>उपर्युक्त में से कौन-सा/से कथन सत्य है/हैं?</a:t>
            </a:r>
          </a:p>
          <a:p>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केवल 1 और 4</a:t>
            </a:r>
          </a:p>
          <a:p>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केवल 2 और 3</a:t>
            </a:r>
          </a:p>
          <a:p>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केवल 1, 2 और 3 </a:t>
            </a:r>
          </a:p>
          <a:p>
            <a:r>
              <a:rPr lang="hi-IN" sz="1200" dirty="0">
                <a:latin typeface="Adobe Devanagari" panose="02040503050201020203" pitchFamily="18" charset="0"/>
                <a:cs typeface="Adobe Devanagari" panose="02040503050201020203" pitchFamily="18" charset="0"/>
              </a:rPr>
              <a:t>(</a:t>
            </a:r>
            <a:r>
              <a:rPr lang="en-US" sz="1200" dirty="0">
                <a:latin typeface="Adobe Devanagari" panose="02040503050201020203" pitchFamily="18" charset="0"/>
                <a:cs typeface="Adobe Devanagari" panose="02040503050201020203" pitchFamily="18" charset="0"/>
              </a:rPr>
              <a:t>d) 1, 2, 3 </a:t>
            </a:r>
            <a:r>
              <a:rPr lang="hi-IN" sz="1200" dirty="0">
                <a:latin typeface="Adobe Devanagari" panose="02040503050201020203" pitchFamily="18" charset="0"/>
                <a:cs typeface="Adobe Devanagari" panose="02040503050201020203" pitchFamily="18" charset="0"/>
              </a:rPr>
              <a:t>और 4</a:t>
            </a:r>
            <a:endParaRPr lang="en-IN" sz="1200" dirty="0">
              <a:latin typeface="Adobe Devanagari" panose="02040503050201020203" pitchFamily="18" charset="0"/>
              <a:cs typeface="Adobe Devanagari" panose="02040503050201020203" pitchFamily="18" charset="0"/>
            </a:endParaRPr>
          </a:p>
          <a:p>
            <a:endParaRPr lang="hi-IN" sz="1200"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71. </a:t>
            </a:r>
            <a:r>
              <a:rPr lang="hi-IN" sz="1200" b="1" dirty="0">
                <a:latin typeface="Adobe Devanagari" panose="02040503050201020203" pitchFamily="18" charset="0"/>
                <a:cs typeface="Adobe Devanagari" panose="02040503050201020203" pitchFamily="18" charset="0"/>
              </a:rPr>
              <a:t>बिहार के वित्त मंत्री सम्राट चौधरी ने 28 फरवरी, 2025 को कौन सा आर्थिक सर्वेक्षण 2024-25 पेश किया?</a:t>
            </a:r>
          </a:p>
          <a:p>
            <a:r>
              <a:rPr lang="en-IN" sz="1200" dirty="0">
                <a:latin typeface="Adobe Devanagari" panose="02040503050201020203" pitchFamily="18" charset="0"/>
                <a:cs typeface="Adobe Devanagari" panose="02040503050201020203" pitchFamily="18" charset="0"/>
              </a:rPr>
              <a:t>A) 19</a:t>
            </a:r>
            <a:r>
              <a:rPr lang="hi-IN" sz="1200" dirty="0">
                <a:latin typeface="Adobe Devanagari" panose="02040503050201020203" pitchFamily="18" charset="0"/>
                <a:cs typeface="Adobe Devanagari" panose="02040503050201020203" pitchFamily="18" charset="0"/>
              </a:rPr>
              <a:t>वाँ आर्थिक सर्वेक्षण</a:t>
            </a:r>
            <a:r>
              <a:rPr lang="en-IN" sz="1200" dirty="0">
                <a:latin typeface="Adobe Devanagari" panose="02040503050201020203" pitchFamily="18" charset="0"/>
                <a:cs typeface="Adobe Devanagari" panose="02040503050201020203" pitchFamily="18" charset="0"/>
              </a:rPr>
              <a:t>	B) 18</a:t>
            </a:r>
            <a:r>
              <a:rPr lang="hi-IN" sz="1200" dirty="0">
                <a:latin typeface="Adobe Devanagari" panose="02040503050201020203" pitchFamily="18" charset="0"/>
                <a:cs typeface="Adobe Devanagari" panose="02040503050201020203" pitchFamily="18" charset="0"/>
              </a:rPr>
              <a:t>वाँ आर्थिक सर्वेक्षण</a:t>
            </a:r>
          </a:p>
          <a:p>
            <a:r>
              <a:rPr lang="en-IN" sz="1200" dirty="0">
                <a:latin typeface="Adobe Devanagari" panose="02040503050201020203" pitchFamily="18" charset="0"/>
                <a:cs typeface="Adobe Devanagari" panose="02040503050201020203" pitchFamily="18" charset="0"/>
              </a:rPr>
              <a:t>C) 17</a:t>
            </a:r>
            <a:r>
              <a:rPr lang="hi-IN" sz="1200" dirty="0">
                <a:latin typeface="Adobe Devanagari" panose="02040503050201020203" pitchFamily="18" charset="0"/>
                <a:cs typeface="Adobe Devanagari" panose="02040503050201020203" pitchFamily="18" charset="0"/>
              </a:rPr>
              <a:t>वाँ आर्थिक सर्वेक्षण</a:t>
            </a:r>
            <a:r>
              <a:rPr lang="en-IN" sz="1200" dirty="0">
                <a:latin typeface="Adobe Devanagari" panose="02040503050201020203" pitchFamily="18" charset="0"/>
                <a:cs typeface="Adobe Devanagari" panose="02040503050201020203" pitchFamily="18" charset="0"/>
              </a:rPr>
              <a:t>	D) 20</a:t>
            </a:r>
            <a:r>
              <a:rPr lang="hi-IN" sz="1200" dirty="0">
                <a:latin typeface="Adobe Devanagari" panose="02040503050201020203" pitchFamily="18" charset="0"/>
                <a:cs typeface="Adobe Devanagari" panose="02040503050201020203" pitchFamily="18" charset="0"/>
              </a:rPr>
              <a:t>वाँ आर्थिक सर्वेक्षण</a:t>
            </a:r>
          </a:p>
          <a:p>
            <a:endParaRPr lang="hi-IN" sz="1200" dirty="0">
              <a:latin typeface="Adobe Devanagari" panose="02040503050201020203" pitchFamily="18" charset="0"/>
              <a:cs typeface="Adobe Devanagari" panose="02040503050201020203" pitchFamily="18" charset="0"/>
            </a:endParaRPr>
          </a:p>
          <a:p>
            <a:endParaRPr lang="hi-IN" sz="1200" dirty="0">
              <a:latin typeface="Adobe Devanagari" panose="02040503050201020203" pitchFamily="18" charset="0"/>
              <a:cs typeface="Adobe Devanagari" panose="02040503050201020203" pitchFamily="18" charset="0"/>
            </a:endParaRPr>
          </a:p>
        </p:txBody>
      </p:sp>
      <p:sp>
        <p:nvSpPr>
          <p:cNvPr id="3" name="Rectangle 2">
            <a:extLst>
              <a:ext uri="{FF2B5EF4-FFF2-40B4-BE49-F238E27FC236}">
                <a16:creationId xmlns:a16="http://schemas.microsoft.com/office/drawing/2014/main" id="{5CCB0A4D-746C-C318-F4F9-B3E16254CA3A}"/>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32037D31-9D3C-6F77-D91A-0F2E1DAB658F}"/>
              </a:ext>
            </a:extLst>
          </p:cNvPr>
          <p:cNvSpPr txBox="1"/>
          <p:nvPr/>
        </p:nvSpPr>
        <p:spPr>
          <a:xfrm>
            <a:off x="3471643" y="488282"/>
            <a:ext cx="3010858" cy="9064020"/>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67.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Consider the following statements regarding sound—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1.Sound can propagate through solids, liquids, gases, and vacuum.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2.The intensity of sound is measured in decibels (dB).</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3.The audible frequency range for the human ear is approximately 20 Hz to 20,000 Hz.</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(b) Only 2 and 3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3		(d) 1, 2 and 3</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68.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When an object falls towards the Earth, it also attracts the Earth, yet we do not observe the Earth moving towards the object. What is the reason for this?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Newton’s First Law of Motion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Newton’s Second Law of Motion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Newton’s Third Law of Motion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Both Second and Third Laws of Motion</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69. Question 1: Match List-I with List-II—</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List-I (Diseases)	List-II (Causative Agents)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Peptic Ulcer		1. Virus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Dengue		2. Protozoa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Filariasis		3. Worm</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Malaria		4. Bacteria</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A-4, B-1, C-3, D-2 </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A-1, B-4, C-3, D-2</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A-4, B-2, C-1, D-3</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A-3, B-1, C-4, D-2</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70. Consider the following statements—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1.Every magnet has two poles — North and South.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2.A magnet can lose its magnetic properties if heated, struck, or dropped from a height.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3.When suspended freely, a magnet always aligns itself in the North-South direction.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4.Artificial magnets are made in only one shape.</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1, 2 and 3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2, 3 and 4</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71. Which economic survey of Bihar was presented by Bihar's Finance Minister, Samrat Chaudhary, on 28th February 2025 for the year 2024-25?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19th Economic Survey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18th Economic Survey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17th Economic Survey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20th Economic Survey</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0508657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FEB3E-DA1C-0108-9A0A-0CEB1E713D0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56F523F1-E689-FECD-B51F-93CF77DE57C4}"/>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00FF516F-8C13-CBF4-837C-19515A9EB451}"/>
              </a:ext>
            </a:extLst>
          </p:cNvPr>
          <p:cNvSpPr txBox="1"/>
          <p:nvPr/>
        </p:nvSpPr>
        <p:spPr>
          <a:xfrm>
            <a:off x="362959" y="567111"/>
            <a:ext cx="3010858" cy="8956298"/>
          </a:xfrm>
          <a:prstGeom prst="rect">
            <a:avLst/>
          </a:prstGeom>
          <a:noFill/>
        </p:spPr>
        <p:txBody>
          <a:bodyPr wrap="square">
            <a:spAutoFit/>
          </a:bodyPr>
          <a:lstStyle/>
          <a:p>
            <a:r>
              <a:rPr lang="en-IN" sz="1200" b="1" dirty="0">
                <a:latin typeface="Adobe Devanagari" panose="02040503050201020203" pitchFamily="18" charset="0"/>
                <a:cs typeface="Adobe Devanagari" panose="02040503050201020203" pitchFamily="18" charset="0"/>
              </a:rPr>
              <a:t>72. </a:t>
            </a:r>
            <a:r>
              <a:rPr lang="hi-IN" sz="1200" b="1" dirty="0">
                <a:latin typeface="Adobe Devanagari" panose="02040503050201020203" pitchFamily="18" charset="0"/>
                <a:cs typeface="Adobe Devanagari" panose="02040503050201020203" pitchFamily="18" charset="0"/>
              </a:rPr>
              <a:t>निम्नलिखित में से कौन सा कथन सुशील कुमार मोदी के बारे में सही है?</a:t>
            </a:r>
          </a:p>
          <a:p>
            <a:r>
              <a:rPr lang="hi-IN" sz="1200" dirty="0">
                <a:latin typeface="Adobe Devanagari" panose="02040503050201020203" pitchFamily="18" charset="0"/>
                <a:cs typeface="Adobe Devanagari" panose="02040503050201020203" pitchFamily="18" charset="0"/>
              </a:rPr>
              <a:t>1.सुशील कुमार मोदी 2005-13 और 2017-20 तक बिहार के उपमुख्यमंत्री और वित्त मंत्री रहे।</a:t>
            </a:r>
          </a:p>
          <a:p>
            <a:r>
              <a:rPr lang="hi-IN" sz="1200" dirty="0">
                <a:latin typeface="Adobe Devanagari" panose="02040503050201020203" pitchFamily="18" charset="0"/>
                <a:cs typeface="Adobe Devanagari" panose="02040503050201020203" pitchFamily="18" charset="0"/>
              </a:rPr>
              <a:t>2.सुशील कुमार मोदी को मरणोपरांत पद्म विभूषण पुरस्कार से सम्मानित किया गया।</a:t>
            </a:r>
          </a:p>
          <a:p>
            <a:r>
              <a:rPr lang="hi-IN" sz="1200" b="1" dirty="0">
                <a:latin typeface="Adobe Devanagari" panose="02040503050201020203" pitchFamily="18" charset="0"/>
                <a:cs typeface="Adobe Devanagari" panose="02040503050201020203" pitchFamily="18" charset="0"/>
              </a:rPr>
              <a:t>विकल्प:</a:t>
            </a:r>
          </a:p>
          <a:p>
            <a:r>
              <a:rPr lang="hi-IN" sz="1200" b="1"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केवल 1 </a:t>
            </a:r>
            <a:r>
              <a:rPr lang="en-IN"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केवल 2</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दोनों सही हैं</a:t>
            </a:r>
            <a:r>
              <a:rPr lang="en-IN"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दोनों गलत हैं</a:t>
            </a:r>
          </a:p>
          <a:p>
            <a:endParaRPr lang="en-IN" sz="1200"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73. </a:t>
            </a:r>
            <a:r>
              <a:rPr lang="hi-IN" sz="1200" b="1" dirty="0">
                <a:latin typeface="Adobe Devanagari" panose="02040503050201020203" pitchFamily="18" charset="0"/>
                <a:cs typeface="Adobe Devanagari" panose="02040503050201020203" pitchFamily="18" charset="0"/>
              </a:rPr>
              <a:t>हाल ही में बिहार को 'इंडिया स्पोर्ट्स अवॉर्ड 2024' से किस संगठन द्वारा सम्मानित किया गया है?</a:t>
            </a:r>
          </a:p>
          <a:p>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भारतीय ओलंपिक संघ (</a:t>
            </a:r>
            <a:r>
              <a:rPr lang="en-IN" sz="1200" dirty="0">
                <a:latin typeface="Adobe Devanagari" panose="02040503050201020203" pitchFamily="18" charset="0"/>
                <a:cs typeface="Adobe Devanagari" panose="02040503050201020203" pitchFamily="18" charset="0"/>
              </a:rPr>
              <a:t>IOA)</a:t>
            </a:r>
          </a:p>
          <a:p>
            <a:r>
              <a:rPr lang="en-IN"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फेडरेशन ऑफ इंडियन चैंबर्स ऑफ कॉमर्स एंड इंडस्ट्री(</a:t>
            </a:r>
            <a:r>
              <a:rPr lang="en-IN" sz="1200" dirty="0">
                <a:latin typeface="Adobe Devanagari" panose="02040503050201020203" pitchFamily="18" charset="0"/>
                <a:cs typeface="Adobe Devanagari" panose="02040503050201020203" pitchFamily="18" charset="0"/>
              </a:rPr>
              <a:t>FICCI)</a:t>
            </a:r>
          </a:p>
          <a:p>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स्पोर्ट्स अथॉरिटी ऑफ इंडिया (</a:t>
            </a:r>
            <a:r>
              <a:rPr lang="en-IN" sz="1200" dirty="0">
                <a:latin typeface="Adobe Devanagari" panose="02040503050201020203" pitchFamily="18" charset="0"/>
                <a:cs typeface="Adobe Devanagari" panose="02040503050201020203" pitchFamily="18" charset="0"/>
              </a:rPr>
              <a:t>SAI)</a:t>
            </a:r>
          </a:p>
          <a:p>
            <a:r>
              <a:rPr lang="en-IN"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नेशनल स्पोर्ट्स डेवलपमेंट फंड (</a:t>
            </a:r>
            <a:r>
              <a:rPr lang="en-IN" sz="1200" dirty="0">
                <a:latin typeface="Adobe Devanagari" panose="02040503050201020203" pitchFamily="18" charset="0"/>
                <a:cs typeface="Adobe Devanagari" panose="02040503050201020203" pitchFamily="18" charset="0"/>
              </a:rPr>
              <a:t>NSDF)</a:t>
            </a:r>
          </a:p>
          <a:p>
            <a:endParaRPr lang="hi-IN" sz="1200"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74.</a:t>
            </a:r>
            <a:r>
              <a:rPr lang="hi-IN" sz="1200" b="1" dirty="0">
                <a:latin typeface="Adobe Devanagari" panose="02040503050201020203" pitchFamily="18" charset="0"/>
                <a:cs typeface="Adobe Devanagari" panose="02040503050201020203" pitchFamily="18" charset="0"/>
              </a:rPr>
              <a:t>हाल ही में बिहार सरकार द्वारा शुरू की गई 'बिहार योद्धा सम्मान योजना' के तहत किसे पुरस्कृत किया जाएगा?</a:t>
            </a:r>
          </a:p>
          <a:p>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अवैध निर्माण की सूचना देने पर पुरस्कार</a:t>
            </a:r>
          </a:p>
          <a:p>
            <a:r>
              <a:rPr lang="en-IN"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राजस्व चोरी या अवैध खनन की सूचना देने पर नकद पुरस्कार</a:t>
            </a:r>
          </a:p>
          <a:p>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पर्यावरण सुरक्षा की सूचना देने पर पुरस्कार</a:t>
            </a:r>
          </a:p>
          <a:p>
            <a:r>
              <a:rPr lang="en-IN"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पुलिस अधिकारियों की सहायता पर पुरस्कार</a:t>
            </a:r>
          </a:p>
          <a:p>
            <a:endParaRPr lang="en-IN" sz="1200"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75. </a:t>
            </a:r>
            <a:r>
              <a:rPr lang="hi-IN" sz="1200" b="1" dirty="0">
                <a:latin typeface="Adobe Devanagari" panose="02040503050201020203" pitchFamily="18" charset="0"/>
                <a:cs typeface="Adobe Devanagari" panose="02040503050201020203" pitchFamily="18" charset="0"/>
              </a:rPr>
              <a:t>बिहार के किस जिले के पत्थर कला को हाल ही में </a:t>
            </a:r>
            <a:r>
              <a:rPr lang="en-IN" sz="1200" b="1" dirty="0">
                <a:latin typeface="Adobe Devanagari" panose="02040503050201020203" pitchFamily="18" charset="0"/>
                <a:cs typeface="Adobe Devanagari" panose="02040503050201020203" pitchFamily="18" charset="0"/>
              </a:rPr>
              <a:t>GI </a:t>
            </a:r>
            <a:r>
              <a:rPr lang="hi-IN" sz="1200" b="1" dirty="0">
                <a:latin typeface="Adobe Devanagari" panose="02040503050201020203" pitchFamily="18" charset="0"/>
                <a:cs typeface="Adobe Devanagari" panose="02040503050201020203" pitchFamily="18" charset="0"/>
              </a:rPr>
              <a:t>टैग प्राप्त हुआ है?</a:t>
            </a:r>
          </a:p>
          <a:p>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गया</a:t>
            </a:r>
            <a:r>
              <a:rPr lang="en-IN"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पटना</a:t>
            </a:r>
          </a:p>
          <a:p>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भागलपुर</a:t>
            </a:r>
            <a:r>
              <a:rPr lang="en-IN" sz="1200" dirty="0">
                <a:latin typeface="Adobe Devanagari" panose="02040503050201020203" pitchFamily="18" charset="0"/>
                <a:cs typeface="Adobe Devanagari" panose="02040503050201020203" pitchFamily="18" charset="0"/>
              </a:rPr>
              <a:t>		D) </a:t>
            </a:r>
            <a:r>
              <a:rPr lang="hi-IN" sz="1200" dirty="0">
                <a:latin typeface="Adobe Devanagari" panose="02040503050201020203" pitchFamily="18" charset="0"/>
                <a:cs typeface="Adobe Devanagari" panose="02040503050201020203" pitchFamily="18" charset="0"/>
              </a:rPr>
              <a:t>मुजफ्फरपुर</a:t>
            </a:r>
          </a:p>
          <a:p>
            <a:endParaRPr lang="en-IN" sz="1200"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76. </a:t>
            </a:r>
            <a:r>
              <a:rPr lang="hi-IN" sz="1200" b="1" dirty="0">
                <a:latin typeface="Adobe Devanagari" panose="02040503050201020203" pitchFamily="18" charset="0"/>
                <a:cs typeface="Adobe Devanagari" panose="02040503050201020203" pitchFamily="18" charset="0"/>
              </a:rPr>
              <a:t>हाल ही बिहार में 'स्ट्रीट वेंडर से ब्यूरोक्रेट' पुस्तक का विमोचन किसके द्वारा किया गया?</a:t>
            </a:r>
          </a:p>
          <a:p>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मुख्यमंत्री</a:t>
            </a:r>
            <a:r>
              <a:rPr lang="en-IN"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राज्यपाल</a:t>
            </a:r>
          </a:p>
          <a:p>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केंद्रीय मंत्री</a:t>
            </a:r>
            <a:r>
              <a:rPr lang="en-IN" sz="1200" dirty="0">
                <a:latin typeface="Adobe Devanagari" panose="02040503050201020203" pitchFamily="18" charset="0"/>
                <a:cs typeface="Adobe Devanagari" panose="02040503050201020203" pitchFamily="18" charset="0"/>
              </a:rPr>
              <a:t>		D) </a:t>
            </a:r>
            <a:r>
              <a:rPr lang="hi-IN" sz="1200" dirty="0">
                <a:latin typeface="Adobe Devanagari" panose="02040503050201020203" pitchFamily="18" charset="0"/>
                <a:cs typeface="Adobe Devanagari" panose="02040503050201020203" pitchFamily="18" charset="0"/>
              </a:rPr>
              <a:t>प्रमुख सचिव</a:t>
            </a:r>
          </a:p>
          <a:p>
            <a:endParaRPr lang="en-IN" sz="1200"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77. </a:t>
            </a:r>
            <a:r>
              <a:rPr lang="hi-IN" sz="1200" b="1" dirty="0">
                <a:latin typeface="Adobe Devanagari" panose="02040503050201020203" pitchFamily="18" charset="0"/>
                <a:cs typeface="Adobe Devanagari" panose="02040503050201020203" pitchFamily="18" charset="0"/>
              </a:rPr>
              <a:t>11 फरवरी 2025 को लोकसभा अध्यक्ष ओम बिड़ला द्वारा संसद में अनुवाद सेवाओं के विस्तार की घोषणा में बिहार की कौन सी भाषा शामिल है?</a:t>
            </a:r>
          </a:p>
          <a:p>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भोजपुरी</a:t>
            </a:r>
            <a:r>
              <a:rPr lang="en-IN"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मगही</a:t>
            </a:r>
          </a:p>
          <a:p>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मैथिली</a:t>
            </a:r>
            <a:r>
              <a:rPr lang="en-IN" sz="1200" dirty="0">
                <a:latin typeface="Adobe Devanagari" panose="02040503050201020203" pitchFamily="18" charset="0"/>
                <a:cs typeface="Adobe Devanagari" panose="02040503050201020203" pitchFamily="18" charset="0"/>
              </a:rPr>
              <a:t>		D) </a:t>
            </a:r>
            <a:r>
              <a:rPr lang="hi-IN" sz="1200" dirty="0">
                <a:latin typeface="Adobe Devanagari" panose="02040503050201020203" pitchFamily="18" charset="0"/>
                <a:cs typeface="Adobe Devanagari" panose="02040503050201020203" pitchFamily="18" charset="0"/>
              </a:rPr>
              <a:t>अंगिका</a:t>
            </a:r>
          </a:p>
          <a:p>
            <a:endParaRPr lang="en-IN" sz="1200"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78. </a:t>
            </a:r>
            <a:r>
              <a:rPr lang="hi-IN" sz="1200" b="1" dirty="0">
                <a:latin typeface="Adobe Devanagari" panose="02040503050201020203" pitchFamily="18" charset="0"/>
                <a:cs typeface="Adobe Devanagari" panose="02040503050201020203" pitchFamily="18" charset="0"/>
              </a:rPr>
              <a:t>बिहार के किस विश्वविद्यालय के 107 वर्षों के इतिहास में पहली बार एक महिला छात्रा मैथिली मृणालिनी ने छात्र संघ की अध्यक्षता का पद हासिल किया है?</a:t>
            </a:r>
          </a:p>
          <a:p>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पटना विश्वविद्यालय</a:t>
            </a:r>
          </a:p>
          <a:p>
            <a:r>
              <a:rPr lang="en-IN"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ललित नारायण मिथिला विश्वविद्यालय</a:t>
            </a:r>
          </a:p>
          <a:p>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मगध विश्वविद्यालय</a:t>
            </a:r>
          </a:p>
          <a:p>
            <a:r>
              <a:rPr lang="en-IN"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आर्यभट्ट ज्ञान विश्वविद्यालय</a:t>
            </a:r>
          </a:p>
          <a:p>
            <a:endParaRPr lang="hi-IN" sz="1200" dirty="0">
              <a:latin typeface="Adobe Devanagari" panose="02040503050201020203" pitchFamily="18" charset="0"/>
              <a:cs typeface="Adobe Devanagari" panose="02040503050201020203" pitchFamily="18" charset="0"/>
            </a:endParaRPr>
          </a:p>
        </p:txBody>
      </p:sp>
      <p:sp>
        <p:nvSpPr>
          <p:cNvPr id="3" name="Rectangle 2">
            <a:extLst>
              <a:ext uri="{FF2B5EF4-FFF2-40B4-BE49-F238E27FC236}">
                <a16:creationId xmlns:a16="http://schemas.microsoft.com/office/drawing/2014/main" id="{B1B07B27-964E-14DD-5AE1-DAD22BCF510C}"/>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838AC9DB-EE22-B056-79A6-37861AC45486}"/>
              </a:ext>
            </a:extLst>
          </p:cNvPr>
          <p:cNvSpPr txBox="1"/>
          <p:nvPr/>
        </p:nvSpPr>
        <p:spPr>
          <a:xfrm>
            <a:off x="3471643" y="488282"/>
            <a:ext cx="3010858" cy="8840882"/>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72.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h of the following statements about Sushil Kumar Modi is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1.Sushil Kumar Modi served as the Deputy Chief Minister and Finance Minister of Bihar from 2005-13 and 2017-20.</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2.Sushil Kumar Modi was posthumously awarded the Padma Vibhushan.</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Only 1 is correct	B) Only 2 is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Both are correct	D) Both are incorrect</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73. Which organization recently awarded Bihar the 'India Sports Award 2024'?</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Indian Olympic Association (IOA)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Federation of Indian Chambers of Commerce and Industry (FICCI)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Sports Authority of India (SAI)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National Sports Development Fund (NSDF)</a:t>
            </a:r>
          </a:p>
          <a:p>
            <a:endParaRPr lang="en-GB" sz="105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74. Recently, which activity will be rewarded under the 'Bihar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Yoddha</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Samman Yojana' launched by the Bihar government?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Reward for providing information on illegal construction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Cash reward for providing information on revenue theft or illegal mining</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Reward for providing information on environmental safety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Reward for assisting police officers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75. Which district of Bihar recently received the GI tag for its stone art?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Gaya			B) Patna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Bhagalpur		D) Muzaffarpur</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76. Recently, by whom was the book 'Street Vendor to Bureaucrat' launched</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in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Chief Minister	B) Governor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Union Minister	D) Principal Secretary</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77.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On 11th February 2025, which language from Bihar was included in the expansion of translation services in Parliament, announced by Lok Sabha Speaker Om Birla?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Bhojpuri		B) Magahi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Maithili		D) Angika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78. Which university in Bihar saw its first female student, Maithili Mrinalini, elected as the president of the student union in its 107-year history?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Patna University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Lalit Narayan Mithila University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Magadh University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Aryabhatt</a:t>
            </a:r>
            <a:r>
              <a:rPr lang="en-GB" sz="1100" dirty="0">
                <a:latin typeface="Adobe Devanagari" panose="02040503050201020203" pitchFamily="18" charset="0"/>
                <a:ea typeface="Nirmala UI" panose="020B0502040204020203" pitchFamily="34" charset="0"/>
                <a:cs typeface="Adobe Devanagari" panose="02040503050201020203" pitchFamily="18" charset="0"/>
              </a:rPr>
              <a:t> Knowledge University</a:t>
            </a:r>
          </a:p>
        </p:txBody>
      </p:sp>
    </p:spTree>
    <p:extLst>
      <p:ext uri="{BB962C8B-B14F-4D97-AF65-F5344CB8AC3E}">
        <p14:creationId xmlns:p14="http://schemas.microsoft.com/office/powerpoint/2010/main" val="32802500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B11C4-DD37-3CE7-6D0A-BD38F229F2C7}"/>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187A1831-16B7-3EB8-4C70-06C475931D6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973AA1C-B035-8674-A12B-B1303FE223C9}"/>
              </a:ext>
            </a:extLst>
          </p:cNvPr>
          <p:cNvSpPr txBox="1"/>
          <p:nvPr/>
        </p:nvSpPr>
        <p:spPr>
          <a:xfrm>
            <a:off x="362959" y="567111"/>
            <a:ext cx="3010858" cy="8956298"/>
          </a:xfrm>
          <a:prstGeom prst="rect">
            <a:avLst/>
          </a:prstGeom>
          <a:noFill/>
        </p:spPr>
        <p:txBody>
          <a:bodyPr wrap="square">
            <a:spAutoFit/>
          </a:bodyPr>
          <a:lstStyle/>
          <a:p>
            <a:r>
              <a:rPr lang="en-IN" sz="1200" b="1" dirty="0">
                <a:latin typeface="Adobe Devanagari" panose="02040503050201020203" pitchFamily="18" charset="0"/>
                <a:cs typeface="Adobe Devanagari" panose="02040503050201020203" pitchFamily="18" charset="0"/>
              </a:rPr>
              <a:t>79. </a:t>
            </a:r>
            <a:r>
              <a:rPr lang="hi-IN" sz="1200" b="1" dirty="0">
                <a:latin typeface="Adobe Devanagari" panose="02040503050201020203" pitchFamily="18" charset="0"/>
                <a:cs typeface="Adobe Devanagari" panose="02040503050201020203" pitchFamily="18" charset="0"/>
              </a:rPr>
              <a:t>प्रधानमंत्री नरेंद्र मोदी ने 17वें सिविल सेवा दिवस के अवसर पर किस जिले के जिलाधिकारी शशांक शुभंकर को 'प्रधानमंत्री पुरस्कार 2023' से सम्मानित किया?</a:t>
            </a:r>
          </a:p>
          <a:p>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गया</a:t>
            </a:r>
            <a:r>
              <a:rPr lang="en-IN"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नालंदा</a:t>
            </a:r>
          </a:p>
          <a:p>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पटना</a:t>
            </a:r>
            <a:r>
              <a:rPr lang="en-IN" sz="1200" dirty="0">
                <a:latin typeface="Adobe Devanagari" panose="02040503050201020203" pitchFamily="18" charset="0"/>
                <a:cs typeface="Adobe Devanagari" panose="02040503050201020203" pitchFamily="18" charset="0"/>
              </a:rPr>
              <a:t>			D) </a:t>
            </a:r>
            <a:r>
              <a:rPr lang="hi-IN" sz="1200" dirty="0">
                <a:latin typeface="Adobe Devanagari" panose="02040503050201020203" pitchFamily="18" charset="0"/>
                <a:cs typeface="Adobe Devanagari" panose="02040503050201020203" pitchFamily="18" charset="0"/>
              </a:rPr>
              <a:t>भागलपुर</a:t>
            </a:r>
          </a:p>
          <a:p>
            <a:r>
              <a:rPr lang="en-IN" sz="1200" b="1" dirty="0">
                <a:latin typeface="Adobe Devanagari" panose="02040503050201020203" pitchFamily="18" charset="0"/>
                <a:cs typeface="Adobe Devanagari" panose="02040503050201020203" pitchFamily="18" charset="0"/>
              </a:rPr>
              <a:t> </a:t>
            </a:r>
          </a:p>
          <a:p>
            <a:r>
              <a:rPr lang="en-IN" sz="1200" b="1" dirty="0">
                <a:latin typeface="Adobe Devanagari" panose="02040503050201020203" pitchFamily="18" charset="0"/>
                <a:cs typeface="Adobe Devanagari" panose="02040503050201020203" pitchFamily="18" charset="0"/>
              </a:rPr>
              <a:t>80. </a:t>
            </a:r>
            <a:r>
              <a:rPr lang="hi-IN" sz="1200" b="1" dirty="0">
                <a:latin typeface="Adobe Devanagari" panose="02040503050201020203" pitchFamily="18" charset="0"/>
                <a:cs typeface="Adobe Devanagari" panose="02040503050201020203" pitchFamily="18" charset="0"/>
              </a:rPr>
              <a:t>देश का कौन सा पहला राज्य बन गया है जिसने अपना राज्य स्तरीय जल स्रोत एटलस तैयार किया है?</a:t>
            </a:r>
          </a:p>
          <a:p>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उत्तर प्रदेश</a:t>
            </a:r>
            <a:r>
              <a:rPr lang="en-IN"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बिहार</a:t>
            </a:r>
          </a:p>
          <a:p>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मध्य प्रदेश</a:t>
            </a:r>
            <a:r>
              <a:rPr lang="en-IN" sz="1200" dirty="0">
                <a:latin typeface="Adobe Devanagari" panose="02040503050201020203" pitchFamily="18" charset="0"/>
                <a:cs typeface="Adobe Devanagari" panose="02040503050201020203" pitchFamily="18" charset="0"/>
              </a:rPr>
              <a:t>		D) </a:t>
            </a:r>
            <a:r>
              <a:rPr lang="hi-IN" sz="1200" dirty="0">
                <a:latin typeface="Adobe Devanagari" panose="02040503050201020203" pitchFamily="18" charset="0"/>
                <a:cs typeface="Adobe Devanagari" panose="02040503050201020203" pitchFamily="18" charset="0"/>
              </a:rPr>
              <a:t>केरल</a:t>
            </a:r>
          </a:p>
          <a:p>
            <a:endParaRPr lang="en-IN" sz="1200"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81. </a:t>
            </a:r>
            <a:r>
              <a:rPr lang="hi-IN" sz="1200" b="1" dirty="0">
                <a:latin typeface="Adobe Devanagari" panose="02040503050201020203" pitchFamily="18" charset="0"/>
                <a:cs typeface="Adobe Devanagari" panose="02040503050201020203" pitchFamily="18" charset="0"/>
              </a:rPr>
              <a:t>निम्न में से कौन सा देश जनवरी 2025 को आधिकारिक तौर पर </a:t>
            </a:r>
            <a:r>
              <a:rPr lang="en-IN" sz="1200" b="1" dirty="0">
                <a:latin typeface="Adobe Devanagari" panose="02040503050201020203" pitchFamily="18" charset="0"/>
                <a:cs typeface="Adobe Devanagari" panose="02040503050201020203" pitchFamily="18" charset="0"/>
              </a:rPr>
              <a:t>BRICS </a:t>
            </a:r>
            <a:r>
              <a:rPr lang="hi-IN" sz="1200" b="1" dirty="0">
                <a:latin typeface="Adobe Devanagari" panose="02040503050201020203" pitchFamily="18" charset="0"/>
                <a:cs typeface="Adobe Devanagari" panose="02040503050201020203" pitchFamily="18" charset="0"/>
              </a:rPr>
              <a:t>का सदस्य बन गया?</a:t>
            </a:r>
          </a:p>
          <a:p>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अर्जेंटीना</a:t>
            </a:r>
            <a:r>
              <a:rPr lang="en-IN"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इंडोनेशिया</a:t>
            </a:r>
          </a:p>
          <a:p>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अजरबैजान</a:t>
            </a:r>
            <a:r>
              <a:rPr lang="en-IN" sz="1200" dirty="0">
                <a:latin typeface="Adobe Devanagari" panose="02040503050201020203" pitchFamily="18" charset="0"/>
                <a:cs typeface="Adobe Devanagari" panose="02040503050201020203" pitchFamily="18" charset="0"/>
              </a:rPr>
              <a:t>		D) </a:t>
            </a:r>
            <a:r>
              <a:rPr lang="hi-IN" sz="1200" dirty="0">
                <a:latin typeface="Adobe Devanagari" panose="02040503050201020203" pitchFamily="18" charset="0"/>
                <a:cs typeface="Adobe Devanagari" panose="02040503050201020203" pitchFamily="18" charset="0"/>
              </a:rPr>
              <a:t>अंगोला</a:t>
            </a:r>
          </a:p>
          <a:p>
            <a:endParaRPr lang="en-IN" sz="1200"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82. </a:t>
            </a:r>
            <a:r>
              <a:rPr lang="hi-IN" sz="1200" b="1" dirty="0">
                <a:latin typeface="Adobe Devanagari" panose="02040503050201020203" pitchFamily="18" charset="0"/>
                <a:cs typeface="Adobe Devanagari" panose="02040503050201020203" pitchFamily="18" charset="0"/>
              </a:rPr>
              <a:t>केंद्रीय बजट 2025-26 के अनुसार, भारत सरकार के लिए राजस्व का सबसे बड़ा स्रोत कौन सा है?</a:t>
            </a:r>
          </a:p>
          <a:p>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आयकर</a:t>
            </a:r>
            <a:r>
              <a:rPr lang="en-IN"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उधारी और अन्य देयताएँ</a:t>
            </a:r>
          </a:p>
          <a:p>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निगम कर</a:t>
            </a:r>
            <a:r>
              <a:rPr lang="en-IN" sz="1200" dirty="0">
                <a:latin typeface="Adobe Devanagari" panose="02040503050201020203" pitchFamily="18" charset="0"/>
                <a:cs typeface="Adobe Devanagari" panose="02040503050201020203" pitchFamily="18" charset="0"/>
              </a:rPr>
              <a:t>		D) </a:t>
            </a:r>
            <a:r>
              <a:rPr lang="hi-IN" sz="1200" dirty="0">
                <a:latin typeface="Adobe Devanagari" panose="02040503050201020203" pitchFamily="18" charset="0"/>
                <a:cs typeface="Adobe Devanagari" panose="02040503050201020203" pitchFamily="18" charset="0"/>
              </a:rPr>
              <a:t>माल और सेवा कर (</a:t>
            </a:r>
            <a:r>
              <a:rPr lang="en-IN" sz="1200" dirty="0">
                <a:latin typeface="Adobe Devanagari" panose="02040503050201020203" pitchFamily="18" charset="0"/>
                <a:cs typeface="Adobe Devanagari" panose="02040503050201020203" pitchFamily="18" charset="0"/>
              </a:rPr>
              <a:t>GST)</a:t>
            </a:r>
          </a:p>
          <a:p>
            <a:endParaRPr lang="en-IN" sz="1200"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83. ICC </a:t>
            </a:r>
            <a:r>
              <a:rPr lang="hi-IN" sz="1200" b="1" dirty="0">
                <a:latin typeface="Adobe Devanagari" panose="02040503050201020203" pitchFamily="18" charset="0"/>
                <a:cs typeface="Adobe Devanagari" panose="02040503050201020203" pitchFamily="18" charset="0"/>
              </a:rPr>
              <a:t>अंडर-19 महिला टी20 विश्व कप 2025 का खिताब किस देश ने जीता?</a:t>
            </a:r>
          </a:p>
          <a:p>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दक्षिण अफ्रीका</a:t>
            </a:r>
            <a:r>
              <a:rPr lang="en-IN"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इंग्लैंड</a:t>
            </a:r>
          </a:p>
          <a:p>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भारत</a:t>
            </a:r>
            <a:r>
              <a:rPr lang="en-IN" sz="1200" dirty="0">
                <a:latin typeface="Adobe Devanagari" panose="02040503050201020203" pitchFamily="18" charset="0"/>
                <a:cs typeface="Adobe Devanagari" panose="02040503050201020203" pitchFamily="18" charset="0"/>
              </a:rPr>
              <a:t>			D) </a:t>
            </a:r>
            <a:r>
              <a:rPr lang="hi-IN" sz="1200" dirty="0">
                <a:latin typeface="Adobe Devanagari" panose="02040503050201020203" pitchFamily="18" charset="0"/>
                <a:cs typeface="Adobe Devanagari" panose="02040503050201020203" pitchFamily="18" charset="0"/>
              </a:rPr>
              <a:t>न्यूजीलैंड</a:t>
            </a:r>
          </a:p>
          <a:p>
            <a:endParaRPr lang="en-IN" sz="1200"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84. </a:t>
            </a:r>
            <a:r>
              <a:rPr lang="hi-IN" sz="1200" b="1" dirty="0">
                <a:latin typeface="Adobe Devanagari" panose="02040503050201020203" pitchFamily="18" charset="0"/>
                <a:cs typeface="Adobe Devanagari" panose="02040503050201020203" pitchFamily="18" charset="0"/>
              </a:rPr>
              <a:t>न्यूजीलैंड के उस पर्वत का नाम क्या है जिसे एक व्यक्ति समान कानूनी अधिकार दिए गए हैं?</a:t>
            </a:r>
          </a:p>
          <a:p>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माउंट कुक</a:t>
            </a:r>
            <a:r>
              <a:rPr lang="en-IN"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माउंट तरानाकी</a:t>
            </a:r>
          </a:p>
          <a:p>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माउंट एवरेस्ट</a:t>
            </a:r>
            <a:r>
              <a:rPr lang="en-IN" sz="1200" dirty="0">
                <a:latin typeface="Adobe Devanagari" panose="02040503050201020203" pitchFamily="18" charset="0"/>
                <a:cs typeface="Adobe Devanagari" panose="02040503050201020203" pitchFamily="18" charset="0"/>
              </a:rPr>
              <a:t>		D) </a:t>
            </a:r>
            <a:r>
              <a:rPr lang="hi-IN" sz="1200" dirty="0">
                <a:latin typeface="Adobe Devanagari" panose="02040503050201020203" pitchFamily="18" charset="0"/>
                <a:cs typeface="Adobe Devanagari" panose="02040503050201020203" pitchFamily="18" charset="0"/>
              </a:rPr>
              <a:t>माउंट रुपेहू</a:t>
            </a:r>
          </a:p>
          <a:p>
            <a:endParaRPr lang="en-IN" sz="1200"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85. </a:t>
            </a:r>
            <a:r>
              <a:rPr lang="hi-IN" sz="1200" b="1" dirty="0">
                <a:latin typeface="Adobe Devanagari" panose="02040503050201020203" pitchFamily="18" charset="0"/>
                <a:cs typeface="Adobe Devanagari" panose="02040503050201020203" pitchFamily="18" charset="0"/>
              </a:rPr>
              <a:t>भ्रष्टाचार धारणा सूचकांक (</a:t>
            </a:r>
            <a:r>
              <a:rPr lang="en-IN" sz="1200" b="1" dirty="0">
                <a:latin typeface="Adobe Devanagari" panose="02040503050201020203" pitchFamily="18" charset="0"/>
                <a:cs typeface="Adobe Devanagari" panose="02040503050201020203" pitchFamily="18" charset="0"/>
              </a:rPr>
              <a:t>CPI) 2024 </a:t>
            </a:r>
            <a:r>
              <a:rPr lang="hi-IN" sz="1200" b="1" dirty="0">
                <a:latin typeface="Adobe Devanagari" panose="02040503050201020203" pitchFamily="18" charset="0"/>
                <a:cs typeface="Adobe Devanagari" panose="02040503050201020203" pitchFamily="18" charset="0"/>
              </a:rPr>
              <a:t>के संबंध में निम्नलिखित कथनों पर विचार करें:</a:t>
            </a:r>
          </a:p>
          <a:p>
            <a:r>
              <a:rPr lang="hi-IN" sz="1200" dirty="0">
                <a:latin typeface="Adobe Devanagari" panose="02040503050201020203" pitchFamily="18" charset="0"/>
                <a:cs typeface="Adobe Devanagari" panose="02040503050201020203" pitchFamily="18" charset="0"/>
              </a:rPr>
              <a:t>1.</a:t>
            </a:r>
            <a:r>
              <a:rPr lang="en-IN" sz="1200" dirty="0">
                <a:latin typeface="Adobe Devanagari" panose="02040503050201020203" pitchFamily="18" charset="0"/>
                <a:cs typeface="Adobe Devanagari" panose="02040503050201020203" pitchFamily="18" charset="0"/>
              </a:rPr>
              <a:t>CPI 2024 </a:t>
            </a:r>
            <a:r>
              <a:rPr lang="hi-IN" sz="1200" dirty="0">
                <a:latin typeface="Adobe Devanagari" panose="02040503050201020203" pitchFamily="18" charset="0"/>
                <a:cs typeface="Adobe Devanagari" panose="02040503050201020203" pitchFamily="18" charset="0"/>
              </a:rPr>
              <a:t>में भारत 180 देशों में से 96वें स्थान पर है।</a:t>
            </a:r>
          </a:p>
          <a:p>
            <a:r>
              <a:rPr lang="hi-IN" sz="1200" dirty="0">
                <a:latin typeface="Adobe Devanagari" panose="02040503050201020203" pitchFamily="18" charset="0"/>
                <a:cs typeface="Adobe Devanagari" panose="02040503050201020203" pitchFamily="18" charset="0"/>
              </a:rPr>
              <a:t>2.डेनमार्क सबसे कम भ्रष्ट राष्ट्र होने की सूची में सबसे ऊपर है, उसके बाद फिनलैंड और सिंगापुर हैं।</a:t>
            </a:r>
          </a:p>
          <a:p>
            <a:r>
              <a:rPr lang="hi-IN" sz="1200" b="1" dirty="0">
                <a:latin typeface="Adobe Devanagari" panose="02040503050201020203" pitchFamily="18" charset="0"/>
                <a:cs typeface="Adobe Devanagari" panose="02040503050201020203" pitchFamily="18" charset="0"/>
              </a:rPr>
              <a:t>ऊपर दिए गए कथनों में से कौन सा/से सही है/हैं?</a:t>
            </a:r>
          </a:p>
          <a:p>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केवल 1</a:t>
            </a:r>
            <a:r>
              <a:rPr lang="en-IN"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केवल 2</a:t>
            </a:r>
          </a:p>
          <a:p>
            <a:r>
              <a:rPr lang="en-IN" sz="1200" dirty="0">
                <a:latin typeface="Adobe Devanagari" panose="02040503050201020203" pitchFamily="18" charset="0"/>
                <a:cs typeface="Adobe Devanagari" panose="02040503050201020203" pitchFamily="18" charset="0"/>
              </a:rPr>
              <a:t>C) 1 </a:t>
            </a:r>
            <a:r>
              <a:rPr lang="hi-IN" sz="1200" dirty="0">
                <a:latin typeface="Adobe Devanagari" panose="02040503050201020203" pitchFamily="18" charset="0"/>
                <a:cs typeface="Adobe Devanagari" panose="02040503050201020203" pitchFamily="18" charset="0"/>
              </a:rPr>
              <a:t>और 2 दोनों</a:t>
            </a:r>
            <a:r>
              <a:rPr lang="en-IN" sz="1200" dirty="0">
                <a:latin typeface="Adobe Devanagari" panose="02040503050201020203" pitchFamily="18" charset="0"/>
                <a:cs typeface="Adobe Devanagari" panose="02040503050201020203" pitchFamily="18" charset="0"/>
              </a:rPr>
              <a:t>		D) </a:t>
            </a:r>
            <a:r>
              <a:rPr lang="hi-IN" sz="1200" dirty="0">
                <a:latin typeface="Adobe Devanagari" panose="02040503050201020203" pitchFamily="18" charset="0"/>
                <a:cs typeface="Adobe Devanagari" panose="02040503050201020203" pitchFamily="18" charset="0"/>
              </a:rPr>
              <a:t>न तो 1 और न ही 2</a:t>
            </a:r>
          </a:p>
          <a:p>
            <a:endParaRPr lang="en-IN" sz="1200"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86. </a:t>
            </a:r>
            <a:r>
              <a:rPr lang="hi-IN" sz="1200" b="1" dirty="0">
                <a:latin typeface="Adobe Devanagari" panose="02040503050201020203" pitchFamily="18" charset="0"/>
                <a:cs typeface="Adobe Devanagari" panose="02040503050201020203" pitchFamily="18" charset="0"/>
              </a:rPr>
              <a:t>किस भारतीय शतरंज खिलाड़ी ने नॉर्वे शतरंज 2025 टूर्नामेंट के दौरान मैग्नस कार्लसन पर अपनी पहली शास्त्रीय खेल जीत हासिल की?</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आर प्रज्ञानानंद</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पी श्यामनिखिल</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डी गुकेश</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निहाल सरीन</a:t>
            </a:r>
          </a:p>
          <a:p>
            <a:endParaRPr lang="hi-IN" sz="1200" dirty="0">
              <a:latin typeface="Adobe Devanagari" panose="02040503050201020203" pitchFamily="18" charset="0"/>
              <a:cs typeface="Adobe Devanagari" panose="02040503050201020203" pitchFamily="18" charset="0"/>
            </a:endParaRPr>
          </a:p>
        </p:txBody>
      </p:sp>
      <p:sp>
        <p:nvSpPr>
          <p:cNvPr id="3" name="Rectangle 2">
            <a:extLst>
              <a:ext uri="{FF2B5EF4-FFF2-40B4-BE49-F238E27FC236}">
                <a16:creationId xmlns:a16="http://schemas.microsoft.com/office/drawing/2014/main" id="{9AF8F275-98EC-4586-EEE1-C8B84E8624D2}"/>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4860AE87-1061-B584-FAAA-FDD9DBD27D06}"/>
              </a:ext>
            </a:extLst>
          </p:cNvPr>
          <p:cNvSpPr txBox="1"/>
          <p:nvPr/>
        </p:nvSpPr>
        <p:spPr>
          <a:xfrm>
            <a:off x="3471643" y="488282"/>
            <a:ext cx="3010858" cy="8725466"/>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79.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Prime Minister Narendra Modi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honored</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District Magistrate Shashank Shubhankar of which district with the 'Prime Minister Award 2023' on the occasion of the 17th Civil Services Day?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Gaya			B) Nalanda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Patna		D) Bhagalpur</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 </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80.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state became the first in the country to prepare its state-level water body atlas?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Uttar Pradesh		B)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Madhya Pradesh	D) Kerala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81. Which of the following countries officially became a member of BRICS in January 2025?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Argentina		B) Indonesia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Azerbaijan		D) Angola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82. According to Union Budget 2025-26, which is the largest source of revenue for the Government of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Income Tax	    B) Borrowings and other liabilities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Corporate Tax    D) Goods and Services Tax (GST)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83. Which country won the title of ICC Under-19 Women's T20 World Cup 2025?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South Africa		B) England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India			D) New Zealand</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84. Which mountain in New Zealand was granted legal personhood, equivalent to a human being?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Mount Cook		B) Mount Taranaki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Mount Everest	D) Mount Ruapehu</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85. Consider the following statements regarding the Corruption Perception Index (CPI) 2024: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1.In CPI 2024, India ranks 96th among 180 countries.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2.Denmark tops the list of the least corrupt nations, followed by Finland and Singapore.</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1 and 2		D) Neither 1 nor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86. Which Indian chess player achieved his first classical game win over Magnus Carlsen during the Norway Chess 2025 tournament?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R.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Praggnanandhaa</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P.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Shyamnikhil</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D. Gukesh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Nihal Sarin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784685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ABEC0-1A5A-24E0-B82A-127A6C61C84A}"/>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87055568-1B47-0FB3-594E-CF6384C58C9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C0F3C8E9-2B92-7FC2-1DA9-5EDDEA467ED6}"/>
              </a:ext>
            </a:extLst>
          </p:cNvPr>
          <p:cNvSpPr txBox="1"/>
          <p:nvPr/>
        </p:nvSpPr>
        <p:spPr>
          <a:xfrm>
            <a:off x="362959" y="484919"/>
            <a:ext cx="3010858" cy="8956298"/>
          </a:xfrm>
          <a:prstGeom prst="rect">
            <a:avLst/>
          </a:prstGeom>
          <a:noFill/>
        </p:spPr>
        <p:txBody>
          <a:bodyPr wrap="square">
            <a:spAutoFit/>
          </a:bodyPr>
          <a:lstStyle/>
          <a:p>
            <a:r>
              <a:rPr lang="en-IN" sz="1200" b="1" dirty="0">
                <a:latin typeface="Adobe Devanagari" panose="02040503050201020203" pitchFamily="18" charset="0"/>
                <a:cs typeface="Adobe Devanagari" panose="02040503050201020203" pitchFamily="18" charset="0"/>
              </a:rPr>
              <a:t>87. </a:t>
            </a:r>
            <a:r>
              <a:rPr lang="hi-IN" sz="1200" b="1" dirty="0">
                <a:latin typeface="Adobe Devanagari" panose="02040503050201020203" pitchFamily="18" charset="0"/>
                <a:cs typeface="Adobe Devanagari" panose="02040503050201020203" pitchFamily="18" charset="0"/>
              </a:rPr>
              <a:t>निम्नलिखित में से किसने हाल ही में सात महाद्वीपों में सात सबसे ऊंचे पर्वत शिखरों को फतह करने वाला सबसे युवा भारतीय बनने का गौरव प्राप्त किया?</a:t>
            </a:r>
          </a:p>
          <a:p>
            <a:r>
              <a:rPr lang="hi-IN" sz="1200" b="1"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अर्जुन वाजपेयी</a:t>
            </a:r>
            <a:r>
              <a:rPr lang="en-IN"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विश्वनाथ कार्तिकेयन</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डी गुकेश</a:t>
            </a:r>
            <a:r>
              <a:rPr lang="en-IN" sz="1200" dirty="0">
                <a:latin typeface="Adobe Devanagari" panose="02040503050201020203" pitchFamily="18" charset="0"/>
                <a:cs typeface="Adobe Devanagari" panose="02040503050201020203" pitchFamily="18" charset="0"/>
              </a:rPr>
              <a:t>		D) </a:t>
            </a:r>
            <a:r>
              <a:rPr lang="hi-IN" sz="1200" dirty="0">
                <a:latin typeface="Adobe Devanagari" panose="02040503050201020203" pitchFamily="18" charset="0"/>
                <a:cs typeface="Adobe Devanagari" panose="02040503050201020203" pitchFamily="18" charset="0"/>
              </a:rPr>
              <a:t>अमरदीप हरकाल</a:t>
            </a:r>
          </a:p>
          <a:p>
            <a:r>
              <a:rPr lang="en-IN" sz="1200" b="1" dirty="0">
                <a:latin typeface="Adobe Devanagari" panose="02040503050201020203" pitchFamily="18" charset="0"/>
                <a:cs typeface="Adobe Devanagari" panose="02040503050201020203" pitchFamily="18" charset="0"/>
              </a:rPr>
              <a:t> </a:t>
            </a:r>
          </a:p>
          <a:p>
            <a:r>
              <a:rPr lang="en-IN" sz="1200" b="1" dirty="0">
                <a:latin typeface="Adobe Devanagari" panose="02040503050201020203" pitchFamily="18" charset="0"/>
                <a:cs typeface="Adobe Devanagari" panose="02040503050201020203" pitchFamily="18" charset="0"/>
              </a:rPr>
              <a:t>88. </a:t>
            </a:r>
            <a:r>
              <a:rPr lang="hi-IN" sz="1200" b="1" dirty="0">
                <a:latin typeface="Adobe Devanagari" panose="02040503050201020203" pitchFamily="18" charset="0"/>
                <a:cs typeface="Adobe Devanagari" panose="02040503050201020203" pitchFamily="18" charset="0"/>
              </a:rPr>
              <a:t>नोमैडिक एलिफेंट सैन्य अभ्यास भारत और निम्नलिखित में से किस देश के बीच आयोजित किया जाता है?</a:t>
            </a:r>
          </a:p>
          <a:p>
            <a:r>
              <a:rPr lang="hi-IN" sz="1200" b="1"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मंगोलिया</a:t>
            </a:r>
            <a:r>
              <a:rPr lang="en-IN"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चीन</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संयुक्त राज्य अमेरिका</a:t>
            </a:r>
            <a:r>
              <a:rPr lang="en-IN" sz="1200" dirty="0">
                <a:latin typeface="Adobe Devanagari" panose="02040503050201020203" pitchFamily="18" charset="0"/>
                <a:cs typeface="Adobe Devanagari" panose="02040503050201020203" pitchFamily="18" charset="0"/>
              </a:rPr>
              <a:t>		D) </a:t>
            </a:r>
            <a:r>
              <a:rPr lang="hi-IN" sz="1200" dirty="0">
                <a:latin typeface="Adobe Devanagari" panose="02040503050201020203" pitchFamily="18" charset="0"/>
                <a:cs typeface="Adobe Devanagari" panose="02040503050201020203" pitchFamily="18" charset="0"/>
              </a:rPr>
              <a:t>फ्रांस</a:t>
            </a:r>
          </a:p>
          <a:p>
            <a:endParaRPr lang="en-IN" sz="1200"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89. </a:t>
            </a:r>
            <a:r>
              <a:rPr lang="hi-IN" sz="1200" b="1" dirty="0">
                <a:latin typeface="Adobe Devanagari" panose="02040503050201020203" pitchFamily="18" charset="0"/>
                <a:cs typeface="Adobe Devanagari" panose="02040503050201020203" pitchFamily="18" charset="0"/>
              </a:rPr>
              <a:t>बिहार राज्य निर्वाचन आयोग ने देश का पहला ई-वोटिंग सिस्टम निम्नलिखित में से किस जिले में शुरू किया है?</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पटना</a:t>
            </a:r>
            <a:r>
              <a:rPr lang="en-IN"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बंक्सर</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भोजपुर</a:t>
            </a:r>
            <a:r>
              <a:rPr lang="en-IN" sz="1200" dirty="0">
                <a:latin typeface="Adobe Devanagari" panose="02040503050201020203" pitchFamily="18" charset="0"/>
                <a:cs typeface="Adobe Devanagari" panose="02040503050201020203" pitchFamily="18" charset="0"/>
              </a:rPr>
              <a:t>		D) </a:t>
            </a:r>
            <a:r>
              <a:rPr lang="hi-IN" sz="1200" dirty="0">
                <a:latin typeface="Adobe Devanagari" panose="02040503050201020203" pitchFamily="18" charset="0"/>
                <a:cs typeface="Adobe Devanagari" panose="02040503050201020203" pitchFamily="18" charset="0"/>
              </a:rPr>
              <a:t>सासाराम</a:t>
            </a:r>
          </a:p>
          <a:p>
            <a:endParaRPr lang="en-IN" sz="1200"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90. </a:t>
            </a:r>
            <a:r>
              <a:rPr lang="hi-IN" sz="1200" b="1" dirty="0">
                <a:latin typeface="Adobe Devanagari" panose="02040503050201020203" pitchFamily="18" charset="0"/>
                <a:cs typeface="Adobe Devanagari" panose="02040503050201020203" pitchFamily="18" charset="0"/>
              </a:rPr>
              <a:t>रूस द्वारा निर्मित </a:t>
            </a:r>
            <a:r>
              <a:rPr lang="en-IN" sz="1200" b="1" dirty="0">
                <a:latin typeface="Adobe Devanagari" panose="02040503050201020203" pitchFamily="18" charset="0"/>
                <a:cs typeface="Adobe Devanagari" panose="02040503050201020203" pitchFamily="18" charset="0"/>
              </a:rPr>
              <a:t>S-400 </a:t>
            </a:r>
            <a:r>
              <a:rPr lang="hi-IN" sz="1200" b="1" dirty="0">
                <a:latin typeface="Adobe Devanagari" panose="02040503050201020203" pitchFamily="18" charset="0"/>
                <a:cs typeface="Adobe Devanagari" panose="02040503050201020203" pitchFamily="18" charset="0"/>
              </a:rPr>
              <a:t>ट्रायम्फ किस प्रकार की रक्षा प्रणाली है?</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लंबी दूरी की सतह से हवा में मार करने वाली मिसाइल प्रणाली</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विमान-रोधी रडार प्रणाली</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उपग्रह निगरानी प्रणाली</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समुद्री रक्षा प्रणाली</a:t>
            </a:r>
          </a:p>
          <a:p>
            <a:endParaRPr lang="en-IN" sz="1200"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91. </a:t>
            </a:r>
            <a:r>
              <a:rPr lang="hi-IN" sz="1200" b="1" dirty="0">
                <a:latin typeface="Adobe Devanagari" panose="02040503050201020203" pitchFamily="18" charset="0"/>
                <a:cs typeface="Adobe Devanagari" panose="02040503050201020203" pitchFamily="18" charset="0"/>
              </a:rPr>
              <a:t>निसार (</a:t>
            </a:r>
            <a:r>
              <a:rPr lang="en-IN" sz="1200" b="1" dirty="0">
                <a:latin typeface="Adobe Devanagari" panose="02040503050201020203" pitchFamily="18" charset="0"/>
                <a:cs typeface="Adobe Devanagari" panose="02040503050201020203" pitchFamily="18" charset="0"/>
              </a:rPr>
              <a:t>NISAR) 2025 </a:t>
            </a:r>
            <a:r>
              <a:rPr lang="hi-IN" sz="1200" b="1" dirty="0">
                <a:latin typeface="Adobe Devanagari" panose="02040503050201020203" pitchFamily="18" charset="0"/>
                <a:cs typeface="Adobe Devanagari" panose="02040503050201020203" pitchFamily="18" charset="0"/>
              </a:rPr>
              <a:t>क्या है?</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पृथ्वी के पारिस्थितिकी तंत्र का अध्ययन करने के लिए उपग्रह मिशन</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पानी के स्रोतों का अध्ययन करने के लिए उपग्रह मिशन</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अंतरिक्ष में जीवन के संकेतों का अध्ययन करने के लिए उपग्रह मिशन</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मौसम परिवर्तन का अध्ययन करने के लिए उपग्रह मिशन</a:t>
            </a:r>
          </a:p>
          <a:p>
            <a:endParaRPr lang="en-IN" sz="1200"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92. </a:t>
            </a:r>
            <a:r>
              <a:rPr lang="hi-IN" sz="1200" b="1" dirty="0">
                <a:latin typeface="Adobe Devanagari" panose="02040503050201020203" pitchFamily="18" charset="0"/>
                <a:cs typeface="Adobe Devanagari" panose="02040503050201020203" pitchFamily="18" charset="0"/>
              </a:rPr>
              <a:t>मई 2025 में कौन सा राज्य भारत का पहला पूर्ण साक्षर राज्य घोषित किया गया?</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केरल</a:t>
            </a:r>
            <a:r>
              <a:rPr lang="en-IN"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हिमाचल प्रदेश</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मिज़ोरम</a:t>
            </a:r>
            <a:r>
              <a:rPr lang="en-IN" sz="1200" dirty="0">
                <a:latin typeface="Adobe Devanagari" panose="02040503050201020203" pitchFamily="18" charset="0"/>
                <a:cs typeface="Adobe Devanagari" panose="02040503050201020203" pitchFamily="18" charset="0"/>
              </a:rPr>
              <a:t>		D) </a:t>
            </a:r>
            <a:r>
              <a:rPr lang="hi-IN" sz="1200" dirty="0">
                <a:latin typeface="Adobe Devanagari" panose="02040503050201020203" pitchFamily="18" charset="0"/>
                <a:cs typeface="Adobe Devanagari" panose="02040503050201020203" pitchFamily="18" charset="0"/>
              </a:rPr>
              <a:t>सिक्किम</a:t>
            </a:r>
          </a:p>
          <a:p>
            <a:endParaRPr lang="en-IN" sz="1200"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93. </a:t>
            </a:r>
            <a:r>
              <a:rPr lang="hi-IN" sz="1200" b="1" dirty="0">
                <a:latin typeface="Adobe Devanagari" panose="02040503050201020203" pitchFamily="18" charset="0"/>
                <a:cs typeface="Adobe Devanagari" panose="02040503050201020203" pitchFamily="18" charset="0"/>
              </a:rPr>
              <a:t>22 मई 2025 को मनाए गए अंतरराष्ट्रीय जैव विविधता दिवस का थीम क्या था?</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सभी जीवन के लिए साझा भविष्य का निर्माण</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समझौते से कार्य: जैव विविधता को पुनर्जनन</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प्रकृति और सतत विकास के साथ सामंजस्य</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हमारा समाधान प्रकृति में है</a:t>
            </a:r>
          </a:p>
          <a:p>
            <a:endParaRPr lang="en-IN" sz="1200"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94. DRDO </a:t>
            </a:r>
            <a:r>
              <a:rPr lang="hi-IN" sz="1200" b="1" dirty="0">
                <a:latin typeface="Adobe Devanagari" panose="02040503050201020203" pitchFamily="18" charset="0"/>
                <a:cs typeface="Adobe Devanagari" panose="02040503050201020203" pitchFamily="18" charset="0"/>
              </a:rPr>
              <a:t>द्वारा अप्रैल 2025 में परीक्षण की गई स्वदेशी लंबी दूरी की ग्लाइड बम का नाम क्या है?</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गौरव</a:t>
            </a:r>
            <a:r>
              <a:rPr lang="en-IN"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त्रिशूल</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अग्नि</a:t>
            </a:r>
            <a:r>
              <a:rPr lang="en-IN" sz="1200" dirty="0">
                <a:latin typeface="Adobe Devanagari" panose="02040503050201020203" pitchFamily="18" charset="0"/>
                <a:cs typeface="Adobe Devanagari" panose="02040503050201020203" pitchFamily="18" charset="0"/>
              </a:rPr>
              <a:t>			D) </a:t>
            </a:r>
            <a:r>
              <a:rPr lang="hi-IN" sz="1200" dirty="0">
                <a:latin typeface="Adobe Devanagari" panose="02040503050201020203" pitchFamily="18" charset="0"/>
                <a:cs typeface="Adobe Devanagari" panose="02040503050201020203" pitchFamily="18" charset="0"/>
              </a:rPr>
              <a:t>पृथ्वी</a:t>
            </a:r>
          </a:p>
          <a:p>
            <a:endParaRPr lang="hi-IN" sz="1200" dirty="0">
              <a:latin typeface="Adobe Devanagari" panose="02040503050201020203" pitchFamily="18" charset="0"/>
              <a:cs typeface="Adobe Devanagari" panose="02040503050201020203" pitchFamily="18" charset="0"/>
            </a:endParaRPr>
          </a:p>
        </p:txBody>
      </p:sp>
      <p:sp>
        <p:nvSpPr>
          <p:cNvPr id="3" name="Rectangle 2">
            <a:extLst>
              <a:ext uri="{FF2B5EF4-FFF2-40B4-BE49-F238E27FC236}">
                <a16:creationId xmlns:a16="http://schemas.microsoft.com/office/drawing/2014/main" id="{E4C1367B-5F0F-0F73-4A67-76F7CBAFB0D2}"/>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3BF8E03C-A5EC-7834-809A-F3AB968C84EA}"/>
              </a:ext>
            </a:extLst>
          </p:cNvPr>
          <p:cNvSpPr txBox="1"/>
          <p:nvPr/>
        </p:nvSpPr>
        <p:spPr>
          <a:xfrm>
            <a:off x="3484183" y="484919"/>
            <a:ext cx="3010858" cy="9064020"/>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87.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Who among the following recently achieved the distinction of becoming the youngest Indian to scale the seven highest mountain peaks in seven continents?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Arjun Vajpayee	B) Vishwanath Karthikeyan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D Gukesh		D) Amardeep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Harkal</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88. The Nomadic Elephant military exercise is conducted between India and which of the following countries?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Mongolia			B) China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United States of America	 D) France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89. The Bihar State Election Commission launched the country's first e-voting system in which of the following districts?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Patna		B) Buxar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Bhojpur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 Sasaram</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90. What type of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defense</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system is the S-400 Triumph, manufactured by Russia?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Long-range surface-to-air missile system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Aircraft radar system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Satellite surveillance system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Naval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defense</a:t>
            </a:r>
            <a:r>
              <a:rPr lang="en-GB" sz="1100" dirty="0">
                <a:latin typeface="Adobe Devanagari" panose="02040503050201020203" pitchFamily="18" charset="0"/>
                <a:ea typeface="Nirmala UI" panose="020B0502040204020203" pitchFamily="34" charset="0"/>
                <a:cs typeface="Adobe Devanagari" panose="02040503050201020203" pitchFamily="18" charset="0"/>
              </a:rPr>
              <a:t> system</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91. What is NISAR (NISAR) 2025?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Satellite mission to study Earth's ecosystem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Satellite mission to study water resources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Satellite mission to study signs of life in space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Satellite mission to study climate change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92. Which state was declared India's first fully literate state in May 2025?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Kerala		B) Himachal Pradesh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Mizoram		D) Sikkim</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93. What was the theme of the International Day for Biological Diversity 2025, celebrated on May 22?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Building a shared future for all life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Action through agreement: Regenerating biodiversity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Harmony with nature and sustainable development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Our solution is in nature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94. What is the name of the indigenous long-range glide bomb tested by DRDO in April 2025?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Gaurav		B) Trishul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Agni			D) Prithvi</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3812445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9F883-77E1-E0C4-9F29-03E2E2CF291F}"/>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EE0A6AAC-9F32-E376-26DD-E0242C5DD317}"/>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3A54AA54-70A0-46F8-20BF-D924B403E351}"/>
              </a:ext>
            </a:extLst>
          </p:cNvPr>
          <p:cNvSpPr txBox="1"/>
          <p:nvPr/>
        </p:nvSpPr>
        <p:spPr>
          <a:xfrm>
            <a:off x="362959" y="484919"/>
            <a:ext cx="3010858" cy="9140964"/>
          </a:xfrm>
          <a:prstGeom prst="rect">
            <a:avLst/>
          </a:prstGeom>
          <a:noFill/>
        </p:spPr>
        <p:txBody>
          <a:bodyPr wrap="square">
            <a:spAutoFit/>
          </a:bodyPr>
          <a:lstStyle/>
          <a:p>
            <a:r>
              <a:rPr lang="en-IN" sz="1200" b="1" dirty="0">
                <a:latin typeface="Adobe Devanagari" panose="02040503050201020203" pitchFamily="18" charset="0"/>
                <a:cs typeface="Adobe Devanagari" panose="02040503050201020203" pitchFamily="18" charset="0"/>
              </a:rPr>
              <a:t>95. </a:t>
            </a:r>
            <a:r>
              <a:rPr lang="hi-IN" sz="1200" b="1" dirty="0">
                <a:latin typeface="Adobe Devanagari" panose="02040503050201020203" pitchFamily="18" charset="0"/>
                <a:cs typeface="Adobe Devanagari" panose="02040503050201020203" pitchFamily="18" charset="0"/>
              </a:rPr>
              <a:t>हाल ही में, तमिलनाडु सरकार ने जस्टिस कुरियन जोसेफ के नेतृत्व में एक समिति गठित की है। यह समिति किस बारे में है?</a:t>
            </a:r>
          </a:p>
          <a:p>
            <a:r>
              <a:rPr lang="hi-IN" sz="1200" b="1"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जाति जनगणना पर काम करने के लिए</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केंद्र-राज्य संबंधों और राज्य स्वायत्तता के प्रावधानों की समीक्षा के लिए</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राज्य में इलेक्ट्रॉनिक्स क्षेत्र को बढ़ावा देने के लिए दिशानिर्देश तैयार करने के लिए</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राज्य में महिला सुरक्षा के लिए दिशानिर्देशों की समीक्षा के लिए</a:t>
            </a:r>
          </a:p>
          <a:p>
            <a:endParaRPr lang="en-IN" sz="1200"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96. </a:t>
            </a:r>
            <a:r>
              <a:rPr lang="hi-IN" sz="1200" b="1" dirty="0">
                <a:latin typeface="Adobe Devanagari" panose="02040503050201020203" pitchFamily="18" charset="0"/>
                <a:cs typeface="Adobe Devanagari" panose="02040503050201020203" pitchFamily="18" charset="0"/>
              </a:rPr>
              <a:t>राष्ट्रीय क्वांटम मिशन के तहत विश्व का पहला एकीकृत क्‍यांटम-सुरक्षित क्रिप्टोग्राफी प्रबंधन मंच </a:t>
            </a:r>
            <a:r>
              <a:rPr lang="en-IN" sz="1100" b="1" dirty="0">
                <a:latin typeface="Adobe Devanagari" panose="02040503050201020203" pitchFamily="18" charset="0"/>
                <a:cs typeface="Adobe Devanagari" panose="02040503050201020203" pitchFamily="18" charset="0"/>
              </a:rPr>
              <a:t>Q-Shield</a:t>
            </a:r>
            <a:r>
              <a:rPr lang="en-IN" sz="1200" b="1" dirty="0">
                <a:latin typeface="Adobe Devanagari" panose="02040503050201020203" pitchFamily="18" charset="0"/>
                <a:cs typeface="Adobe Devanagari" panose="02040503050201020203" pitchFamily="18" charset="0"/>
              </a:rPr>
              <a:t> </a:t>
            </a:r>
            <a:r>
              <a:rPr lang="hi-IN" sz="1200" b="1" dirty="0">
                <a:latin typeface="Adobe Devanagari" panose="02040503050201020203" pitchFamily="18" charset="0"/>
                <a:cs typeface="Adobe Devanagari" panose="02040503050201020203" pitchFamily="18" charset="0"/>
              </a:rPr>
              <a:t>किसने लॉन्च किया?</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टाटा ट्रस्ट</a:t>
            </a:r>
            <a:r>
              <a:rPr lang="en-IN" sz="1200" dirty="0">
                <a:latin typeface="Adobe Devanagari" panose="02040503050201020203" pitchFamily="18" charset="0"/>
                <a:cs typeface="Adobe Devanagari" panose="02040503050201020203" pitchFamily="18" charset="0"/>
              </a:rPr>
              <a:t>		B) </a:t>
            </a:r>
            <a:r>
              <a:rPr lang="en-IN" sz="1100" dirty="0" err="1">
                <a:latin typeface="Adobe Devanagari" panose="02040503050201020203" pitchFamily="18" charset="0"/>
                <a:cs typeface="Adobe Devanagari" panose="02040503050201020203" pitchFamily="18" charset="0"/>
              </a:rPr>
              <a:t>QNu</a:t>
            </a:r>
            <a:r>
              <a:rPr lang="en-IN"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लैब्स</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C) </a:t>
            </a:r>
            <a:r>
              <a:rPr lang="en-IN" sz="1100" dirty="0">
                <a:latin typeface="Adobe Devanagari" panose="02040503050201020203" pitchFamily="18" charset="0"/>
                <a:cs typeface="Adobe Devanagari" panose="02040503050201020203" pitchFamily="18" charset="0"/>
              </a:rPr>
              <a:t>CSIR</a:t>
            </a:r>
            <a:r>
              <a:rPr lang="en-IN" sz="1200" dirty="0">
                <a:latin typeface="Adobe Devanagari" panose="02040503050201020203" pitchFamily="18" charset="0"/>
                <a:cs typeface="Adobe Devanagari" panose="02040503050201020203" pitchFamily="18" charset="0"/>
              </a:rPr>
              <a:t>	               D) </a:t>
            </a:r>
            <a:r>
              <a:rPr lang="hi-IN" sz="1200" dirty="0">
                <a:latin typeface="Adobe Devanagari" panose="02040503050201020203" pitchFamily="18" charset="0"/>
                <a:cs typeface="Adobe Devanagari" panose="02040503050201020203" pitchFamily="18" charset="0"/>
              </a:rPr>
              <a:t>विज्ञान और प्रौद्योगिकी विभाग</a:t>
            </a:r>
          </a:p>
          <a:p>
            <a:endParaRPr lang="en-IN" sz="1200"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97. </a:t>
            </a:r>
            <a:r>
              <a:rPr lang="hi-IN" sz="1200" b="1" dirty="0">
                <a:latin typeface="Adobe Devanagari" panose="02040503050201020203" pitchFamily="18" charset="0"/>
                <a:cs typeface="Adobe Devanagari" panose="02040503050201020203" pitchFamily="18" charset="0"/>
              </a:rPr>
              <a:t>किस संगठन ने भारत की </a:t>
            </a:r>
            <a:r>
              <a:rPr lang="en-IN" sz="1200" b="1" dirty="0">
                <a:latin typeface="Adobe Devanagari" panose="02040503050201020203" pitchFamily="18" charset="0"/>
                <a:cs typeface="Adobe Devanagari" panose="02040503050201020203" pitchFamily="18" charset="0"/>
              </a:rPr>
              <a:t>GDP </a:t>
            </a:r>
            <a:r>
              <a:rPr lang="hi-IN" sz="1200" b="1" dirty="0">
                <a:latin typeface="Adobe Devanagari" panose="02040503050201020203" pitchFamily="18" charset="0"/>
                <a:cs typeface="Adobe Devanagari" panose="02040503050201020203" pitchFamily="18" charset="0"/>
              </a:rPr>
              <a:t>वृद्धि पूर्वानुमान को वित्तीय वर्ष 2025-26 (</a:t>
            </a:r>
            <a:r>
              <a:rPr lang="en-IN" sz="1200" b="1" dirty="0">
                <a:latin typeface="Adobe Devanagari" panose="02040503050201020203" pitchFamily="18" charset="0"/>
                <a:cs typeface="Adobe Devanagari" panose="02040503050201020203" pitchFamily="18" charset="0"/>
              </a:rPr>
              <a:t>FY26) </a:t>
            </a:r>
            <a:r>
              <a:rPr lang="hi-IN" sz="1200" b="1" dirty="0">
                <a:latin typeface="Adobe Devanagari" panose="02040503050201020203" pitchFamily="18" charset="0"/>
                <a:cs typeface="Adobe Devanagari" panose="02040503050201020203" pitchFamily="18" charset="0"/>
              </a:rPr>
              <a:t>के लिए 6.2% तक संशोधित किया, जिसमें व्यापार तनाव और भारत से आयात पर अमेरिकी टैरिफ को मुख्य कारण बताया गया?</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विश्व बैंक</a:t>
            </a:r>
            <a:r>
              <a:rPr lang="en-IN"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अंतरराष्ट्रीय मुद्रा कोष</a:t>
            </a:r>
            <a:endParaRPr lang="en-IN" sz="1200" dirty="0">
              <a:latin typeface="Adobe Devanagari" panose="02040503050201020203" pitchFamily="18" charset="0"/>
              <a:cs typeface="Adobe Devanagari" panose="02040503050201020203" pitchFamily="18" charset="0"/>
            </a:endParaRPr>
          </a:p>
          <a:p>
            <a:r>
              <a:rPr lang="en-IN" sz="1200" dirty="0">
                <a:latin typeface="Adobe Devanagari" panose="02040503050201020203" pitchFamily="18" charset="0"/>
                <a:cs typeface="Adobe Devanagari" panose="02040503050201020203" pitchFamily="18" charset="0"/>
              </a:rPr>
              <a:t> C) </a:t>
            </a:r>
            <a:r>
              <a:rPr lang="hi-IN" sz="1200" dirty="0">
                <a:latin typeface="Adobe Devanagari" panose="02040503050201020203" pitchFamily="18" charset="0"/>
                <a:cs typeface="Adobe Devanagari" panose="02040503050201020203" pitchFamily="18" charset="0"/>
              </a:rPr>
              <a:t>एशियाई विकास बैंक</a:t>
            </a:r>
            <a:r>
              <a:rPr lang="en-IN" sz="1200" dirty="0">
                <a:latin typeface="Adobe Devanagari" panose="02040503050201020203" pitchFamily="18" charset="0"/>
                <a:cs typeface="Adobe Devanagari" panose="02040503050201020203" pitchFamily="18" charset="0"/>
              </a:rPr>
              <a:t>	D) </a:t>
            </a:r>
            <a:r>
              <a:rPr lang="hi-IN" sz="1200" dirty="0">
                <a:latin typeface="Adobe Devanagari" panose="02040503050201020203" pitchFamily="18" charset="0"/>
                <a:cs typeface="Adobe Devanagari" panose="02040503050201020203" pitchFamily="18" charset="0"/>
              </a:rPr>
              <a:t>भारतीय रिजर्व बैंक</a:t>
            </a:r>
          </a:p>
          <a:p>
            <a:endParaRPr lang="en-IN" sz="1200"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98. </a:t>
            </a:r>
            <a:r>
              <a:rPr lang="hi-IN" sz="1200" b="1" dirty="0">
                <a:latin typeface="Adobe Devanagari" panose="02040503050201020203" pitchFamily="18" charset="0"/>
                <a:cs typeface="Adobe Devanagari" panose="02040503050201020203" pitchFamily="18" charset="0"/>
              </a:rPr>
              <a:t>निम्नलिखित में से किस लेखक ने हाल ही में 'द न्यू आइकन: सावरकर एंड द फैक्ट्स' नामक पुस्तक प्रकाशित की है, जिसमें विनायक दामोदर सावरकर के जीवन और विरासत की आलोचनात्मक जांच की गई है?</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रामचंद्र गुहा</a:t>
            </a:r>
            <a:r>
              <a:rPr lang="en-IN"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विक्रम संपत</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अरुण शौरी</a:t>
            </a:r>
            <a:r>
              <a:rPr lang="en-IN" sz="1200" dirty="0">
                <a:latin typeface="Adobe Devanagari" panose="02040503050201020203" pitchFamily="18" charset="0"/>
                <a:cs typeface="Adobe Devanagari" panose="02040503050201020203" pitchFamily="18" charset="0"/>
              </a:rPr>
              <a:t>		D) </a:t>
            </a:r>
            <a:r>
              <a:rPr lang="hi-IN" sz="1200" dirty="0">
                <a:latin typeface="Adobe Devanagari" panose="02040503050201020203" pitchFamily="18" charset="0"/>
                <a:cs typeface="Adobe Devanagari" panose="02040503050201020203" pitchFamily="18" charset="0"/>
              </a:rPr>
              <a:t>शशि थरूर</a:t>
            </a:r>
          </a:p>
          <a:p>
            <a:endParaRPr lang="en-IN" sz="1200"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99. </a:t>
            </a:r>
            <a:r>
              <a:rPr lang="hi-IN" sz="1200" b="1" dirty="0">
                <a:latin typeface="Adobe Devanagari" panose="02040503050201020203" pitchFamily="18" charset="0"/>
                <a:cs typeface="Adobe Devanagari" panose="02040503050201020203" pitchFamily="18" charset="0"/>
              </a:rPr>
              <a:t>2024 के लिए निम्नलिखित पुरस्कार श्रेणियों को उनके संबंधित विजेताओं से मिलाएं:</a:t>
            </a:r>
          </a:p>
          <a:p>
            <a:r>
              <a:rPr lang="hi-IN" sz="1200" b="1" dirty="0">
                <a:latin typeface="Adobe Devanagari" panose="02040503050201020203" pitchFamily="18" charset="0"/>
                <a:cs typeface="Adobe Devanagari" panose="02040503050201020203" pitchFamily="18" charset="0"/>
              </a:rPr>
              <a:t>पुरस्कार श्रेणियाँ:</a:t>
            </a:r>
          </a:p>
          <a:p>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बीबीसी इंडियन स्पोर्ट्सवुमन ऑफ द ईयर</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बीबीसी </a:t>
            </a:r>
            <a:r>
              <a:rPr lang="en-IN" sz="1200" dirty="0">
                <a:latin typeface="Adobe Devanagari" panose="02040503050201020203" pitchFamily="18" charset="0"/>
                <a:cs typeface="Adobe Devanagari" panose="02040503050201020203" pitchFamily="18" charset="0"/>
              </a:rPr>
              <a:t>ISWOTY </a:t>
            </a:r>
            <a:r>
              <a:rPr lang="hi-IN" sz="1200" dirty="0">
                <a:latin typeface="Adobe Devanagari" panose="02040503050201020203" pitchFamily="18" charset="0"/>
                <a:cs typeface="Adobe Devanagari" panose="02040503050201020203" pitchFamily="18" charset="0"/>
              </a:rPr>
              <a:t>पैरा स्पोर्ट्सवुमन ऑफ द ईयर</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बीबीसी इमर्जिंग एथलीट अवार्ड</a:t>
            </a:r>
          </a:p>
          <a:p>
            <a:r>
              <a:rPr lang="hi-IN" sz="1200" b="1" dirty="0">
                <a:latin typeface="Adobe Devanagari" panose="02040503050201020203" pitchFamily="18" charset="0"/>
                <a:cs typeface="Adobe Devanagari" panose="02040503050201020203" pitchFamily="18" charset="0"/>
              </a:rPr>
              <a:t>विजेता:</a:t>
            </a:r>
          </a:p>
          <a:p>
            <a:r>
              <a:rPr lang="hi-IN" sz="1200" dirty="0">
                <a:latin typeface="Adobe Devanagari" panose="02040503050201020203" pitchFamily="18" charset="0"/>
                <a:cs typeface="Adobe Devanagari" panose="02040503050201020203" pitchFamily="18" charset="0"/>
              </a:rPr>
              <a:t>1.अवनी लेखरा</a:t>
            </a:r>
          </a:p>
          <a:p>
            <a:r>
              <a:rPr lang="hi-IN" sz="1200" dirty="0">
                <a:latin typeface="Adobe Devanagari" panose="02040503050201020203" pitchFamily="18" charset="0"/>
                <a:cs typeface="Adobe Devanagari" panose="02040503050201020203" pitchFamily="18" charset="0"/>
              </a:rPr>
              <a:t>2.मनु भाकर</a:t>
            </a:r>
          </a:p>
          <a:p>
            <a:r>
              <a:rPr lang="hi-IN" sz="1200" dirty="0">
                <a:latin typeface="Adobe Devanagari" panose="02040503050201020203" pitchFamily="18" charset="0"/>
                <a:cs typeface="Adobe Devanagari" panose="02040503050201020203" pitchFamily="18" charset="0"/>
              </a:rPr>
              <a:t>3.शीतल देवी</a:t>
            </a:r>
          </a:p>
          <a:p>
            <a:r>
              <a:rPr lang="hi-IN" sz="1200" b="1" dirty="0">
                <a:latin typeface="Adobe Devanagari" panose="02040503050201020203" pitchFamily="18" charset="0"/>
                <a:cs typeface="Adobe Devanagari" panose="02040503050201020203" pitchFamily="18" charset="0"/>
              </a:rPr>
              <a:t>विकल्प:</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a) A-1, B-2, C-3</a:t>
            </a:r>
          </a:p>
          <a:p>
            <a:r>
              <a:rPr lang="en-IN" sz="1200" dirty="0">
                <a:latin typeface="Adobe Devanagari" panose="02040503050201020203" pitchFamily="18" charset="0"/>
                <a:cs typeface="Adobe Devanagari" panose="02040503050201020203" pitchFamily="18" charset="0"/>
              </a:rPr>
              <a:t> (b) A-2, B-3, C-1</a:t>
            </a:r>
          </a:p>
          <a:p>
            <a:r>
              <a:rPr lang="en-IN" sz="1200" dirty="0">
                <a:latin typeface="Adobe Devanagari" panose="02040503050201020203" pitchFamily="18" charset="0"/>
                <a:cs typeface="Adobe Devanagari" panose="02040503050201020203" pitchFamily="18" charset="0"/>
              </a:rPr>
              <a:t> (c) A-3, B-2, C-1</a:t>
            </a:r>
          </a:p>
          <a:p>
            <a:r>
              <a:rPr lang="en-IN" sz="1200" dirty="0">
                <a:latin typeface="Adobe Devanagari" panose="02040503050201020203" pitchFamily="18" charset="0"/>
                <a:cs typeface="Adobe Devanagari" panose="02040503050201020203" pitchFamily="18" charset="0"/>
              </a:rPr>
              <a:t> (d) A-2, B-1, C-3</a:t>
            </a:r>
          </a:p>
          <a:p>
            <a:endParaRPr lang="en-IN" sz="1200" dirty="0">
              <a:latin typeface="Adobe Devanagari" panose="02040503050201020203" pitchFamily="18" charset="0"/>
              <a:cs typeface="Adobe Devanagari" panose="02040503050201020203" pitchFamily="18" charset="0"/>
            </a:endParaRPr>
          </a:p>
          <a:p>
            <a:r>
              <a:rPr lang="en-IN" sz="1200" dirty="0">
                <a:latin typeface="Adobe Devanagari" panose="02040503050201020203" pitchFamily="18" charset="0"/>
                <a:cs typeface="Adobe Devanagari" panose="02040503050201020203" pitchFamily="18" charset="0"/>
              </a:rPr>
              <a:t>100. </a:t>
            </a:r>
            <a:r>
              <a:rPr lang="hi-IN" sz="1200" dirty="0">
                <a:latin typeface="Adobe Devanagari" panose="02040503050201020203" pitchFamily="18" charset="0"/>
                <a:cs typeface="Adobe Devanagari" panose="02040503050201020203" pitchFamily="18" charset="0"/>
              </a:rPr>
              <a:t>भारत के 26वें मुख्य चुनाव आयुक्त (</a:t>
            </a:r>
            <a:r>
              <a:rPr lang="en-IN" sz="1200" dirty="0">
                <a:latin typeface="Adobe Devanagari" panose="02040503050201020203" pitchFamily="18" charset="0"/>
                <a:cs typeface="Adobe Devanagari" panose="02040503050201020203" pitchFamily="18" charset="0"/>
              </a:rPr>
              <a:t>CEC) </a:t>
            </a:r>
            <a:r>
              <a:rPr lang="hi-IN" sz="1200" dirty="0">
                <a:latin typeface="Adobe Devanagari" panose="02040503050201020203" pitchFamily="18" charset="0"/>
                <a:cs typeface="Adobe Devanagari" panose="02040503050201020203" pitchFamily="18" charset="0"/>
              </a:rPr>
              <a:t>के रूप में किसने पदभार ग्रहण किया?</a:t>
            </a:r>
          </a:p>
          <a:p>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राजीव कुमार</a:t>
            </a:r>
            <a:r>
              <a:rPr lang="en-IN"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अनूप चंद्र पांडे</a:t>
            </a:r>
          </a:p>
          <a:p>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ज्ञानेश कुमार</a:t>
            </a:r>
            <a:r>
              <a:rPr lang="en-IN" sz="1200" dirty="0">
                <a:latin typeface="Adobe Devanagari" panose="02040503050201020203" pitchFamily="18" charset="0"/>
                <a:cs typeface="Adobe Devanagari" panose="02040503050201020203" pitchFamily="18" charset="0"/>
              </a:rPr>
              <a:t>		D) </a:t>
            </a:r>
            <a:r>
              <a:rPr lang="hi-IN" sz="1200" dirty="0">
                <a:latin typeface="Adobe Devanagari" panose="02040503050201020203" pitchFamily="18" charset="0"/>
                <a:cs typeface="Adobe Devanagari" panose="02040503050201020203" pitchFamily="18" charset="0"/>
              </a:rPr>
              <a:t>सुनील अरोड़ा</a:t>
            </a:r>
          </a:p>
          <a:p>
            <a:endParaRPr lang="hi-IN" sz="1200" dirty="0">
              <a:latin typeface="Adobe Devanagari" panose="02040503050201020203" pitchFamily="18" charset="0"/>
              <a:cs typeface="Adobe Devanagari" panose="02040503050201020203" pitchFamily="18" charset="0"/>
            </a:endParaRPr>
          </a:p>
        </p:txBody>
      </p:sp>
      <p:sp>
        <p:nvSpPr>
          <p:cNvPr id="3" name="Rectangle 2">
            <a:extLst>
              <a:ext uri="{FF2B5EF4-FFF2-40B4-BE49-F238E27FC236}">
                <a16:creationId xmlns:a16="http://schemas.microsoft.com/office/drawing/2014/main" id="{1DC79DF1-0B9B-26DC-EC3C-8F3693AB9A0B}"/>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4EF129FC-F61C-9AF4-215F-1396841F901F}"/>
              </a:ext>
            </a:extLst>
          </p:cNvPr>
          <p:cNvSpPr txBox="1"/>
          <p:nvPr/>
        </p:nvSpPr>
        <p:spPr>
          <a:xfrm>
            <a:off x="3484183" y="484919"/>
            <a:ext cx="3010858" cy="9156353"/>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95.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Recently, the Tamil Nadu government formed a committee under the leadership of Justice Kurian Joseph. What is the committee about?</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a:latin typeface="Adobe Devanagari" panose="02040503050201020203" pitchFamily="18" charset="0"/>
                <a:ea typeface="Nirmala UI" panose="020B0502040204020203" pitchFamily="34" charset="0"/>
                <a:cs typeface="Adobe Devanagari" panose="02040503050201020203" pitchFamily="18" charset="0"/>
              </a:rPr>
              <a:t>A) To work on caste-based census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To review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center</a:t>
            </a:r>
            <a:r>
              <a:rPr lang="en-GB" sz="1050" dirty="0">
                <a:latin typeface="Adobe Devanagari" panose="02040503050201020203" pitchFamily="18" charset="0"/>
                <a:ea typeface="Nirmala UI" panose="020B0502040204020203" pitchFamily="34" charset="0"/>
                <a:cs typeface="Adobe Devanagari" panose="02040503050201020203" pitchFamily="18" charset="0"/>
              </a:rPr>
              <a:t>-state relations and provisions of state autonomy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To prepare guidelines to promote the electronics sector in the state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To review guidelines for women's safety in the state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96. Who launched the world's first integrated quantum-secure cryptography management platform Q-Shield under the National Quantum Mission?</a:t>
            </a:r>
          </a:p>
          <a:p>
            <a:pPr marL="228600" indent="-228600">
              <a:buAutoNum type="alphaUcParenR"/>
            </a:pPr>
            <a:r>
              <a:rPr lang="en-GB" sz="1050" dirty="0">
                <a:latin typeface="Adobe Devanagari" panose="02040503050201020203" pitchFamily="18" charset="0"/>
                <a:ea typeface="Nirmala UI" panose="020B0502040204020203" pitchFamily="34" charset="0"/>
                <a:cs typeface="Adobe Devanagari" panose="02040503050201020203" pitchFamily="18" charset="0"/>
              </a:rPr>
              <a:t>Tata Trusts		</a:t>
            </a:r>
          </a:p>
          <a:p>
            <a:pPr marL="228600" indent="-228600">
              <a:buAutoNum type="alphaUcParenR"/>
            </a:pPr>
            <a:r>
              <a:rPr lang="en-GB" sz="1050" dirty="0" err="1">
                <a:latin typeface="Adobe Devanagari" panose="02040503050201020203" pitchFamily="18" charset="0"/>
                <a:ea typeface="Nirmala UI" panose="020B0502040204020203" pitchFamily="34" charset="0"/>
                <a:cs typeface="Adobe Devanagari" panose="02040503050201020203" pitchFamily="18" charset="0"/>
              </a:rPr>
              <a:t>QNu</a:t>
            </a:r>
            <a:r>
              <a:rPr lang="en-GB" sz="1050" dirty="0">
                <a:latin typeface="Adobe Devanagari" panose="02040503050201020203" pitchFamily="18" charset="0"/>
                <a:ea typeface="Nirmala UI" panose="020B0502040204020203" pitchFamily="34" charset="0"/>
                <a:cs typeface="Adobe Devanagari" panose="02040503050201020203" pitchFamily="18" charset="0"/>
              </a:rPr>
              <a:t> Labs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CSIR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Department of Science and Technology</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97. Which organisation revised India's GDP growth forecast for the financial year 2025-26 (FY26) to 6.2%, citing trade tensions and US tariffs on imports from India as the main reasons?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World Bank</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International Monetary Fund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Asian Development Bank</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Reserve Bank of India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98. Which of the following authors has recently published a book titled 'The New Icon: Savarkar and the Facts', which critically examines the life and legacy of Vinayak Damodar Savarkar?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Ramchandra Guha	B) Vikram Sampath</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Arun Shourie		D) Shashi Tharoor</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99. Match the following award categories with their respective winners for 2024:</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Award Categories: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BBC Indian Sportswoman of the Year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BBC ISWOTY Para Sportswoman of the Year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BBC Emerging Athlete Award</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Winners: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1.Avani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Lekhara</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2.Manu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Bhaker</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3.Sheetal Devi</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A-1, B-2, C-3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A-2, B-3, C-1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A-3, B-2, C-1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A-2, B-1, C-3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100. Who assumed charge as the 26th Chief Election Commissioner (CEC) of India?</a:t>
            </a:r>
          </a:p>
          <a:p>
            <a:pPr marL="228600" indent="-228600">
              <a:buAutoNum type="alphaUcParenR"/>
            </a:pPr>
            <a:r>
              <a:rPr lang="en-GB" sz="1100" dirty="0">
                <a:latin typeface="Adobe Devanagari" panose="02040503050201020203" pitchFamily="18" charset="0"/>
                <a:ea typeface="Nirmala UI" panose="020B0502040204020203" pitchFamily="34" charset="0"/>
                <a:cs typeface="Adobe Devanagari" panose="02040503050201020203" pitchFamily="18" charset="0"/>
              </a:rPr>
              <a:t>Rajiv Kumar		B) Anup Chandra Pandey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Gyanesh Kumar	D) Sunil Arora</a:t>
            </a:r>
          </a:p>
        </p:txBody>
      </p:sp>
    </p:spTree>
    <p:extLst>
      <p:ext uri="{BB962C8B-B14F-4D97-AF65-F5344CB8AC3E}">
        <p14:creationId xmlns:p14="http://schemas.microsoft.com/office/powerpoint/2010/main" val="35819670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F677A-ADB1-02B4-3977-81D83A1681AC}"/>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8EDB9F2D-403B-A390-75FF-633A440C4868}"/>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15CA61B2-6EA3-E7CA-D218-151661208FF7}"/>
              </a:ext>
            </a:extLst>
          </p:cNvPr>
          <p:cNvSpPr txBox="1"/>
          <p:nvPr/>
        </p:nvSpPr>
        <p:spPr>
          <a:xfrm>
            <a:off x="362959" y="484919"/>
            <a:ext cx="3010858" cy="9140964"/>
          </a:xfrm>
          <a:prstGeom prst="rect">
            <a:avLst/>
          </a:prstGeom>
          <a:noFill/>
        </p:spPr>
        <p:txBody>
          <a:bodyPr wrap="square">
            <a:spAutoFit/>
          </a:bodyPr>
          <a:lstStyle/>
          <a:p>
            <a:r>
              <a:rPr lang="en-IN" sz="1200" b="1" dirty="0">
                <a:latin typeface="Adobe Devanagari" panose="02040503050201020203" pitchFamily="18" charset="0"/>
                <a:cs typeface="Adobe Devanagari" panose="02040503050201020203" pitchFamily="18" charset="0"/>
              </a:rPr>
              <a:t>101. </a:t>
            </a:r>
            <a:r>
              <a:rPr lang="hi-IN" sz="1200" b="1" dirty="0">
                <a:latin typeface="Adobe Devanagari" panose="02040503050201020203" pitchFamily="18" charset="0"/>
                <a:cs typeface="Adobe Devanagari" panose="02040503050201020203" pitchFamily="18" charset="0"/>
              </a:rPr>
              <a:t>बिहार के इतिहास के बारे में निम्नलिखित कथनों पर विचार करें:</a:t>
            </a:r>
          </a:p>
          <a:p>
            <a:r>
              <a:rPr lang="hi-IN" sz="1200" dirty="0">
                <a:latin typeface="Adobe Devanagari" panose="02040503050201020203" pitchFamily="18" charset="0"/>
                <a:cs typeface="Adobe Devanagari" panose="02040503050201020203" pitchFamily="18" charset="0"/>
              </a:rPr>
              <a:t>1.बिहार मौर्य साम्राज्य का केंद्र था, और पाटलिपुत्र (आज का पटना) इसकी राजधानी थी।</a:t>
            </a:r>
          </a:p>
          <a:p>
            <a:r>
              <a:rPr lang="hi-IN" sz="1200" dirty="0">
                <a:latin typeface="Adobe Devanagari" panose="02040503050201020203" pitchFamily="18" charset="0"/>
                <a:cs typeface="Adobe Devanagari" panose="02040503050201020203" pitchFamily="18" charset="0"/>
              </a:rPr>
              <a:t>2.प्रसिद्ध नालंदा विश्वविद्यालय, जो प्राचीन शिक्षा का एक केंद्र था, गया जिले में स्थित था।</a:t>
            </a:r>
          </a:p>
          <a:p>
            <a:r>
              <a:rPr lang="hi-IN" sz="1200" dirty="0">
                <a:latin typeface="Adobe Devanagari" panose="02040503050201020203" pitchFamily="18" charset="0"/>
                <a:cs typeface="Adobe Devanagari" panose="02040503050201020203" pitchFamily="18" charset="0"/>
              </a:rPr>
              <a:t>3.शेर शाह सूरी, जो सूरी साम्राज्य के संस्थापक थे, सासाराम, बिहार में जन्मे थे और उन्होंने भारत में कई प्रशासनिक सुधार किए थे।</a:t>
            </a:r>
          </a:p>
          <a:p>
            <a:r>
              <a:rPr lang="hi-IN" sz="1200" b="1" dirty="0">
                <a:latin typeface="Adobe Devanagari" panose="02040503050201020203" pitchFamily="18" charset="0"/>
                <a:cs typeface="Adobe Devanagari" panose="02040503050201020203" pitchFamily="18" charset="0"/>
              </a:rPr>
              <a:t>उपरोक्त में से कौन सा/से कथन सही है/हैं?</a:t>
            </a:r>
          </a:p>
          <a:p>
            <a:r>
              <a:rPr lang="en-IN" sz="1200" dirty="0">
                <a:latin typeface="Adobe Devanagari" panose="02040503050201020203" pitchFamily="18" charset="0"/>
                <a:cs typeface="Adobe Devanagari" panose="02040503050201020203" pitchFamily="18" charset="0"/>
              </a:rPr>
              <a:t> (A) </a:t>
            </a:r>
            <a:r>
              <a:rPr lang="hi-IN" sz="1200" dirty="0">
                <a:latin typeface="Adobe Devanagari" panose="02040503050201020203" pitchFamily="18" charset="0"/>
                <a:cs typeface="Adobe Devanagari" panose="02040503050201020203" pitchFamily="18" charset="0"/>
              </a:rPr>
              <a:t>केवल 1 और 3</a:t>
            </a:r>
          </a:p>
          <a:p>
            <a:r>
              <a:rPr lang="en-IN"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केवल 2 और 3</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केवल 1</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(D) 1, 2 </a:t>
            </a:r>
            <a:r>
              <a:rPr lang="hi-IN" sz="1200" dirty="0">
                <a:latin typeface="Adobe Devanagari" panose="02040503050201020203" pitchFamily="18" charset="0"/>
                <a:cs typeface="Adobe Devanagari" panose="02040503050201020203" pitchFamily="18" charset="0"/>
              </a:rPr>
              <a:t>और 3</a:t>
            </a:r>
          </a:p>
          <a:p>
            <a:endParaRPr lang="en-IN" sz="1200"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102. </a:t>
            </a:r>
            <a:r>
              <a:rPr lang="hi-IN" sz="1200" b="1" dirty="0">
                <a:latin typeface="Adobe Devanagari" panose="02040503050201020203" pitchFamily="18" charset="0"/>
                <a:cs typeface="Adobe Devanagari" panose="02040503050201020203" pitchFamily="18" charset="0"/>
              </a:rPr>
              <a:t>बिहार के प्राचीन इतिहास के लिए सबसे प्राचीन साहित्यिक स्रोत कौन सा है?</a:t>
            </a:r>
          </a:p>
          <a:p>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अथर्ववेद</a:t>
            </a:r>
            <a:r>
              <a:rPr lang="en-IN"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आरण्यक</a:t>
            </a:r>
          </a:p>
          <a:p>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उपनिषद</a:t>
            </a:r>
            <a:r>
              <a:rPr lang="en-IN"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सामवेद</a:t>
            </a:r>
          </a:p>
          <a:p>
            <a:endParaRPr lang="en-IN" sz="1200"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103. </a:t>
            </a:r>
            <a:r>
              <a:rPr lang="hi-IN" sz="1200" b="1" dirty="0">
                <a:latin typeface="Adobe Devanagari" panose="02040503050201020203" pitchFamily="18" charset="0"/>
                <a:cs typeface="Adobe Devanagari" panose="02040503050201020203" pitchFamily="18" charset="0"/>
              </a:rPr>
              <a:t>बिहार के निम्नलिखित स्थलों में से हड्डी के अवशेष कहां से प्राप्त हुए हैं</a:t>
            </a:r>
            <a:r>
              <a:rPr lang="en-IN" sz="1200" b="1" dirty="0">
                <a:latin typeface="Adobe Devanagari" panose="02040503050201020203" pitchFamily="18" charset="0"/>
                <a:cs typeface="Adobe Devanagari" panose="02040503050201020203" pitchFamily="18" charset="0"/>
              </a:rPr>
              <a:t> </a:t>
            </a:r>
            <a:r>
              <a:rPr lang="hi-IN" sz="1200" b="1" dirty="0">
                <a:latin typeface="Adobe Devanagari" panose="02040503050201020203" pitchFamily="18" charset="0"/>
                <a:cs typeface="Adobe Devanagari" panose="02040503050201020203" pitchFamily="18" charset="0"/>
              </a:rPr>
              <a:t>?</a:t>
            </a:r>
          </a:p>
          <a:p>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चिरांद  और चेचर</a:t>
            </a:r>
            <a:r>
              <a:rPr lang="en-IN"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दीहार और राघोपुर</a:t>
            </a:r>
          </a:p>
          <a:p>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बलिराजगढ़ और सरीदकेल</a:t>
            </a:r>
            <a:r>
              <a:rPr lang="en-IN"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हमीरपुर और ओरछा</a:t>
            </a:r>
          </a:p>
          <a:p>
            <a:endParaRPr lang="en-IN" sz="1200"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104. </a:t>
            </a:r>
            <a:r>
              <a:rPr lang="hi-IN" sz="1200" b="1" dirty="0">
                <a:latin typeface="Adobe Devanagari" panose="02040503050201020203" pitchFamily="18" charset="0"/>
                <a:cs typeface="Adobe Devanagari" panose="02040503050201020203" pitchFamily="18" charset="0"/>
              </a:rPr>
              <a:t>बिहार के निम्नलिखित महाजनपदों में से कौन सा बिहार में स्थित नहीं था?</a:t>
            </a:r>
          </a:p>
          <a:p>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मगध</a:t>
            </a:r>
            <a:r>
              <a:rPr lang="en-IN"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अंग</a:t>
            </a:r>
          </a:p>
          <a:p>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वत्स</a:t>
            </a:r>
            <a:r>
              <a:rPr lang="en-IN"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वज्जि</a:t>
            </a:r>
          </a:p>
          <a:p>
            <a:endParaRPr lang="en-IN" sz="1200"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105. </a:t>
            </a:r>
            <a:r>
              <a:rPr lang="hi-IN" sz="1200" b="1" dirty="0">
                <a:latin typeface="Adobe Devanagari" panose="02040503050201020203" pitchFamily="18" charset="0"/>
                <a:cs typeface="Adobe Devanagari" panose="02040503050201020203" pitchFamily="18" charset="0"/>
              </a:rPr>
              <a:t>तीसरी बौद्ध संगीति के बारे में निम्नलिखित वक्तव्यों पर विचार करें</a:t>
            </a:r>
            <a:r>
              <a:rPr lang="en-GB" sz="1200" b="1" dirty="0">
                <a:latin typeface="Adobe Devanagari" panose="02040503050201020203" pitchFamily="18" charset="0"/>
                <a:cs typeface="Adobe Devanagari" panose="02040503050201020203" pitchFamily="18" charset="0"/>
              </a:rPr>
              <a:t> </a:t>
            </a:r>
            <a:r>
              <a:rPr lang="hi-IN" sz="1200" b="1" dirty="0">
                <a:latin typeface="Adobe Devanagari" panose="02040503050201020203" pitchFamily="18" charset="0"/>
                <a:cs typeface="Adobe Devanagari" panose="02040503050201020203" pitchFamily="18" charset="0"/>
              </a:rPr>
              <a:t>और सही कथन चयन करें :</a:t>
            </a:r>
          </a:p>
          <a:p>
            <a:r>
              <a:rPr lang="hi-IN" sz="1200" dirty="0">
                <a:latin typeface="Adobe Devanagari" panose="02040503050201020203" pitchFamily="18" charset="0"/>
                <a:cs typeface="Adobe Devanagari" panose="02040503050201020203" pitchFamily="18" charset="0"/>
              </a:rPr>
              <a:t>1.तीसरी बौद्ध संगीति सम्राट अशोक के शासनकाल में पाटलिपुत्र में आयोजित की गई थी।</a:t>
            </a:r>
          </a:p>
          <a:p>
            <a:r>
              <a:rPr lang="hi-IN" sz="1200" dirty="0">
                <a:latin typeface="Adobe Devanagari" panose="02040503050201020203" pitchFamily="18" charset="0"/>
                <a:cs typeface="Adobe Devanagari" panose="02040503050201020203" pitchFamily="18" charset="0"/>
              </a:rPr>
              <a:t>2.इस संगीति का आयोजन भिक्षु मोगलिपुत्त तिस्स ने किया था।</a:t>
            </a:r>
          </a:p>
          <a:p>
            <a:r>
              <a:rPr lang="hi-IN" sz="1200" dirty="0">
                <a:latin typeface="Adobe Devanagari" panose="02040503050201020203" pitchFamily="18" charset="0"/>
                <a:cs typeface="Adobe Devanagari" panose="02040503050201020203" pitchFamily="18" charset="0"/>
              </a:rPr>
              <a:t>3.तीसरी बौद्ध संगीति का उद्देश्य बौद्ध धर्म की शुद्धि और धार्मिक ग्रंथों की संकलन था।</a:t>
            </a:r>
          </a:p>
          <a:p>
            <a:r>
              <a:rPr lang="hi-IN" sz="1200" dirty="0">
                <a:latin typeface="Adobe Devanagari" panose="02040503050201020203" pitchFamily="18" charset="0"/>
                <a:cs typeface="Adobe Devanagari" panose="02040503050201020203" pitchFamily="18" charset="0"/>
              </a:rPr>
              <a:t>4.तीसरी बौद्ध संगीति के दौरान बौद्ध धर्म के अनुयायी केवल भारतीय उपमहाद्वीप से थे।</a:t>
            </a:r>
            <a:endParaRPr lang="en-GB" sz="1200" dirty="0">
              <a:latin typeface="Adobe Devanagari" panose="02040503050201020203" pitchFamily="18" charset="0"/>
              <a:cs typeface="Adobe Devanagari" panose="02040503050201020203" pitchFamily="18" charset="0"/>
            </a:endParaRPr>
          </a:p>
          <a:p>
            <a:r>
              <a:rPr lang="hi-IN" sz="1200" b="1" dirty="0">
                <a:latin typeface="Adobe Devanagari" panose="02040503050201020203" pitchFamily="18" charset="0"/>
                <a:cs typeface="Adobe Devanagari" panose="02040503050201020203" pitchFamily="18" charset="0"/>
              </a:rPr>
              <a:t>कूट : </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A</a:t>
            </a:r>
            <a:r>
              <a:rPr lang="en-IN"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केवल 1, 2, और 3</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केवल 2, 3, और 4</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केवल 1 और 4</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(D)</a:t>
            </a:r>
            <a:r>
              <a:rPr lang="hi-IN" sz="1200" dirty="0">
                <a:latin typeface="Adobe Devanagari" panose="02040503050201020203" pitchFamily="18" charset="0"/>
                <a:cs typeface="Adobe Devanagari" panose="02040503050201020203" pitchFamily="18" charset="0"/>
              </a:rPr>
              <a:t> उपरोक्त</a:t>
            </a:r>
            <a:r>
              <a:rPr lang="en-IN"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सभी</a:t>
            </a:r>
            <a:endParaRPr lang="en-IN" sz="1200" dirty="0">
              <a:latin typeface="Adobe Devanagari" panose="02040503050201020203" pitchFamily="18" charset="0"/>
              <a:cs typeface="Adobe Devanagari" panose="02040503050201020203" pitchFamily="18" charset="0"/>
            </a:endParaRPr>
          </a:p>
          <a:p>
            <a:endParaRPr lang="en-GB" sz="1200" dirty="0">
              <a:latin typeface="Adobe Devanagari" panose="02040503050201020203" pitchFamily="18" charset="0"/>
              <a:cs typeface="Adobe Devanagari" panose="02040503050201020203" pitchFamily="18" charset="0"/>
            </a:endParaRPr>
          </a:p>
          <a:p>
            <a:r>
              <a:rPr lang="en-GB" sz="1200" b="1" dirty="0">
                <a:latin typeface="Adobe Devanagari" panose="02040503050201020203" pitchFamily="18" charset="0"/>
                <a:cs typeface="Adobe Devanagari" panose="02040503050201020203" pitchFamily="18" charset="0"/>
              </a:rPr>
              <a:t>106. </a:t>
            </a:r>
            <a:r>
              <a:rPr lang="hi-IN" sz="1200" b="1" dirty="0">
                <a:latin typeface="Adobe Devanagari" panose="02040503050201020203" pitchFamily="18" charset="0"/>
                <a:cs typeface="Adobe Devanagari" panose="02040503050201020203" pitchFamily="18" charset="0"/>
              </a:rPr>
              <a:t>बंगाल के किस नवाब ने मुंगेर को अपनी राजधानी बनाया था?</a:t>
            </a:r>
          </a:p>
          <a:p>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नवाब सिराजुद्दौला</a:t>
            </a:r>
            <a:r>
              <a:rPr lang="en-GB"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नवाब मीर जाफर</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नवाब मीर कासिम</a:t>
            </a:r>
            <a:r>
              <a:rPr lang="en-GB"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नवाब शुजा-उद-दौला</a:t>
            </a:r>
          </a:p>
          <a:p>
            <a:endParaRPr lang="hi-IN" sz="1200" dirty="0">
              <a:latin typeface="Adobe Devanagari" panose="02040503050201020203" pitchFamily="18" charset="0"/>
              <a:cs typeface="Adobe Devanagari" panose="02040503050201020203" pitchFamily="18" charset="0"/>
            </a:endParaRPr>
          </a:p>
        </p:txBody>
      </p:sp>
      <p:sp>
        <p:nvSpPr>
          <p:cNvPr id="3" name="Rectangle 2">
            <a:extLst>
              <a:ext uri="{FF2B5EF4-FFF2-40B4-BE49-F238E27FC236}">
                <a16:creationId xmlns:a16="http://schemas.microsoft.com/office/drawing/2014/main" id="{0D5571D9-7D87-5E7A-718B-5623E0C278C8}"/>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308F6874-8E7B-D746-C3B5-D38BC45B6DD6}"/>
              </a:ext>
            </a:extLst>
          </p:cNvPr>
          <p:cNvSpPr txBox="1"/>
          <p:nvPr/>
        </p:nvSpPr>
        <p:spPr>
          <a:xfrm>
            <a:off x="3428997" y="484919"/>
            <a:ext cx="3010858" cy="9140964"/>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a:t>
            </a:r>
            <a:r>
              <a:rPr lang="en-US" sz="1050" b="1" dirty="0">
                <a:latin typeface="Adobe Devanagari" panose="02040503050201020203" pitchFamily="18" charset="0"/>
                <a:ea typeface="Nirmala UI" panose="020B0502040204020203" pitchFamily="34" charset="0"/>
                <a:cs typeface="Adobe Devanagari" panose="02040503050201020203" pitchFamily="18" charset="0"/>
              </a:rPr>
              <a:t>01.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Consider the following statements regarding the history of Bihar: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Bihar was the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center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of the Maurya Empire, with Pataliputra (modern-day Patna) serving as its capital.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The famous Nalanda University, an ancient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center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of learning, was located in Gaya district of Bihar.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Sher Shah Suri, the founder of the Suri Empire, was born in Sasaram, Bihar, and introduced several administrative reforms in India.</a:t>
            </a:r>
            <a:endParaRPr lang="en-GB" sz="105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statements given above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1 and 3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2 and 3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1 only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1, 2, and 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102. Which of the following is the earliest known literary source that mentions the region of Bihar?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Atharvaveda		(B)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Arnyak</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Upnishad</a:t>
            </a:r>
            <a:r>
              <a:rPr lang="en-GB" sz="1050" dirty="0">
                <a:latin typeface="Adobe Devanagari" panose="02040503050201020203" pitchFamily="18" charset="0"/>
                <a:ea typeface="Nirmala UI" panose="020B0502040204020203" pitchFamily="34" charset="0"/>
                <a:cs typeface="Adobe Devanagari" panose="02040503050201020203" pitchFamily="18" charset="0"/>
              </a:rPr>
              <a:t>		(D) Samved</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103. Where have bone remains been found in Bihar?</a:t>
            </a:r>
          </a:p>
          <a:p>
            <a:pPr marL="228600" indent="-228600">
              <a:buAutoNum type="alphaUcParenBoth"/>
            </a:pP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Chirand</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and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Chechar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p>
          <a:p>
            <a:pPr marL="228600" indent="-228600">
              <a:buAutoNum type="alphaUcParenBoth"/>
            </a:pPr>
            <a:r>
              <a:rPr lang="en-GB" sz="1050" dirty="0" err="1">
                <a:latin typeface="Adobe Devanagari" panose="02040503050201020203" pitchFamily="18" charset="0"/>
                <a:ea typeface="Nirmala UI" panose="020B0502040204020203" pitchFamily="34" charset="0"/>
                <a:cs typeface="Adobe Devanagari" panose="02040503050201020203" pitchFamily="18" charset="0"/>
              </a:rPr>
              <a:t>Dihar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and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Raghopur</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Balirajgarh</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and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Saridekel</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Hamirpur and Orchha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104. Which of the following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Mahajanapadas</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was not located in present-day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Magadha		(B) Anga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Vatsa		(D)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Vajj</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10</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5</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Consider the following statements about the Third Buddhist Council: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1.The Third Buddhist Council was held during the reign of Emperor Ashoka in Pataliputra.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2.The council was organized by Monk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Moggaliputta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Tissa.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3.The purpose of the Third Buddhist Council was the purification of Buddhism and the compilation of religious texts.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4.During the Third Buddhist Council, the followers of Buddhism were only from the Indian subcontinent.</a:t>
            </a:r>
          </a:p>
          <a:p>
            <a:r>
              <a:rPr lang="en-IN" sz="1050" b="1" dirty="0">
                <a:latin typeface="Adobe Devanagari" panose="02040503050201020203" pitchFamily="18" charset="0"/>
                <a:ea typeface="Nirmala UI" panose="020B0502040204020203" pitchFamily="34" charset="0"/>
                <a:cs typeface="Adobe Devanagari" panose="02040503050201020203" pitchFamily="18" charset="0"/>
              </a:rPr>
              <a:t>C</a:t>
            </a:r>
            <a:r>
              <a:rPr lang="hi-IN" sz="1050" b="1" dirty="0">
                <a:latin typeface="Adobe Devanagari" panose="02040503050201020203" pitchFamily="18" charset="0"/>
                <a:ea typeface="Nirmala UI" panose="020B0502040204020203" pitchFamily="34" charset="0"/>
                <a:cs typeface="Adobe Devanagari" panose="02040503050201020203" pitchFamily="18" charset="0"/>
              </a:rPr>
              <a:t>ode </a:t>
            </a:r>
            <a:endParaRPr lang="en-GB" sz="105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Only 1, 2, and 3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Only 2, 3, and 4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Only 1 and 4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All of these </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106. Which Nawab of Bengal made Munger his capital?</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Nawab Siraj-</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ud</a:t>
            </a:r>
            <a:r>
              <a:rPr lang="en-GB"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Daula</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Nawab Mir Jafar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Nawab Mir Qasim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Nawab Shuja-</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ud</a:t>
            </a:r>
            <a:r>
              <a:rPr lang="en-GB"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Daula</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19315663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B1261-E4A2-3B0F-294F-4E9D744D2643}"/>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FAD43291-A500-1B7D-B2F8-56C3936EFF62}"/>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6D593FE7-8819-2CCE-D579-122CD9C44F89}"/>
              </a:ext>
            </a:extLst>
          </p:cNvPr>
          <p:cNvSpPr txBox="1"/>
          <p:nvPr/>
        </p:nvSpPr>
        <p:spPr>
          <a:xfrm>
            <a:off x="332850" y="484919"/>
            <a:ext cx="3096143" cy="8956298"/>
          </a:xfrm>
          <a:prstGeom prst="rect">
            <a:avLst/>
          </a:prstGeom>
          <a:noFill/>
        </p:spPr>
        <p:txBody>
          <a:bodyPr wrap="square">
            <a:spAutoFit/>
          </a:bodyPr>
          <a:lstStyle/>
          <a:p>
            <a:r>
              <a:rPr lang="en-IN" sz="1200" b="1" dirty="0">
                <a:latin typeface="Adobe Devanagari" panose="02040503050201020203" pitchFamily="18" charset="0"/>
                <a:cs typeface="Adobe Devanagari" panose="02040503050201020203" pitchFamily="18" charset="0"/>
              </a:rPr>
              <a:t>10</a:t>
            </a:r>
            <a:r>
              <a:rPr lang="hi-IN" sz="1200" b="1" dirty="0">
                <a:latin typeface="Adobe Devanagari" panose="02040503050201020203" pitchFamily="18" charset="0"/>
                <a:cs typeface="Adobe Devanagari" panose="02040503050201020203" pitchFamily="18" charset="0"/>
              </a:rPr>
              <a:t>7</a:t>
            </a:r>
            <a:r>
              <a:rPr lang="en-IN" sz="1200" b="1" dirty="0">
                <a:latin typeface="Adobe Devanagari" panose="02040503050201020203" pitchFamily="18" charset="0"/>
                <a:cs typeface="Adobe Devanagari" panose="02040503050201020203" pitchFamily="18" charset="0"/>
              </a:rPr>
              <a:t>.</a:t>
            </a:r>
            <a:r>
              <a:rPr lang="hi-IN" sz="1200" b="1" dirty="0">
                <a:latin typeface="Adobe Devanagari" panose="02040503050201020203" pitchFamily="18" charset="0"/>
                <a:cs typeface="Adobe Devanagari" panose="02040503050201020203" pitchFamily="18" charset="0"/>
              </a:rPr>
              <a:t> बिहार में वहाबी आंदोलन का मुख्य केंद्र कहाँ था?</a:t>
            </a:r>
          </a:p>
          <a:p>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A</a:t>
            </a:r>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चम्पारण</a:t>
            </a:r>
            <a:r>
              <a:rPr lang="en-IN"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दरभंगा</a:t>
            </a:r>
          </a:p>
          <a:p>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पटना</a:t>
            </a:r>
            <a:r>
              <a:rPr lang="en-IN" sz="1200" dirty="0">
                <a:latin typeface="Adobe Devanagari" panose="02040503050201020203" pitchFamily="18" charset="0"/>
                <a:cs typeface="Adobe Devanagari" panose="02040503050201020203" pitchFamily="18" charset="0"/>
              </a:rPr>
              <a:t>			(D) </a:t>
            </a:r>
            <a:r>
              <a:rPr lang="hi-IN" sz="1200" dirty="0">
                <a:latin typeface="Adobe Devanagari" panose="02040503050201020203" pitchFamily="18" charset="0"/>
                <a:cs typeface="Adobe Devanagari" panose="02040503050201020203" pitchFamily="18" charset="0"/>
              </a:rPr>
              <a:t>आरा</a:t>
            </a:r>
            <a:endParaRPr lang="en-IN" sz="1200" dirty="0">
              <a:latin typeface="Adobe Devanagari" panose="02040503050201020203" pitchFamily="18" charset="0"/>
              <a:cs typeface="Adobe Devanagari" panose="02040503050201020203" pitchFamily="18" charset="0"/>
            </a:endParaRPr>
          </a:p>
          <a:p>
            <a:endParaRPr lang="en-IN" sz="1200"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108. </a:t>
            </a:r>
            <a:r>
              <a:rPr lang="hi-IN" sz="1200" b="1" dirty="0">
                <a:latin typeface="Adobe Devanagari" panose="02040503050201020203" pitchFamily="18" charset="0"/>
                <a:cs typeface="Adobe Devanagari" panose="02040503050201020203" pitchFamily="18" charset="0"/>
              </a:rPr>
              <a:t>बिहार प्रांतीय किसान सभा की अध्यक्षता किसने की थी</a:t>
            </a:r>
            <a:r>
              <a:rPr lang="hi-IN" sz="1200" dirty="0">
                <a:latin typeface="Adobe Devanagari" panose="02040503050201020203" pitchFamily="18" charset="0"/>
                <a:cs typeface="Adobe Devanagari" panose="02040503050201020203" pitchFamily="18" charset="0"/>
              </a:rPr>
              <a:t>?</a:t>
            </a:r>
          </a:p>
          <a:p>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स्वामी सहजानंद सरस्वती</a:t>
            </a:r>
          </a:p>
          <a:p>
            <a:r>
              <a:rPr lang="en-IN"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रामवृक्ष बेनीपुरी</a:t>
            </a:r>
          </a:p>
          <a:p>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श्री कृष्ण सिंह</a:t>
            </a:r>
          </a:p>
          <a:p>
            <a:r>
              <a:rPr lang="en-IN"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पंडित यमुनाकरजी</a:t>
            </a:r>
          </a:p>
          <a:p>
            <a:endParaRPr lang="hi-IN" sz="1200"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109. </a:t>
            </a:r>
            <a:r>
              <a:rPr lang="hi-IN" sz="1200" b="1" dirty="0">
                <a:latin typeface="Adobe Devanagari" panose="02040503050201020203" pitchFamily="18" charset="0"/>
                <a:cs typeface="Adobe Devanagari" panose="02040503050201020203" pitchFamily="18" charset="0"/>
              </a:rPr>
              <a:t>निम्नलिखित में से कौन सा/कौन से कथन बिहार की नदियों के बारे में सही हैं?</a:t>
            </a:r>
          </a:p>
          <a:p>
            <a:r>
              <a:rPr lang="hi-IN" sz="1200" dirty="0">
                <a:latin typeface="Adobe Devanagari" panose="02040503050201020203" pitchFamily="18" charset="0"/>
                <a:cs typeface="Adobe Devanagari" panose="02040503050201020203" pitchFamily="18" charset="0"/>
              </a:rPr>
              <a:t>1.गंगा बिहार की सबसे लंबी नदी है।</a:t>
            </a:r>
          </a:p>
          <a:p>
            <a:r>
              <a:rPr lang="hi-IN" sz="1200" dirty="0">
                <a:latin typeface="Adobe Devanagari" panose="02040503050201020203" pitchFamily="18" charset="0"/>
                <a:cs typeface="Adobe Devanagari" panose="02040503050201020203" pitchFamily="18" charset="0"/>
              </a:rPr>
              <a:t>2.कोसी नदी को 'बिहार का शोक' कहा जाता है क्योंकि यह अक्सर बाढ़ का कारण बनती है।</a:t>
            </a:r>
          </a:p>
          <a:p>
            <a:r>
              <a:rPr lang="hi-IN" sz="1200" dirty="0">
                <a:latin typeface="Adobe Devanagari" panose="02040503050201020203" pitchFamily="18" charset="0"/>
                <a:cs typeface="Adobe Devanagari" panose="02040503050201020203" pitchFamily="18" charset="0"/>
              </a:rPr>
              <a:t>3.गंडक नदी हिमालय से उत्पन्न होती है और बिहार से होकर गंगा में मिल जाती है।</a:t>
            </a:r>
          </a:p>
          <a:p>
            <a:r>
              <a:rPr lang="hi-IN" sz="1200" dirty="0">
                <a:latin typeface="Adobe Devanagari" panose="02040503050201020203" pitchFamily="18" charset="0"/>
                <a:cs typeface="Adobe Devanagari" panose="02040503050201020203" pitchFamily="18" charset="0"/>
              </a:rPr>
              <a:t>4.सोन नदी कोसी नदी की सहायक नदी है।</a:t>
            </a:r>
          </a:p>
          <a:p>
            <a:r>
              <a:rPr lang="en-IN" sz="1200" dirty="0">
                <a:latin typeface="Adobe Devanagari" panose="02040503050201020203" pitchFamily="18" charset="0"/>
                <a:cs typeface="Adobe Devanagari" panose="02040503050201020203" pitchFamily="18" charset="0"/>
              </a:rPr>
              <a:t> A) </a:t>
            </a:r>
            <a:r>
              <a:rPr lang="hi-IN" sz="1200" dirty="0">
                <a:latin typeface="Adobe Devanagari" panose="02040503050201020203" pitchFamily="18" charset="0"/>
                <a:cs typeface="Adobe Devanagari" panose="02040503050201020203" pitchFamily="18" charset="0"/>
              </a:rPr>
              <a:t>केवल </a:t>
            </a:r>
            <a:r>
              <a:rPr lang="en-IN" sz="1200" dirty="0">
                <a:latin typeface="Adobe Devanagari" panose="02040503050201020203" pitchFamily="18" charset="0"/>
                <a:cs typeface="Adobe Devanagari" panose="02040503050201020203" pitchFamily="18" charset="0"/>
              </a:rPr>
              <a:t>1 </a:t>
            </a:r>
            <a:r>
              <a:rPr lang="hi-IN" sz="1200" dirty="0">
                <a:latin typeface="Adobe Devanagari" panose="02040503050201020203" pitchFamily="18" charset="0"/>
                <a:cs typeface="Adobe Devanagari" panose="02040503050201020203" pitchFamily="18" charset="0"/>
              </a:rPr>
              <a:t>और 2</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B)</a:t>
            </a:r>
            <a:r>
              <a:rPr lang="hi-IN" sz="1200" dirty="0">
                <a:latin typeface="Adobe Devanagari" panose="02040503050201020203" pitchFamily="18" charset="0"/>
                <a:cs typeface="Adobe Devanagari" panose="02040503050201020203" pitchFamily="18" charset="0"/>
              </a:rPr>
              <a:t> केवल</a:t>
            </a:r>
            <a:r>
              <a:rPr lang="en-IN" sz="1200" dirty="0">
                <a:latin typeface="Adobe Devanagari" panose="02040503050201020203" pitchFamily="18" charset="0"/>
                <a:cs typeface="Adobe Devanagari" panose="02040503050201020203" pitchFamily="18" charset="0"/>
              </a:rPr>
              <a:t> 1, 2, </a:t>
            </a:r>
            <a:r>
              <a:rPr lang="hi-IN" sz="1200" dirty="0">
                <a:latin typeface="Adobe Devanagari" panose="02040503050201020203" pitchFamily="18" charset="0"/>
                <a:cs typeface="Adobe Devanagari" panose="02040503050201020203" pitchFamily="18" charset="0"/>
              </a:rPr>
              <a:t>और 3 </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केवल  </a:t>
            </a:r>
            <a:r>
              <a:rPr lang="en-IN" sz="1200" dirty="0">
                <a:latin typeface="Adobe Devanagari" panose="02040503050201020203" pitchFamily="18" charset="0"/>
                <a:cs typeface="Adobe Devanagari" panose="02040503050201020203" pitchFamily="18" charset="0"/>
              </a:rPr>
              <a:t>2 </a:t>
            </a:r>
            <a:r>
              <a:rPr lang="hi-IN" sz="1200" dirty="0">
                <a:latin typeface="Adobe Devanagari" panose="02040503050201020203" pitchFamily="18" charset="0"/>
                <a:cs typeface="Adobe Devanagari" panose="02040503050201020203" pitchFamily="18" charset="0"/>
              </a:rPr>
              <a:t>और 3 </a:t>
            </a:r>
          </a:p>
          <a:p>
            <a:r>
              <a:rPr lang="en-IN"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सभी सही हैं</a:t>
            </a:r>
          </a:p>
          <a:p>
            <a:endParaRPr lang="en-GB" sz="1200" dirty="0">
              <a:latin typeface="Adobe Devanagari" panose="02040503050201020203" pitchFamily="18" charset="0"/>
              <a:cs typeface="Adobe Devanagari" panose="02040503050201020203" pitchFamily="18" charset="0"/>
            </a:endParaRPr>
          </a:p>
          <a:p>
            <a:r>
              <a:rPr lang="en-GB" sz="1200" b="1" dirty="0">
                <a:latin typeface="Adobe Devanagari" panose="02040503050201020203" pitchFamily="18" charset="0"/>
                <a:cs typeface="Adobe Devanagari" panose="02040503050201020203" pitchFamily="18" charset="0"/>
              </a:rPr>
              <a:t>110. </a:t>
            </a:r>
            <a:r>
              <a:rPr lang="hi-IN" sz="1200" b="1" dirty="0">
                <a:latin typeface="Adobe Devanagari" panose="02040503050201020203" pitchFamily="18" charset="0"/>
                <a:cs typeface="Adobe Devanagari" panose="02040503050201020203" pitchFamily="18" charset="0"/>
              </a:rPr>
              <a:t>बिहार में पाइराइट का सर्वाधिक उत्पादन किस जिले में होता है?</a:t>
            </a:r>
          </a:p>
          <a:p>
            <a:r>
              <a:rPr lang="en-GB"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गया </a:t>
            </a:r>
            <a:r>
              <a:rPr lang="en-GB"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रोहतास </a:t>
            </a:r>
          </a:p>
          <a:p>
            <a:r>
              <a:rPr lang="en-GB"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जमुई </a:t>
            </a:r>
            <a:r>
              <a:rPr lang="en-GB" sz="1200" dirty="0">
                <a:latin typeface="Adobe Devanagari" panose="02040503050201020203" pitchFamily="18" charset="0"/>
                <a:cs typeface="Adobe Devanagari" panose="02040503050201020203" pitchFamily="18" charset="0"/>
              </a:rPr>
              <a:t>			D) </a:t>
            </a:r>
            <a:r>
              <a:rPr lang="hi-IN" sz="1200" dirty="0">
                <a:latin typeface="Adobe Devanagari" panose="02040503050201020203" pitchFamily="18" charset="0"/>
                <a:cs typeface="Adobe Devanagari" panose="02040503050201020203" pitchFamily="18" charset="0"/>
              </a:rPr>
              <a:t>नवादा </a:t>
            </a:r>
          </a:p>
          <a:p>
            <a:endParaRPr lang="en-GB" sz="1200" dirty="0">
              <a:latin typeface="Adobe Devanagari" panose="02040503050201020203" pitchFamily="18" charset="0"/>
              <a:cs typeface="Adobe Devanagari" panose="02040503050201020203" pitchFamily="18" charset="0"/>
            </a:endParaRPr>
          </a:p>
          <a:p>
            <a:r>
              <a:rPr lang="en-GB" sz="1200" b="1" dirty="0">
                <a:latin typeface="Adobe Devanagari" panose="02040503050201020203" pitchFamily="18" charset="0"/>
                <a:cs typeface="Adobe Devanagari" panose="02040503050201020203" pitchFamily="18" charset="0"/>
              </a:rPr>
              <a:t>111. </a:t>
            </a:r>
            <a:r>
              <a:rPr lang="hi-IN" sz="1200" b="1" dirty="0">
                <a:latin typeface="Adobe Devanagari" panose="02040503050201020203" pitchFamily="18" charset="0"/>
                <a:cs typeface="Adobe Devanagari" panose="02040503050201020203" pitchFamily="18" charset="0"/>
              </a:rPr>
              <a:t>बिहार में बल्थर मिट्टी कहाँ पाई जाती है?</a:t>
            </a:r>
          </a:p>
          <a:p>
            <a:r>
              <a:rPr lang="en-GB" sz="1200" dirty="0">
                <a:latin typeface="Adobe Devanagari" panose="02040503050201020203" pitchFamily="18" charset="0"/>
                <a:cs typeface="Adobe Devanagari" panose="02040503050201020203" pitchFamily="18" charset="0"/>
              </a:rPr>
              <a:t> A) </a:t>
            </a:r>
            <a:r>
              <a:rPr lang="hi-IN" sz="1200" dirty="0">
                <a:latin typeface="Adobe Devanagari" panose="02040503050201020203" pitchFamily="18" charset="0"/>
                <a:cs typeface="Adobe Devanagari" panose="02040503050201020203" pitchFamily="18" charset="0"/>
              </a:rPr>
              <a:t>पूर्णिया से दरभंगा तक</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कैमूर से राजमहल पहाड़ियों तक</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पश्चिम चंपारण से किशनगंज तक</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पटना से भागलपुर तक</a:t>
            </a:r>
          </a:p>
          <a:p>
            <a:endParaRPr lang="en-GB" sz="1200" b="1" dirty="0">
              <a:latin typeface="Adobe Devanagari" panose="02040503050201020203" pitchFamily="18" charset="0"/>
              <a:cs typeface="Adobe Devanagari" panose="02040503050201020203" pitchFamily="18" charset="0"/>
            </a:endParaRPr>
          </a:p>
          <a:p>
            <a:r>
              <a:rPr lang="en-GB" sz="1200" b="1" dirty="0">
                <a:latin typeface="Adobe Devanagari" panose="02040503050201020203" pitchFamily="18" charset="0"/>
                <a:cs typeface="Adobe Devanagari" panose="02040503050201020203" pitchFamily="18" charset="0"/>
              </a:rPr>
              <a:t>112. </a:t>
            </a:r>
            <a:r>
              <a:rPr lang="hi-IN" sz="1200" b="1" dirty="0">
                <a:latin typeface="Adobe Devanagari" panose="02040503050201020203" pitchFamily="18" charset="0"/>
                <a:cs typeface="Adobe Devanagari" panose="02040503050201020203" pitchFamily="18" charset="0"/>
              </a:rPr>
              <a:t>2011 की जनगणना के अनुसार, बिहार राज्य में महिला साक्षरता दर सबसे कम किस जिले में थी?</a:t>
            </a:r>
          </a:p>
          <a:p>
            <a:r>
              <a:rPr lang="en-GB"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किशनगंज</a:t>
            </a:r>
            <a:r>
              <a:rPr lang="en-GB"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अररिया</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कटिहार</a:t>
            </a:r>
            <a:r>
              <a:rPr lang="en-GB" sz="1200" dirty="0">
                <a:latin typeface="Adobe Devanagari" panose="02040503050201020203" pitchFamily="18" charset="0"/>
                <a:cs typeface="Adobe Devanagari" panose="02040503050201020203" pitchFamily="18" charset="0"/>
              </a:rPr>
              <a:t>		D) </a:t>
            </a:r>
            <a:r>
              <a:rPr lang="hi-IN" sz="1200" dirty="0">
                <a:latin typeface="Adobe Devanagari" panose="02040503050201020203" pitchFamily="18" charset="0"/>
                <a:cs typeface="Adobe Devanagari" panose="02040503050201020203" pitchFamily="18" charset="0"/>
              </a:rPr>
              <a:t>सहरसा</a:t>
            </a:r>
          </a:p>
          <a:p>
            <a:endParaRPr lang="en-GB" sz="1200" dirty="0">
              <a:latin typeface="Adobe Devanagari" panose="02040503050201020203" pitchFamily="18" charset="0"/>
              <a:cs typeface="Adobe Devanagari" panose="02040503050201020203" pitchFamily="18" charset="0"/>
            </a:endParaRPr>
          </a:p>
          <a:p>
            <a:r>
              <a:rPr lang="en-GB" sz="1200" b="1" dirty="0">
                <a:latin typeface="Adobe Devanagari" panose="02040503050201020203" pitchFamily="18" charset="0"/>
                <a:cs typeface="Adobe Devanagari" panose="02040503050201020203" pitchFamily="18" charset="0"/>
              </a:rPr>
              <a:t>113. </a:t>
            </a:r>
            <a:r>
              <a:rPr lang="hi-IN" sz="1200" b="1" dirty="0">
                <a:latin typeface="Adobe Devanagari" panose="02040503050201020203" pitchFamily="18" charset="0"/>
                <a:cs typeface="Adobe Devanagari" panose="02040503050201020203" pitchFamily="18" charset="0"/>
              </a:rPr>
              <a:t>बिहार में गन्ने का सर्वाधिक उत्पादन किस जिले में होता है?</a:t>
            </a:r>
          </a:p>
          <a:p>
            <a:r>
              <a:rPr lang="en-GB"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गोपालगंज</a:t>
            </a:r>
            <a:r>
              <a:rPr lang="en-GB"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सीतामढ़ी</a:t>
            </a:r>
          </a:p>
          <a:p>
            <a:r>
              <a:rPr lang="en-GB"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पश्चिम चंपारण</a:t>
            </a:r>
            <a:r>
              <a:rPr lang="en-GB" sz="1200" dirty="0">
                <a:latin typeface="Adobe Devanagari" panose="02040503050201020203" pitchFamily="18" charset="0"/>
                <a:cs typeface="Adobe Devanagari" panose="02040503050201020203" pitchFamily="18" charset="0"/>
              </a:rPr>
              <a:t>		D) </a:t>
            </a:r>
            <a:r>
              <a:rPr lang="hi-IN" sz="1200" dirty="0">
                <a:latin typeface="Adobe Devanagari" panose="02040503050201020203" pitchFamily="18" charset="0"/>
                <a:cs typeface="Adobe Devanagari" panose="02040503050201020203" pitchFamily="18" charset="0"/>
              </a:rPr>
              <a:t>समस्तीपुर</a:t>
            </a:r>
          </a:p>
          <a:p>
            <a:endParaRPr lang="en-GB" sz="1200" dirty="0">
              <a:latin typeface="Adobe Devanagari" panose="02040503050201020203" pitchFamily="18" charset="0"/>
              <a:cs typeface="Adobe Devanagari" panose="02040503050201020203" pitchFamily="18" charset="0"/>
            </a:endParaRPr>
          </a:p>
          <a:p>
            <a:r>
              <a:rPr lang="en-GB" sz="1200" b="1" dirty="0">
                <a:latin typeface="Adobe Devanagari" panose="02040503050201020203" pitchFamily="18" charset="0"/>
                <a:cs typeface="Adobe Devanagari" panose="02040503050201020203" pitchFamily="18" charset="0"/>
              </a:rPr>
              <a:t>114. </a:t>
            </a:r>
            <a:r>
              <a:rPr lang="hi-IN" sz="1200" b="1" dirty="0">
                <a:latin typeface="Adobe Devanagari" panose="02040503050201020203" pitchFamily="18" charset="0"/>
                <a:cs typeface="Adobe Devanagari" panose="02040503050201020203" pitchFamily="18" charset="0"/>
              </a:rPr>
              <a:t>पटना उच्च न्यायालय के वर्तमान मुख्य न्यायाधीश कौन हैं?</a:t>
            </a:r>
          </a:p>
          <a:p>
            <a:r>
              <a:rPr lang="en-GB" sz="1200" dirty="0">
                <a:latin typeface="Adobe Devanagari" panose="02040503050201020203" pitchFamily="18" charset="0"/>
                <a:cs typeface="Adobe Devanagari" panose="02040503050201020203" pitchFamily="18" charset="0"/>
              </a:rPr>
              <a:t> A) </a:t>
            </a:r>
            <a:r>
              <a:rPr lang="hi-IN" sz="1200" dirty="0">
                <a:latin typeface="Adobe Devanagari" panose="02040503050201020203" pitchFamily="18" charset="0"/>
                <a:cs typeface="Adobe Devanagari" panose="02040503050201020203" pitchFamily="18" charset="0"/>
              </a:rPr>
              <a:t>न्यायमूर्ति अशोक कुमार पांडे</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न्यायमूर्ति विपुल एम. पंचोली</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न्यायमूर्ति कृष्णन विनोद चंद्रन</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न्यायमूर्ति अशुतोष कुमार</a:t>
            </a:r>
          </a:p>
          <a:p>
            <a:endParaRPr lang="hi-IN" sz="1200" dirty="0">
              <a:latin typeface="Adobe Devanagari" panose="02040503050201020203" pitchFamily="18" charset="0"/>
              <a:cs typeface="Adobe Devanagari" panose="02040503050201020203" pitchFamily="18" charset="0"/>
            </a:endParaRPr>
          </a:p>
        </p:txBody>
      </p:sp>
      <p:sp>
        <p:nvSpPr>
          <p:cNvPr id="3" name="Rectangle 2">
            <a:extLst>
              <a:ext uri="{FF2B5EF4-FFF2-40B4-BE49-F238E27FC236}">
                <a16:creationId xmlns:a16="http://schemas.microsoft.com/office/drawing/2014/main" id="{C8CE4955-5AE5-0E72-A939-58095172A756}"/>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F580CFC5-E02F-0DF9-CCDC-FF826DAB5628}"/>
              </a:ext>
            </a:extLst>
          </p:cNvPr>
          <p:cNvSpPr txBox="1"/>
          <p:nvPr/>
        </p:nvSpPr>
        <p:spPr>
          <a:xfrm>
            <a:off x="3428997" y="484919"/>
            <a:ext cx="3010858" cy="8833187"/>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a:t>
            </a:r>
            <a:r>
              <a:rPr lang="en-US" sz="1050" b="1" dirty="0">
                <a:latin typeface="Adobe Devanagari" panose="02040503050201020203" pitchFamily="18" charset="0"/>
                <a:ea typeface="Nirmala UI" panose="020B0502040204020203" pitchFamily="34" charset="0"/>
                <a:cs typeface="Adobe Devanagari" panose="02040503050201020203" pitchFamily="18" charset="0"/>
              </a:rPr>
              <a:t>07.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Where was the main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center</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of the Wahhabi movement in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bihar</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Champaran		(B) Darbhanga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Patna		(D) Ara</a:t>
            </a:r>
          </a:p>
          <a:p>
            <a:r>
              <a:rPr lang="en-US" sz="1050" b="1" dirty="0">
                <a:latin typeface="Adobe Devanagari" panose="02040503050201020203" pitchFamily="18" charset="0"/>
                <a:ea typeface="Nirmala UI" panose="020B0502040204020203" pitchFamily="34" charset="0"/>
                <a:cs typeface="Adobe Devanagari" panose="02040503050201020203" pitchFamily="18" charset="0"/>
              </a:rPr>
              <a:t> </a:t>
            </a:r>
          </a:p>
          <a:p>
            <a:r>
              <a:rPr lang="en-US" sz="1050" b="1" dirty="0">
                <a:latin typeface="Adobe Devanagari" panose="02040503050201020203" pitchFamily="18" charset="0"/>
                <a:ea typeface="Nirmala UI" panose="020B0502040204020203" pitchFamily="34" charset="0"/>
                <a:cs typeface="Adobe Devanagari" panose="02040503050201020203" pitchFamily="18" charset="0"/>
              </a:rPr>
              <a:t>108. Who presided over the Bihar Provincial Kisan Sabha?</a:t>
            </a:r>
          </a:p>
          <a:p>
            <a:r>
              <a:rPr lang="en-US" sz="1050" dirty="0">
                <a:latin typeface="Adobe Devanagari" panose="02040503050201020203" pitchFamily="18" charset="0"/>
                <a:ea typeface="Nirmala UI" panose="020B0502040204020203" pitchFamily="34" charset="0"/>
                <a:cs typeface="Adobe Devanagari" panose="02040503050201020203" pitchFamily="18" charset="0"/>
              </a:rPr>
              <a:t>(A) Swami Sahajanand Saraswati</a:t>
            </a:r>
          </a:p>
          <a:p>
            <a:r>
              <a:rPr lang="en-US" sz="1050" dirty="0">
                <a:latin typeface="Adobe Devanagari" panose="02040503050201020203" pitchFamily="18" charset="0"/>
                <a:ea typeface="Nirmala UI" panose="020B0502040204020203" pitchFamily="34" charset="0"/>
                <a:cs typeface="Adobe Devanagari" panose="02040503050201020203" pitchFamily="18" charset="0"/>
              </a:rPr>
              <a:t>(B) </a:t>
            </a:r>
            <a:r>
              <a:rPr lang="en-US" sz="1050" dirty="0" err="1">
                <a:latin typeface="Adobe Devanagari" panose="02040503050201020203" pitchFamily="18" charset="0"/>
                <a:ea typeface="Nirmala UI" panose="020B0502040204020203" pitchFamily="34" charset="0"/>
                <a:cs typeface="Adobe Devanagari" panose="02040503050201020203" pitchFamily="18" charset="0"/>
              </a:rPr>
              <a:t>Ramvriksh</a:t>
            </a:r>
            <a:r>
              <a:rPr lang="en-US" sz="1050" dirty="0">
                <a:latin typeface="Adobe Devanagari" panose="02040503050201020203" pitchFamily="18" charset="0"/>
                <a:ea typeface="Nirmala UI" panose="020B0502040204020203" pitchFamily="34" charset="0"/>
                <a:cs typeface="Adobe Devanagari" panose="02040503050201020203" pitchFamily="18" charset="0"/>
              </a:rPr>
              <a:t> </a:t>
            </a:r>
            <a:r>
              <a:rPr lang="en-US" sz="1050" dirty="0" err="1">
                <a:latin typeface="Adobe Devanagari" panose="02040503050201020203" pitchFamily="18" charset="0"/>
                <a:ea typeface="Nirmala UI" panose="020B0502040204020203" pitchFamily="34" charset="0"/>
                <a:cs typeface="Adobe Devanagari" panose="02040503050201020203" pitchFamily="18" charset="0"/>
              </a:rPr>
              <a:t>Benipuri</a:t>
            </a:r>
            <a:endParaRPr lang="en-US"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050" dirty="0">
                <a:latin typeface="Adobe Devanagari" panose="02040503050201020203" pitchFamily="18" charset="0"/>
                <a:ea typeface="Nirmala UI" panose="020B0502040204020203" pitchFamily="34" charset="0"/>
                <a:cs typeface="Adobe Devanagari" panose="02040503050201020203" pitchFamily="18" charset="0"/>
              </a:rPr>
              <a:t>(C) Sri </a:t>
            </a:r>
            <a:r>
              <a:rPr lang="en-US" sz="1050" dirty="0" err="1">
                <a:latin typeface="Adobe Devanagari" panose="02040503050201020203" pitchFamily="18" charset="0"/>
                <a:ea typeface="Nirmala UI" panose="020B0502040204020203" pitchFamily="34" charset="0"/>
                <a:cs typeface="Adobe Devanagari" panose="02040503050201020203" pitchFamily="18" charset="0"/>
              </a:rPr>
              <a:t>krishna</a:t>
            </a:r>
            <a:r>
              <a:rPr lang="en-US" sz="1050" dirty="0">
                <a:latin typeface="Adobe Devanagari" panose="02040503050201020203" pitchFamily="18" charset="0"/>
                <a:ea typeface="Nirmala UI" panose="020B0502040204020203" pitchFamily="34" charset="0"/>
                <a:cs typeface="Adobe Devanagari" panose="02040503050201020203" pitchFamily="18" charset="0"/>
              </a:rPr>
              <a:t> </a:t>
            </a:r>
            <a:r>
              <a:rPr lang="en-US" sz="1050" dirty="0" err="1">
                <a:latin typeface="Adobe Devanagari" panose="02040503050201020203" pitchFamily="18" charset="0"/>
                <a:ea typeface="Nirmala UI" panose="020B0502040204020203" pitchFamily="34" charset="0"/>
                <a:cs typeface="Adobe Devanagari" panose="02040503050201020203" pitchFamily="18" charset="0"/>
              </a:rPr>
              <a:t>singh</a:t>
            </a:r>
            <a:endParaRPr lang="en-US"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050" dirty="0">
                <a:latin typeface="Adobe Devanagari" panose="02040503050201020203" pitchFamily="18" charset="0"/>
                <a:ea typeface="Nirmala UI" panose="020B0502040204020203" pitchFamily="34" charset="0"/>
                <a:cs typeface="Adobe Devanagari" panose="02040503050201020203" pitchFamily="18" charset="0"/>
              </a:rPr>
              <a:t>(D) Pandit Yamunakarji </a:t>
            </a:r>
          </a:p>
          <a:p>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109.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following statements about the rivers of Bihar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1.The Ganga is the longest river flowing through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2.The Kosi River is often referred to as the 'Sorrow of Bihar' due to its frequent flooding.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3.The Gandak River originates from the Himalayas and flows through Bihar before merging with the Ganga.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4.The Son River is a tributary of the Kosi River.</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2 </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1, 2, and 3 </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2 and 3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All are correct</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110. Where is the highest production of pyrite in Bihar?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Gaya			B)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Rohtas</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Jamui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Nawada</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111. Where is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Balthar</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soil found in Bihar?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From Purnia to Darbhanga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From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Kaimur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to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Rajmahal</a:t>
            </a:r>
            <a:r>
              <a:rPr lang="en-GB" sz="1050" dirty="0">
                <a:latin typeface="Adobe Devanagari" panose="02040503050201020203" pitchFamily="18" charset="0"/>
                <a:ea typeface="Nirmala UI" panose="020B0502040204020203" pitchFamily="34" charset="0"/>
                <a:cs typeface="Adobe Devanagari" panose="02040503050201020203" pitchFamily="18" charset="0"/>
              </a:rPr>
              <a:t> Hills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From West Champaran to Kishanganj</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From Patna to Bhagalpur</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112. According to the 2011 Census, which district in Bihar had the lowest female literacy rate?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Kishanganj		B) Araria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Katihar		D) Saharsa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113. Which district in Bihar is the highest producer of sugarcane?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Gopalganj 		B) Sitamarhi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West Champaran 	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Samastipur</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114. Who is the current Chief Justice of the Patna High Court?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Justice Ashok Kumar Pandey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Justice Vipul M. Pancholi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Justice K. Vinod Chandran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Justice Ashutosh kumar </a:t>
            </a:r>
          </a:p>
        </p:txBody>
      </p:sp>
    </p:spTree>
    <p:extLst>
      <p:ext uri="{BB962C8B-B14F-4D97-AF65-F5344CB8AC3E}">
        <p14:creationId xmlns:p14="http://schemas.microsoft.com/office/powerpoint/2010/main" val="23617448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5A109-DDD1-C5E4-64BE-473576E027D5}"/>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8C9151EF-7DCC-23DE-7793-B68E79A59EED}"/>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18550588-AADE-3EC0-D691-48A0A69A1126}"/>
              </a:ext>
            </a:extLst>
          </p:cNvPr>
          <p:cNvSpPr txBox="1"/>
          <p:nvPr/>
        </p:nvSpPr>
        <p:spPr>
          <a:xfrm>
            <a:off x="332850" y="484919"/>
            <a:ext cx="3096143" cy="9140964"/>
          </a:xfrm>
          <a:prstGeom prst="rect">
            <a:avLst/>
          </a:prstGeom>
          <a:noFill/>
        </p:spPr>
        <p:txBody>
          <a:bodyPr wrap="square">
            <a:spAutoFit/>
          </a:bodyPr>
          <a:lstStyle/>
          <a:p>
            <a:r>
              <a:rPr lang="en-IN" sz="1200" b="1" dirty="0">
                <a:latin typeface="Adobe Devanagari" panose="02040503050201020203" pitchFamily="18" charset="0"/>
                <a:cs typeface="Adobe Devanagari" panose="02040503050201020203" pitchFamily="18" charset="0"/>
              </a:rPr>
              <a:t>115. </a:t>
            </a:r>
            <a:r>
              <a:rPr lang="hi-IN" sz="1200" b="1" dirty="0">
                <a:latin typeface="Adobe Devanagari" panose="02040503050201020203" pitchFamily="18" charset="0"/>
                <a:cs typeface="Adobe Devanagari" panose="02040503050201020203" pitchFamily="18" charset="0"/>
              </a:rPr>
              <a:t>बिहार विधान सभा, लोक सभा और विधान परिषद में कुल कितनी सीटें हैं?</a:t>
            </a:r>
          </a:p>
          <a:p>
            <a:r>
              <a:rPr lang="en-IN" sz="1200" dirty="0">
                <a:latin typeface="Adobe Devanagari" panose="02040503050201020203" pitchFamily="18" charset="0"/>
                <a:cs typeface="Adobe Devanagari" panose="02040503050201020203" pitchFamily="18" charset="0"/>
              </a:rPr>
              <a:t> (A) 243, 40, 16		     (B) 243, 39, 16</a:t>
            </a:r>
          </a:p>
          <a:p>
            <a:r>
              <a:rPr lang="en-IN" sz="1200" dirty="0">
                <a:latin typeface="Adobe Devanagari" panose="02040503050201020203" pitchFamily="18" charset="0"/>
                <a:cs typeface="Adobe Devanagari" panose="02040503050201020203" pitchFamily="18" charset="0"/>
              </a:rPr>
              <a:t> (C) 243, 40, 75		     (D) 243, 39, 75</a:t>
            </a:r>
          </a:p>
          <a:p>
            <a:r>
              <a:rPr lang="hi-IN" sz="1200" b="1" dirty="0">
                <a:latin typeface="Adobe Devanagari" panose="02040503050201020203" pitchFamily="18" charset="0"/>
                <a:cs typeface="Adobe Devanagari" panose="02040503050201020203" pitchFamily="18" charset="0"/>
              </a:rPr>
              <a:t> </a:t>
            </a:r>
            <a:endParaRPr lang="en-GB" sz="1200" b="1" dirty="0">
              <a:latin typeface="Adobe Devanagari" panose="02040503050201020203" pitchFamily="18" charset="0"/>
              <a:cs typeface="Adobe Devanagari" panose="02040503050201020203" pitchFamily="18" charset="0"/>
            </a:endParaRPr>
          </a:p>
          <a:p>
            <a:r>
              <a:rPr lang="en-GB" sz="1200" b="1" dirty="0">
                <a:latin typeface="Adobe Devanagari" panose="02040503050201020203" pitchFamily="18" charset="0"/>
                <a:cs typeface="Adobe Devanagari" panose="02040503050201020203" pitchFamily="18" charset="0"/>
              </a:rPr>
              <a:t>116. </a:t>
            </a:r>
            <a:r>
              <a:rPr lang="hi-IN" sz="1200" b="1" dirty="0">
                <a:latin typeface="Adobe Devanagari" panose="02040503050201020203" pitchFamily="18" charset="0"/>
                <a:cs typeface="Adobe Devanagari" panose="02040503050201020203" pitchFamily="18" charset="0"/>
              </a:rPr>
              <a:t>राष्ट्रीय आय में मध्यवर्ती वस्तुओं को क्यों शामिल नहीं किया जाता है?</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दोहरे लेखांकन से बचने के लिए</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मध्यवर्ती वस्तुएं आय को घटाती हैं</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मध्यवर्ती वस्तुएं आय में वृद्धि करती हैं</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मध्यवर्ती वस्तुएं विश्वसनीय नहीं होती हैं</a:t>
            </a:r>
          </a:p>
          <a:p>
            <a:endParaRPr lang="en-GB" sz="1200" dirty="0">
              <a:latin typeface="Adobe Devanagari" panose="02040503050201020203" pitchFamily="18" charset="0"/>
              <a:cs typeface="Adobe Devanagari" panose="02040503050201020203" pitchFamily="18" charset="0"/>
            </a:endParaRPr>
          </a:p>
          <a:p>
            <a:r>
              <a:rPr lang="en-GB" sz="1200" b="1" dirty="0">
                <a:latin typeface="Adobe Devanagari" panose="02040503050201020203" pitchFamily="18" charset="0"/>
                <a:cs typeface="Adobe Devanagari" panose="02040503050201020203" pitchFamily="18" charset="0"/>
              </a:rPr>
              <a:t>117. </a:t>
            </a:r>
            <a:r>
              <a:rPr lang="hi-IN" sz="1200" b="1" dirty="0">
                <a:latin typeface="Adobe Devanagari" panose="02040503050201020203" pitchFamily="18" charset="0"/>
                <a:cs typeface="Adobe Devanagari" panose="02040503050201020203" pitchFamily="18" charset="0"/>
              </a:rPr>
              <a:t>किसी अर्थव्यवस्था के भुगतान संतुलन खाते का संबंध क्या है</a:t>
            </a:r>
            <a:r>
              <a:rPr lang="hi-IN" sz="1200" dirty="0">
                <a:latin typeface="Adobe Devanagari" panose="02040503050201020203" pitchFamily="18" charset="0"/>
                <a:cs typeface="Adobe Devanagari" panose="02040503050201020203" pitchFamily="18" charset="0"/>
              </a:rPr>
              <a:t>?</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कृषि क्षेत्र</a:t>
            </a:r>
            <a:r>
              <a:rPr lang="en-GB"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बाह्य क्षेत्र</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निजी क्षेत्र</a:t>
            </a:r>
            <a:r>
              <a:rPr lang="en-GB"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सरकारी क्षेत्र</a:t>
            </a:r>
          </a:p>
          <a:p>
            <a:endParaRPr lang="en-GB" sz="1200" dirty="0">
              <a:latin typeface="Adobe Devanagari" panose="02040503050201020203" pitchFamily="18" charset="0"/>
              <a:cs typeface="Adobe Devanagari" panose="02040503050201020203" pitchFamily="18" charset="0"/>
            </a:endParaRPr>
          </a:p>
          <a:p>
            <a:r>
              <a:rPr lang="en-GB" sz="1200" b="1" dirty="0">
                <a:latin typeface="Adobe Devanagari" panose="02040503050201020203" pitchFamily="18" charset="0"/>
                <a:cs typeface="Adobe Devanagari" panose="02040503050201020203" pitchFamily="18" charset="0"/>
              </a:rPr>
              <a:t>118. </a:t>
            </a:r>
            <a:r>
              <a:rPr lang="hi-IN" sz="1200" b="1" dirty="0">
                <a:latin typeface="Adobe Devanagari" panose="02040503050201020203" pitchFamily="18" charset="0"/>
                <a:cs typeface="Adobe Devanagari" panose="02040503050201020203" pitchFamily="18" charset="0"/>
              </a:rPr>
              <a:t>वह ब्याज दर जिस पर भारतीय रिज़र्व बैंक, बैंकों को अल्पकालिक तरलता प्रदान करता है, कहलाती है?</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लीवरेज दर</a:t>
            </a:r>
            <a:r>
              <a:rPr lang="en-GB"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रिवर्स रेपो दर</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रेपो दर</a:t>
            </a:r>
            <a:r>
              <a:rPr lang="en-GB"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सीमांत स्थायी सुविधा दर</a:t>
            </a:r>
          </a:p>
          <a:p>
            <a:endParaRPr lang="en-GB" sz="1200" dirty="0">
              <a:latin typeface="Adobe Devanagari" panose="02040503050201020203" pitchFamily="18" charset="0"/>
              <a:cs typeface="Adobe Devanagari" panose="02040503050201020203" pitchFamily="18" charset="0"/>
            </a:endParaRPr>
          </a:p>
          <a:p>
            <a:r>
              <a:rPr lang="en-GB" sz="1200" b="1" dirty="0">
                <a:latin typeface="Adobe Devanagari" panose="02040503050201020203" pitchFamily="18" charset="0"/>
                <a:cs typeface="Adobe Devanagari" panose="02040503050201020203" pitchFamily="18" charset="0"/>
              </a:rPr>
              <a:t>119. </a:t>
            </a:r>
            <a:r>
              <a:rPr lang="hi-IN" sz="1200" b="1" dirty="0">
                <a:latin typeface="Adobe Devanagari" panose="02040503050201020203" pitchFamily="18" charset="0"/>
                <a:cs typeface="Adobe Devanagari" panose="02040503050201020203" pitchFamily="18" charset="0"/>
              </a:rPr>
              <a:t>सकल राजकोषीय घाटे के संबंध में निम्नलिखित में से कौन सा विकल्प सही है</a:t>
            </a:r>
            <a:r>
              <a:rPr lang="hi-IN" sz="1200" dirty="0">
                <a:latin typeface="Adobe Devanagari" panose="02040503050201020203" pitchFamily="18" charset="0"/>
                <a:cs typeface="Adobe Devanagari" panose="02040503050201020203" pitchFamily="18" charset="0"/>
              </a:rPr>
              <a:t>?</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सकल राजकोषीय घाटा = शुद्ध घरेलू ऋण + आरबीआई से ऋण + विदेश से ऋण</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सकल राजकोषीय घाटा = शुद्ध घरेलू ऋण - आरबीआई से ऋण + विदेश से ऋण</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सकल राजकोषीय घाटा = शुद्ध घरेलू ऋण - आरबीआई से ऋण - विदेश से ऋण</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सकल राजकोषीय घाटा = शुद्ध घरेलू ऋण + आरबीआई से ऋण - विदेश से ऋण</a:t>
            </a:r>
          </a:p>
          <a:p>
            <a:endParaRPr lang="en-GB" sz="1200" dirty="0">
              <a:latin typeface="Adobe Devanagari" panose="02040503050201020203" pitchFamily="18" charset="0"/>
              <a:cs typeface="Adobe Devanagari" panose="02040503050201020203" pitchFamily="18" charset="0"/>
            </a:endParaRPr>
          </a:p>
          <a:p>
            <a:r>
              <a:rPr lang="en-GB" sz="1200" b="1" dirty="0">
                <a:latin typeface="Adobe Devanagari" panose="02040503050201020203" pitchFamily="18" charset="0"/>
                <a:cs typeface="Adobe Devanagari" panose="02040503050201020203" pitchFamily="18" charset="0"/>
              </a:rPr>
              <a:t>120. </a:t>
            </a:r>
            <a:r>
              <a:rPr lang="hi-IN" sz="1200" b="1" dirty="0">
                <a:latin typeface="Adobe Devanagari" panose="02040503050201020203" pitchFamily="18" charset="0"/>
                <a:cs typeface="Adobe Devanagari" panose="02040503050201020203" pitchFamily="18" charset="0"/>
              </a:rPr>
              <a:t>ट्राइसेम एक कार्यक्रम है:</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ग्रामीण विकास का</a:t>
            </a:r>
            <a:r>
              <a:rPr lang="en-GB"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औद्योगिक विकास का</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शहरी विकास का</a:t>
            </a:r>
            <a:r>
              <a:rPr lang="en-GB"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सुरक्षात्मक तैयारियों का</a:t>
            </a:r>
          </a:p>
          <a:p>
            <a:endParaRPr lang="en-GB" sz="1200" dirty="0">
              <a:latin typeface="Adobe Devanagari" panose="02040503050201020203" pitchFamily="18" charset="0"/>
              <a:cs typeface="Adobe Devanagari" panose="02040503050201020203" pitchFamily="18" charset="0"/>
            </a:endParaRPr>
          </a:p>
          <a:p>
            <a:r>
              <a:rPr lang="en-GB" sz="1200" b="1" dirty="0">
                <a:latin typeface="Adobe Devanagari" panose="02040503050201020203" pitchFamily="18" charset="0"/>
                <a:cs typeface="Adobe Devanagari" panose="02040503050201020203" pitchFamily="18" charset="0"/>
              </a:rPr>
              <a:t>121. </a:t>
            </a:r>
            <a:r>
              <a:rPr lang="hi-IN" sz="1200" b="1" dirty="0">
                <a:latin typeface="Adobe Devanagari" panose="02040503050201020203" pitchFamily="18" charset="0"/>
                <a:cs typeface="Adobe Devanagari" panose="02040503050201020203" pitchFamily="18" charset="0"/>
              </a:rPr>
              <a:t>नीति आयोग के संदर्भ में निम्नलिखित कथनों पर विचार कीजिए।</a:t>
            </a:r>
          </a:p>
          <a:p>
            <a:r>
              <a:rPr lang="hi-IN" sz="1200" dirty="0">
                <a:latin typeface="Adobe Devanagari" panose="02040503050201020203" pitchFamily="18" charset="0"/>
                <a:cs typeface="Adobe Devanagari" panose="02040503050201020203" pitchFamily="18" charset="0"/>
              </a:rPr>
              <a:t>1.नीति आयोग 1 जनवरी 2018 में स्थापित हुआ।</a:t>
            </a:r>
          </a:p>
          <a:p>
            <a:r>
              <a:rPr lang="hi-IN" sz="1200" dirty="0">
                <a:latin typeface="Adobe Devanagari" panose="02040503050201020203" pitchFamily="18" charset="0"/>
                <a:cs typeface="Adobe Devanagari" panose="02040503050201020203" pitchFamily="18" charset="0"/>
              </a:rPr>
              <a:t>2.यह योजना आयोग का प्रतिस्थापन था।</a:t>
            </a:r>
          </a:p>
          <a:p>
            <a:r>
              <a:rPr lang="hi-IN" sz="1200" dirty="0">
                <a:latin typeface="Adobe Devanagari" panose="02040503050201020203" pitchFamily="18" charset="0"/>
                <a:cs typeface="Adobe Devanagari" panose="02040503050201020203" pitchFamily="18" charset="0"/>
              </a:rPr>
              <a:t>3.इसका पूरा नाम राष्ट्रीय भारत परिवर्तन संस्थान है।</a:t>
            </a:r>
          </a:p>
          <a:p>
            <a:r>
              <a:rPr lang="hi-IN" sz="1200" dirty="0">
                <a:latin typeface="Adobe Devanagari" panose="02040503050201020203" pitchFamily="18" charset="0"/>
                <a:cs typeface="Adobe Devanagari" panose="02040503050201020203" pitchFamily="18" charset="0"/>
              </a:rPr>
              <a:t>4.नीति आयोग का अध्यक्ष भारत का प्रधानमंत्री है।</a:t>
            </a:r>
          </a:p>
          <a:p>
            <a:r>
              <a:rPr lang="hi-IN" sz="1200" b="1" dirty="0">
                <a:latin typeface="Adobe Devanagari" panose="02040503050201020203" pitchFamily="18" charset="0"/>
                <a:cs typeface="Adobe Devanagari" panose="02040503050201020203" pitchFamily="18" charset="0"/>
              </a:rPr>
              <a:t>उपर्युक्त में से कौन सा कथन सत्य है?</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कथन (1), (3) एवं (4)</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कथन (1), (2) एवं (3)</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कथन (1), (2), (3) एवं (4)</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कथन (2), (3) एवं (4)</a:t>
            </a:r>
          </a:p>
          <a:p>
            <a:endParaRPr lang="hi-IN" sz="1200" dirty="0">
              <a:latin typeface="Adobe Devanagari" panose="02040503050201020203" pitchFamily="18" charset="0"/>
              <a:cs typeface="Adobe Devanagari" panose="02040503050201020203" pitchFamily="18" charset="0"/>
            </a:endParaRPr>
          </a:p>
        </p:txBody>
      </p:sp>
      <p:sp>
        <p:nvSpPr>
          <p:cNvPr id="3" name="Rectangle 2">
            <a:extLst>
              <a:ext uri="{FF2B5EF4-FFF2-40B4-BE49-F238E27FC236}">
                <a16:creationId xmlns:a16="http://schemas.microsoft.com/office/drawing/2014/main" id="{D0A94FA5-AB24-851B-4279-14BF96DB261D}"/>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AA533CEB-C0FF-CCF0-C499-83037FD0A9B9}"/>
              </a:ext>
            </a:extLst>
          </p:cNvPr>
          <p:cNvSpPr txBox="1"/>
          <p:nvPr/>
        </p:nvSpPr>
        <p:spPr>
          <a:xfrm>
            <a:off x="3428993" y="484919"/>
            <a:ext cx="3010858" cy="9210214"/>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a:t>
            </a:r>
            <a:r>
              <a:rPr lang="en-US" sz="1050" b="1" dirty="0">
                <a:latin typeface="Adobe Devanagari" panose="02040503050201020203" pitchFamily="18" charset="0"/>
                <a:ea typeface="Nirmala UI" panose="020B0502040204020203" pitchFamily="34" charset="0"/>
                <a:cs typeface="Adobe Devanagari" panose="02040503050201020203" pitchFamily="18" charset="0"/>
              </a:rPr>
              <a:t>15.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How many seats are there in the Bihar Legislative Assembly, Lok Sabha, and Rajya Sabha?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243, 40, 16	               (B) 243, 39, 16</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243, 40, 75	               (D) 243, 39, 75</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116. Why are intermediate goods not included in national income?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To avoid double counting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Intermediate goods reduce income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Intermediate goods increase income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Intermediate goods are not reliable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117. What is the relation of the Balance of Payments (BOP) account of an economy?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Agricultural Sector	(B) External Sector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Private Sector	(D) Government Sector</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118. The interest rate at which the Reserve Bank of India provides short-term liquidity to banks is called?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Leverage Rate  (B) Reverse Repo Rate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Repo Rate	 (D) Marginal Standing Facility Rate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119. Which of the following options is correct with regard to Gross Fiscal Deficit?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Gross Fiscal Deficit = Net Domestic Borrowings + Loans from RBI + Loans from Abroad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Gross Fiscal Deficit = Net Domestic Borrowings - Loans from RBI + Loans from Abroad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Gross Fiscal Deficit = Net Domestic Borrowings - Loans from RBI - Loans from Abroad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Gross Fiscal Deficit = Net Domestic Borrowings + Loans from RBI - Loans from Abroad</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120. TRYSEM is a program for: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Rural development	(B) Industrial development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Urban development	(D) Protective preparations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121. Consider the following statements with respect to NITI Aayog: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NITI Aayog was established on January 1, 2018.</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2.It was the replacement of the Planning Commission.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3.Its full name is National Institution for Transforming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4.The Chairman of NITI Aayog is the Prime Minister of India.</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Statement (1), (3), and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Statement (1),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Statement (1), (2), (3), and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Statement (2), (3), and (4)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1582126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9730A-B1E6-70E6-4E25-9CB183BA632B}"/>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EC004DB3-3D90-6487-495B-6BC1ADA19CB1}"/>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647BADED-3BE3-27D2-64FE-49852743A156}"/>
              </a:ext>
            </a:extLst>
          </p:cNvPr>
          <p:cNvSpPr txBox="1"/>
          <p:nvPr/>
        </p:nvSpPr>
        <p:spPr>
          <a:xfrm>
            <a:off x="332850" y="456785"/>
            <a:ext cx="3096143" cy="8956298"/>
          </a:xfrm>
          <a:prstGeom prst="rect">
            <a:avLst/>
          </a:prstGeom>
          <a:noFill/>
        </p:spPr>
        <p:txBody>
          <a:bodyPr wrap="square">
            <a:spAutoFit/>
          </a:bodyPr>
          <a:lstStyle/>
          <a:p>
            <a:r>
              <a:rPr lang="en-IN" sz="1200" b="1" dirty="0">
                <a:latin typeface="Adobe Devanagari" panose="02040503050201020203" pitchFamily="18" charset="0"/>
                <a:cs typeface="Adobe Devanagari" panose="02040503050201020203" pitchFamily="18" charset="0"/>
              </a:rPr>
              <a:t>122. </a:t>
            </a:r>
            <a:r>
              <a:rPr lang="hi-IN" sz="1200" b="1" dirty="0">
                <a:latin typeface="Adobe Devanagari" panose="02040503050201020203" pitchFamily="18" charset="0"/>
                <a:cs typeface="Adobe Devanagari" panose="02040503050201020203" pitchFamily="18" charset="0"/>
              </a:rPr>
              <a:t>'निष्पादन बजट' शब्द किसके द्वारा गढ़ा गया था?</a:t>
            </a:r>
          </a:p>
          <a:p>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भारत का प्रशासनिक सुधार आयोग</a:t>
            </a:r>
          </a:p>
          <a:p>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संयुक्त राज्य अमेरिका का पहला हूवर आयोग</a:t>
            </a:r>
          </a:p>
          <a:p>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संयुक्त राज्य अमेरिका का दूसरा हूवर आयोग</a:t>
            </a:r>
          </a:p>
          <a:p>
            <a:r>
              <a:rPr lang="hi-IN"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उपर्युक्त में से एक से अधिक</a:t>
            </a:r>
            <a:endParaRPr lang="en-GB" sz="1200" dirty="0">
              <a:latin typeface="Adobe Devanagari" panose="02040503050201020203" pitchFamily="18" charset="0"/>
              <a:cs typeface="Adobe Devanagari" panose="02040503050201020203" pitchFamily="18" charset="0"/>
            </a:endParaRPr>
          </a:p>
          <a:p>
            <a:endParaRPr lang="en-GB" sz="1200" dirty="0">
              <a:latin typeface="Adobe Devanagari" panose="02040503050201020203" pitchFamily="18" charset="0"/>
              <a:cs typeface="Adobe Devanagari" panose="02040503050201020203" pitchFamily="18" charset="0"/>
            </a:endParaRPr>
          </a:p>
          <a:p>
            <a:r>
              <a:rPr lang="en-GB" sz="1200" b="1" dirty="0">
                <a:latin typeface="Adobe Devanagari" panose="02040503050201020203" pitchFamily="18" charset="0"/>
                <a:cs typeface="Adobe Devanagari" panose="02040503050201020203" pitchFamily="18" charset="0"/>
              </a:rPr>
              <a:t>123. </a:t>
            </a:r>
            <a:r>
              <a:rPr lang="hi-IN" sz="1200" b="1" dirty="0">
                <a:latin typeface="Adobe Devanagari" panose="02040503050201020203" pitchFamily="18" charset="0"/>
                <a:cs typeface="Adobe Devanagari" panose="02040503050201020203" pitchFamily="18" charset="0"/>
              </a:rPr>
              <a:t>भारत में रोलिंग योजना किन दो पंचवर्षीय योजना के बीच शुरू की गई थी?</a:t>
            </a:r>
          </a:p>
          <a:p>
            <a:r>
              <a:rPr lang="en-GB"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चौथी और पांचवीं</a:t>
            </a:r>
            <a:r>
              <a:rPr lang="en-GB"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छठी और सातवीं</a:t>
            </a:r>
          </a:p>
          <a:p>
            <a:r>
              <a:rPr lang="en-GB"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दूसरी और तीसरी</a:t>
            </a:r>
            <a:r>
              <a:rPr lang="en-GB" sz="1200" dirty="0">
                <a:latin typeface="Adobe Devanagari" panose="02040503050201020203" pitchFamily="18" charset="0"/>
                <a:cs typeface="Adobe Devanagari" panose="02040503050201020203" pitchFamily="18" charset="0"/>
              </a:rPr>
              <a:t>	(D) </a:t>
            </a:r>
            <a:r>
              <a:rPr lang="hi-IN" sz="1200" dirty="0">
                <a:latin typeface="Adobe Devanagari" panose="02040503050201020203" pitchFamily="18" charset="0"/>
                <a:cs typeface="Adobe Devanagari" panose="02040503050201020203" pitchFamily="18" charset="0"/>
              </a:rPr>
              <a:t>पांचवीं और छठी</a:t>
            </a:r>
          </a:p>
          <a:p>
            <a:endParaRPr lang="en-GB" sz="1200" dirty="0">
              <a:latin typeface="Adobe Devanagari" panose="02040503050201020203" pitchFamily="18" charset="0"/>
              <a:cs typeface="Adobe Devanagari" panose="02040503050201020203" pitchFamily="18" charset="0"/>
            </a:endParaRPr>
          </a:p>
          <a:p>
            <a:r>
              <a:rPr lang="en-GB" sz="1200" b="1" dirty="0">
                <a:latin typeface="Adobe Devanagari" panose="02040503050201020203" pitchFamily="18" charset="0"/>
                <a:cs typeface="Adobe Devanagari" panose="02040503050201020203" pitchFamily="18" charset="0"/>
              </a:rPr>
              <a:t>124. </a:t>
            </a:r>
            <a:r>
              <a:rPr lang="hi-IN" sz="1200" b="1" dirty="0">
                <a:latin typeface="Adobe Devanagari" panose="02040503050201020203" pitchFamily="18" charset="0"/>
                <a:cs typeface="Adobe Devanagari" panose="02040503050201020203" pitchFamily="18" charset="0"/>
              </a:rPr>
              <a:t>नकद आरक्षित अनुपात (</a:t>
            </a:r>
            <a:r>
              <a:rPr lang="en-GB" sz="1200" b="1" dirty="0">
                <a:latin typeface="Adobe Devanagari" panose="02040503050201020203" pitchFamily="18" charset="0"/>
                <a:cs typeface="Adobe Devanagari" panose="02040503050201020203" pitchFamily="18" charset="0"/>
              </a:rPr>
              <a:t>CRR) </a:t>
            </a:r>
            <a:r>
              <a:rPr lang="hi-IN" sz="1200" b="1" dirty="0">
                <a:latin typeface="Adobe Devanagari" panose="02040503050201020203" pitchFamily="18" charset="0"/>
                <a:cs typeface="Adobe Devanagari" panose="02040503050201020203" pitchFamily="18" charset="0"/>
              </a:rPr>
              <a:t>की गणना प्रत्येक बैंक के ________ के आधार पर की जाती है।</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ग्राहकों की बचत</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मुद्रास्फीति की दर</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ऋण वृद्धि</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शुद्ध मांग और समय देनदारियाँ </a:t>
            </a:r>
          </a:p>
          <a:p>
            <a:endParaRPr lang="en-GB" sz="1200" dirty="0">
              <a:latin typeface="Adobe Devanagari" panose="02040503050201020203" pitchFamily="18" charset="0"/>
              <a:cs typeface="Adobe Devanagari" panose="02040503050201020203" pitchFamily="18" charset="0"/>
            </a:endParaRPr>
          </a:p>
          <a:p>
            <a:r>
              <a:rPr lang="en-GB" sz="1200" b="1" dirty="0">
                <a:latin typeface="Adobe Devanagari" panose="02040503050201020203" pitchFamily="18" charset="0"/>
                <a:cs typeface="Adobe Devanagari" panose="02040503050201020203" pitchFamily="18" charset="0"/>
              </a:rPr>
              <a:t>125. </a:t>
            </a:r>
            <a:r>
              <a:rPr lang="hi-IN" sz="1200" b="1" dirty="0">
                <a:latin typeface="Adobe Devanagari" panose="02040503050201020203" pitchFamily="18" charset="0"/>
                <a:cs typeface="Adobe Devanagari" panose="02040503050201020203" pitchFamily="18" charset="0"/>
              </a:rPr>
              <a:t>भारत में शिक्षित युवाओं में रोजगारपरक कौशल की कमी के कारण किस प्रकार की बेरोजगारी उत्पन्न होती है?</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चक्रीय बेरोजगारी</a:t>
            </a:r>
            <a:r>
              <a:rPr lang="en-GB"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संरचनात्मक बेरोजगारी</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शिक्षित बेरोजगारी</a:t>
            </a:r>
            <a:r>
              <a:rPr lang="en-GB"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तकनीकी बेरोजगारी</a:t>
            </a:r>
          </a:p>
          <a:p>
            <a:endParaRPr lang="en-GB" sz="1200" dirty="0">
              <a:latin typeface="Adobe Devanagari" panose="02040503050201020203" pitchFamily="18" charset="0"/>
              <a:cs typeface="Adobe Devanagari" panose="02040503050201020203" pitchFamily="18" charset="0"/>
            </a:endParaRPr>
          </a:p>
          <a:p>
            <a:r>
              <a:rPr lang="en-GB" sz="1200" b="1" dirty="0">
                <a:latin typeface="Adobe Devanagari" panose="02040503050201020203" pitchFamily="18" charset="0"/>
                <a:cs typeface="Adobe Devanagari" panose="02040503050201020203" pitchFamily="18" charset="0"/>
              </a:rPr>
              <a:t>126. </a:t>
            </a:r>
            <a:r>
              <a:rPr lang="hi-IN" sz="1200" b="1" dirty="0">
                <a:latin typeface="Adobe Devanagari" panose="02040503050201020203" pitchFamily="18" charset="0"/>
                <a:cs typeface="Adobe Devanagari" panose="02040503050201020203" pitchFamily="18" charset="0"/>
              </a:rPr>
              <a:t>अंतिम मौर्य सम्राट कौन थे?</a:t>
            </a:r>
          </a:p>
          <a:p>
            <a:r>
              <a:rPr lang="en-GB"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अशोक</a:t>
            </a:r>
            <a:r>
              <a:rPr lang="en-GB"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बृहद्रथ </a:t>
            </a:r>
          </a:p>
          <a:p>
            <a:r>
              <a:rPr lang="en-GB"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चंद्रगुप्त मौर्य</a:t>
            </a:r>
            <a:r>
              <a:rPr lang="en-GB" sz="1200" dirty="0">
                <a:latin typeface="Adobe Devanagari" panose="02040503050201020203" pitchFamily="18" charset="0"/>
                <a:cs typeface="Adobe Devanagari" panose="02040503050201020203" pitchFamily="18" charset="0"/>
              </a:rPr>
              <a:t>		D) </a:t>
            </a:r>
            <a:r>
              <a:rPr lang="hi-IN" sz="1200" dirty="0">
                <a:latin typeface="Adobe Devanagari" panose="02040503050201020203" pitchFamily="18" charset="0"/>
                <a:cs typeface="Adobe Devanagari" panose="02040503050201020203" pitchFamily="18" charset="0"/>
              </a:rPr>
              <a:t>जालौक </a:t>
            </a:r>
          </a:p>
          <a:p>
            <a:endParaRPr lang="en-GB" sz="1200" dirty="0">
              <a:latin typeface="Adobe Devanagari" panose="02040503050201020203" pitchFamily="18" charset="0"/>
              <a:cs typeface="Adobe Devanagari" panose="02040503050201020203" pitchFamily="18" charset="0"/>
            </a:endParaRPr>
          </a:p>
          <a:p>
            <a:r>
              <a:rPr lang="en-GB" sz="1200" b="1" dirty="0">
                <a:latin typeface="Adobe Devanagari" panose="02040503050201020203" pitchFamily="18" charset="0"/>
                <a:cs typeface="Adobe Devanagari" panose="02040503050201020203" pitchFamily="18" charset="0"/>
              </a:rPr>
              <a:t>127. </a:t>
            </a:r>
            <a:r>
              <a:rPr lang="hi-IN" sz="1200" b="1" dirty="0">
                <a:latin typeface="Adobe Devanagari" panose="02040503050201020203" pitchFamily="18" charset="0"/>
                <a:cs typeface="Adobe Devanagari" panose="02040503050201020203" pitchFamily="18" charset="0"/>
              </a:rPr>
              <a:t>अशोक ने अपने शिलालेखों में मुख्य रूप से किस भाषा का उपयोग किया?</a:t>
            </a:r>
          </a:p>
          <a:p>
            <a:r>
              <a:rPr lang="en-GB"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संस्कृत</a:t>
            </a:r>
            <a:r>
              <a:rPr lang="en-GB"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प्राकृत</a:t>
            </a:r>
          </a:p>
          <a:p>
            <a:r>
              <a:rPr lang="en-GB"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पालि </a:t>
            </a:r>
            <a:r>
              <a:rPr lang="en-GB" sz="1200" dirty="0">
                <a:latin typeface="Adobe Devanagari" panose="02040503050201020203" pitchFamily="18" charset="0"/>
                <a:cs typeface="Adobe Devanagari" panose="02040503050201020203" pitchFamily="18" charset="0"/>
              </a:rPr>
              <a:t>			D) </a:t>
            </a:r>
            <a:r>
              <a:rPr lang="hi-IN" sz="1200" dirty="0">
                <a:latin typeface="Adobe Devanagari" panose="02040503050201020203" pitchFamily="18" charset="0"/>
                <a:cs typeface="Adobe Devanagari" panose="02040503050201020203" pitchFamily="18" charset="0"/>
              </a:rPr>
              <a:t>फारसी</a:t>
            </a:r>
          </a:p>
          <a:p>
            <a:endParaRPr lang="en-GB" sz="1200" dirty="0">
              <a:latin typeface="Adobe Devanagari" panose="02040503050201020203" pitchFamily="18" charset="0"/>
              <a:cs typeface="Adobe Devanagari" panose="02040503050201020203" pitchFamily="18" charset="0"/>
            </a:endParaRPr>
          </a:p>
          <a:p>
            <a:r>
              <a:rPr lang="en-GB" sz="1200" b="1" dirty="0">
                <a:latin typeface="Adobe Devanagari" panose="02040503050201020203" pitchFamily="18" charset="0"/>
                <a:cs typeface="Adobe Devanagari" panose="02040503050201020203" pitchFamily="18" charset="0"/>
              </a:rPr>
              <a:t>128. </a:t>
            </a:r>
            <a:r>
              <a:rPr lang="hi-IN" sz="1200" b="1" dirty="0">
                <a:latin typeface="Adobe Devanagari" panose="02040503050201020203" pitchFamily="18" charset="0"/>
                <a:cs typeface="Adobe Devanagari" panose="02040503050201020203" pitchFamily="18" charset="0"/>
              </a:rPr>
              <a:t>निम्नलिखित पुस्तकों का उनके लेखकों के साथ मिलान कीजिये:</a:t>
            </a:r>
          </a:p>
          <a:p>
            <a:r>
              <a:rPr lang="en-GB" sz="1200" b="1" dirty="0">
                <a:latin typeface="Adobe Devanagari" panose="02040503050201020203" pitchFamily="18" charset="0"/>
                <a:cs typeface="Adobe Devanagari" panose="02040503050201020203" pitchFamily="18" charset="0"/>
              </a:rPr>
              <a:t>     </a:t>
            </a:r>
            <a:r>
              <a:rPr lang="hi-IN" sz="1200" b="1" dirty="0">
                <a:latin typeface="Adobe Devanagari" panose="02040503050201020203" pitchFamily="18" charset="0"/>
                <a:cs typeface="Adobe Devanagari" panose="02040503050201020203" pitchFamily="18" charset="0"/>
              </a:rPr>
              <a:t>पुस्तक	</a:t>
            </a:r>
            <a:r>
              <a:rPr lang="en-GB" sz="1200" b="1"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  	  </a:t>
            </a:r>
            <a:r>
              <a:rPr lang="hi-IN" sz="1200" b="1" dirty="0">
                <a:latin typeface="Adobe Devanagari" panose="02040503050201020203" pitchFamily="18" charset="0"/>
                <a:cs typeface="Adobe Devanagari" panose="02040503050201020203" pitchFamily="18" charset="0"/>
              </a:rPr>
              <a:t>लेखक</a:t>
            </a:r>
          </a:p>
          <a:p>
            <a:r>
              <a:rPr lang="en-GB" sz="1200" dirty="0" err="1">
                <a:latin typeface="Adobe Devanagari" panose="02040503050201020203" pitchFamily="18" charset="0"/>
                <a:cs typeface="Adobe Devanagari" panose="02040503050201020203" pitchFamily="18" charset="0"/>
              </a:rPr>
              <a:t>i</a:t>
            </a:r>
            <a:r>
              <a:rPr lang="en-GB"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सौंदरानंद	</a:t>
            </a:r>
            <a:r>
              <a:rPr lang="en-GB"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1. कालिदास</a:t>
            </a:r>
          </a:p>
          <a:p>
            <a:r>
              <a:rPr lang="en-GB" sz="1200" dirty="0">
                <a:latin typeface="Adobe Devanagari" panose="02040503050201020203" pitchFamily="18" charset="0"/>
                <a:cs typeface="Adobe Devanagari" panose="02040503050201020203" pitchFamily="18" charset="0"/>
              </a:rPr>
              <a:t>ii. </a:t>
            </a:r>
            <a:r>
              <a:rPr lang="hi-IN" sz="1200" dirty="0">
                <a:latin typeface="Adobe Devanagari" panose="02040503050201020203" pitchFamily="18" charset="0"/>
                <a:cs typeface="Adobe Devanagari" panose="02040503050201020203" pitchFamily="18" charset="0"/>
              </a:rPr>
              <a:t>कामसूत्र	</a:t>
            </a:r>
            <a:r>
              <a:rPr lang="en-GB"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2. दंडी</a:t>
            </a:r>
          </a:p>
          <a:p>
            <a:r>
              <a:rPr lang="en-GB" sz="1200" dirty="0">
                <a:latin typeface="Adobe Devanagari" panose="02040503050201020203" pitchFamily="18" charset="0"/>
                <a:cs typeface="Adobe Devanagari" panose="02040503050201020203" pitchFamily="18" charset="0"/>
              </a:rPr>
              <a:t>iii. </a:t>
            </a:r>
            <a:r>
              <a:rPr lang="hi-IN" sz="1200" dirty="0">
                <a:latin typeface="Adobe Devanagari" panose="02040503050201020203" pitchFamily="18" charset="0"/>
                <a:cs typeface="Adobe Devanagari" panose="02040503050201020203" pitchFamily="18" charset="0"/>
              </a:rPr>
              <a:t>अभिज्ञानशाकुंतलम	3. अश्वघोष</a:t>
            </a:r>
          </a:p>
          <a:p>
            <a:r>
              <a:rPr lang="en-GB" sz="1200" dirty="0">
                <a:latin typeface="Adobe Devanagari" panose="02040503050201020203" pitchFamily="18" charset="0"/>
                <a:cs typeface="Adobe Devanagari" panose="02040503050201020203" pitchFamily="18" charset="0"/>
              </a:rPr>
              <a:t>iv. </a:t>
            </a:r>
            <a:r>
              <a:rPr lang="hi-IN" sz="1200" dirty="0">
                <a:latin typeface="Adobe Devanagari" panose="02040503050201020203" pitchFamily="18" charset="0"/>
                <a:cs typeface="Adobe Devanagari" panose="02040503050201020203" pitchFamily="18" charset="0"/>
              </a:rPr>
              <a:t>दसकुमारचरित	</a:t>
            </a:r>
            <a:r>
              <a:rPr lang="en-GB"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4. वात्सायन</a:t>
            </a:r>
          </a:p>
          <a:p>
            <a:r>
              <a:rPr lang="hi-IN" sz="1200" b="1" dirty="0">
                <a:latin typeface="Adobe Devanagari" panose="02040503050201020203" pitchFamily="18" charset="0"/>
                <a:cs typeface="Adobe Devanagari" panose="02040503050201020203" pitchFamily="18" charset="0"/>
              </a:rPr>
              <a:t>नीचे दिये गए कूट का प्रयोग कर सही उत्तर चुनिये:</a:t>
            </a:r>
          </a:p>
          <a:p>
            <a:r>
              <a:rPr lang="en-GB" sz="1200" dirty="0">
                <a:latin typeface="Adobe Devanagari" panose="02040503050201020203" pitchFamily="18" charset="0"/>
                <a:cs typeface="Adobe Devanagari" panose="02040503050201020203" pitchFamily="18" charset="0"/>
              </a:rPr>
              <a:t>A) </a:t>
            </a:r>
            <a:r>
              <a:rPr lang="en-GB" sz="1200" dirty="0" err="1">
                <a:latin typeface="Adobe Devanagari" panose="02040503050201020203" pitchFamily="18" charset="0"/>
                <a:cs typeface="Adobe Devanagari" panose="02040503050201020203" pitchFamily="18" charset="0"/>
              </a:rPr>
              <a:t>i</a:t>
            </a:r>
            <a:r>
              <a:rPr lang="en-GB" sz="1200" dirty="0">
                <a:latin typeface="Adobe Devanagari" panose="02040503050201020203" pitchFamily="18" charset="0"/>
                <a:cs typeface="Adobe Devanagari" panose="02040503050201020203" pitchFamily="18" charset="0"/>
              </a:rPr>
              <a:t> - 3, ii - 4, iii - 1, iv - 2</a:t>
            </a:r>
          </a:p>
          <a:p>
            <a:r>
              <a:rPr lang="en-GB" sz="1200" dirty="0">
                <a:latin typeface="Adobe Devanagari" panose="02040503050201020203" pitchFamily="18" charset="0"/>
                <a:cs typeface="Adobe Devanagari" panose="02040503050201020203" pitchFamily="18" charset="0"/>
              </a:rPr>
              <a:t>B) </a:t>
            </a:r>
            <a:r>
              <a:rPr lang="en-GB" sz="1200" dirty="0" err="1">
                <a:latin typeface="Adobe Devanagari" panose="02040503050201020203" pitchFamily="18" charset="0"/>
                <a:cs typeface="Adobe Devanagari" panose="02040503050201020203" pitchFamily="18" charset="0"/>
              </a:rPr>
              <a:t>i</a:t>
            </a:r>
            <a:r>
              <a:rPr lang="en-GB" sz="1200" dirty="0">
                <a:latin typeface="Adobe Devanagari" panose="02040503050201020203" pitchFamily="18" charset="0"/>
                <a:cs typeface="Adobe Devanagari" panose="02040503050201020203" pitchFamily="18" charset="0"/>
              </a:rPr>
              <a:t> - 2, ii - 3, iii - 4, iv - 1</a:t>
            </a:r>
          </a:p>
          <a:p>
            <a:r>
              <a:rPr lang="en-GB" sz="1200" dirty="0">
                <a:latin typeface="Adobe Devanagari" panose="02040503050201020203" pitchFamily="18" charset="0"/>
                <a:cs typeface="Adobe Devanagari" panose="02040503050201020203" pitchFamily="18" charset="0"/>
              </a:rPr>
              <a:t>C) </a:t>
            </a:r>
            <a:r>
              <a:rPr lang="en-GB" sz="1200" dirty="0" err="1">
                <a:latin typeface="Adobe Devanagari" panose="02040503050201020203" pitchFamily="18" charset="0"/>
                <a:cs typeface="Adobe Devanagari" panose="02040503050201020203" pitchFamily="18" charset="0"/>
              </a:rPr>
              <a:t>i</a:t>
            </a:r>
            <a:r>
              <a:rPr lang="en-GB" sz="1200" dirty="0">
                <a:latin typeface="Adobe Devanagari" panose="02040503050201020203" pitchFamily="18" charset="0"/>
                <a:cs typeface="Adobe Devanagari" panose="02040503050201020203" pitchFamily="18" charset="0"/>
              </a:rPr>
              <a:t> - 3, ii - 2, iii - 1, iv - 4</a:t>
            </a:r>
          </a:p>
          <a:p>
            <a:r>
              <a:rPr lang="en-GB" sz="1200" dirty="0">
                <a:latin typeface="Adobe Devanagari" panose="02040503050201020203" pitchFamily="18" charset="0"/>
                <a:cs typeface="Adobe Devanagari" panose="02040503050201020203" pitchFamily="18" charset="0"/>
              </a:rPr>
              <a:t>D) </a:t>
            </a:r>
            <a:r>
              <a:rPr lang="en-GB" sz="1200" dirty="0" err="1">
                <a:latin typeface="Adobe Devanagari" panose="02040503050201020203" pitchFamily="18" charset="0"/>
                <a:cs typeface="Adobe Devanagari" panose="02040503050201020203" pitchFamily="18" charset="0"/>
              </a:rPr>
              <a:t>i</a:t>
            </a:r>
            <a:r>
              <a:rPr lang="en-GB" sz="1200" dirty="0">
                <a:latin typeface="Adobe Devanagari" panose="02040503050201020203" pitchFamily="18" charset="0"/>
                <a:cs typeface="Adobe Devanagari" panose="02040503050201020203" pitchFamily="18" charset="0"/>
              </a:rPr>
              <a:t> - 1, ii - 2, iii - 3, iv - 4</a:t>
            </a:r>
          </a:p>
          <a:p>
            <a:endParaRPr lang="en-GB" sz="1200" dirty="0">
              <a:latin typeface="Adobe Devanagari" panose="02040503050201020203" pitchFamily="18" charset="0"/>
              <a:cs typeface="Adobe Devanagari" panose="02040503050201020203" pitchFamily="18" charset="0"/>
            </a:endParaRPr>
          </a:p>
          <a:p>
            <a:r>
              <a:rPr lang="en-GB" sz="1200" b="1" dirty="0">
                <a:latin typeface="Adobe Devanagari" panose="02040503050201020203" pitchFamily="18" charset="0"/>
                <a:cs typeface="Adobe Devanagari" panose="02040503050201020203" pitchFamily="18" charset="0"/>
              </a:rPr>
              <a:t>129. </a:t>
            </a:r>
            <a:r>
              <a:rPr lang="hi-IN" sz="1200" b="1" dirty="0">
                <a:latin typeface="Adobe Devanagari" panose="02040503050201020203" pitchFamily="18" charset="0"/>
                <a:cs typeface="Adobe Devanagari" panose="02040503050201020203" pitchFamily="18" charset="0"/>
              </a:rPr>
              <a:t>निम्नलिखित में से कौन-सा पुरास्थल प्रागैतिहासिक शैल चित्रकला के लिये जाना जाता है?</a:t>
            </a:r>
            <a:endParaRPr lang="en-GB" sz="1200" b="1" dirty="0">
              <a:latin typeface="Adobe Devanagari" panose="02040503050201020203" pitchFamily="18" charset="0"/>
              <a:cs typeface="Adobe Devanagari" panose="02040503050201020203" pitchFamily="18" charset="0"/>
            </a:endParaRPr>
          </a:p>
          <a:p>
            <a:pPr marL="228600" indent="-228600">
              <a:buAutoNum type="alphaUcParenR"/>
            </a:pPr>
            <a:r>
              <a:rPr lang="hi-IN" sz="1200" dirty="0">
                <a:latin typeface="Adobe Devanagari" panose="02040503050201020203" pitchFamily="18" charset="0"/>
                <a:cs typeface="Adobe Devanagari" panose="02040503050201020203" pitchFamily="18" charset="0"/>
              </a:rPr>
              <a:t>अमरावती</a:t>
            </a:r>
            <a:r>
              <a:rPr lang="en-GB"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भीमबेटका</a:t>
            </a:r>
            <a:endParaRPr lang="en-GB" sz="1200" dirty="0">
              <a:latin typeface="Adobe Devanagari" panose="02040503050201020203" pitchFamily="18" charset="0"/>
              <a:cs typeface="Adobe Devanagari" panose="02040503050201020203" pitchFamily="18" charset="0"/>
            </a:endParaRPr>
          </a:p>
          <a:p>
            <a:r>
              <a:rPr lang="en-GB"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बाघ की गुफाएँ</a:t>
            </a:r>
            <a:r>
              <a:rPr lang="en-GB" sz="1200" dirty="0">
                <a:latin typeface="Adobe Devanagari" panose="02040503050201020203" pitchFamily="18" charset="0"/>
                <a:cs typeface="Adobe Devanagari" panose="02040503050201020203" pitchFamily="18" charset="0"/>
              </a:rPr>
              <a:t>		D) </a:t>
            </a:r>
            <a:r>
              <a:rPr lang="hi-IN" sz="1200" dirty="0">
                <a:latin typeface="Adobe Devanagari" panose="02040503050201020203" pitchFamily="18" charset="0"/>
                <a:cs typeface="Adobe Devanagari" panose="02040503050201020203" pitchFamily="18" charset="0"/>
              </a:rPr>
              <a:t>अजंता</a:t>
            </a:r>
          </a:p>
        </p:txBody>
      </p:sp>
      <p:sp>
        <p:nvSpPr>
          <p:cNvPr id="3" name="Rectangle 2">
            <a:extLst>
              <a:ext uri="{FF2B5EF4-FFF2-40B4-BE49-F238E27FC236}">
                <a16:creationId xmlns:a16="http://schemas.microsoft.com/office/drawing/2014/main" id="{137F350F-7A21-D812-CF2A-74AE3D42FD9A}"/>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C27F8F50-68E1-1D2D-BA15-C564DE33FD9F}"/>
              </a:ext>
            </a:extLst>
          </p:cNvPr>
          <p:cNvSpPr txBox="1"/>
          <p:nvPr/>
        </p:nvSpPr>
        <p:spPr>
          <a:xfrm>
            <a:off x="3428992" y="484919"/>
            <a:ext cx="3053999" cy="8863965"/>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a:t>
            </a:r>
            <a:r>
              <a:rPr lang="en-US" sz="1050" b="1" dirty="0">
                <a:latin typeface="Adobe Devanagari" panose="02040503050201020203" pitchFamily="18" charset="0"/>
                <a:ea typeface="Nirmala UI" panose="020B0502040204020203" pitchFamily="34" charset="0"/>
                <a:cs typeface="Adobe Devanagari" panose="02040503050201020203" pitchFamily="18" charset="0"/>
              </a:rPr>
              <a:t>22.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The term 'Performance Budget' was coined by: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(A) India’s Administrative Reforms Commission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The First Hoover Commission of the United States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The Second Hoover Commission of the United States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More than one of the above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123. Rolling plan in India was introduced between which two Five Year Plans?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Fourth and Fifth	 (B) Sixth and Seventh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Second and Third 	 (D) Fifth and Sixth</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124. The Cash Reserve Ratio (CRR) is calculated based on the ________ of each bank.</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Customer savings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Inflation rate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Loan growth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Net Demand and Time Liabilities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125. In India, what type of unemployment arises due to the lack of employable skills among educated youth?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Cyclical unemployment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Structural unemployment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Educated unemployment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Technological unemployment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126. . Who was the last Mauryan emperor?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Ashoka		     B) Brihadratha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Chandragupta Maurya      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Jalauka</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127. Which language did Ashoka mainly use in his inscriptions?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Sanskrit		B) Prakrit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Pali			D) Persian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128. Match the following books with their authors: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Book</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Author</a:t>
            </a:r>
          </a:p>
          <a:p>
            <a:r>
              <a:rPr lang="en-GB" sz="110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Saundarananda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1. Kalidasa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ii. Kamasutra			2. Dandi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iii.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Abhijnanashakuntalam</a:t>
            </a:r>
            <a:r>
              <a:rPr lang="en-GB" sz="1100" dirty="0">
                <a:latin typeface="Adobe Devanagari" panose="02040503050201020203" pitchFamily="18" charset="0"/>
                <a:ea typeface="Nirmala UI" panose="020B0502040204020203" pitchFamily="34" charset="0"/>
                <a:cs typeface="Adobe Devanagari" panose="02040503050201020203" pitchFamily="18" charset="0"/>
              </a:rPr>
              <a:t>	3.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Ashvagosa</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iv.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Daskumaracharita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4. Vatsayana</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Select the correct answer using the options below:</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- 3, ii - 4, iii - 1, iv - 2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- 2, ii - 3, iii - 4, iv - 1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- 3, ii - 2, iii - 1, iv - 4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- 1, ii - 2, iii - 3, iv – 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129. Which of the following archaeological sites is known for prehistoric rock art?</a:t>
            </a:r>
          </a:p>
          <a:p>
            <a:pPr marL="228600" indent="-228600">
              <a:buAutoNum type="alphaUcParenR"/>
            </a:pPr>
            <a:r>
              <a:rPr lang="en-GB" sz="1100" dirty="0">
                <a:latin typeface="Adobe Devanagari" panose="02040503050201020203" pitchFamily="18" charset="0"/>
                <a:ea typeface="Nirmala UI" panose="020B0502040204020203" pitchFamily="34" charset="0"/>
                <a:cs typeface="Adobe Devanagari" panose="02040503050201020203" pitchFamily="18" charset="0"/>
              </a:rPr>
              <a:t>Amaravati		B) Bhimbetka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Bagh Caves		D) Ajanta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8239617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3C787-AE12-1C2E-32BF-273A1515698D}"/>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D91CF3A9-CEB6-E1F0-0FA4-21D1EB0353F8}"/>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0E4F1528-7FBB-FB6F-31A5-BA7E89973B28}"/>
              </a:ext>
            </a:extLst>
          </p:cNvPr>
          <p:cNvSpPr txBox="1"/>
          <p:nvPr/>
        </p:nvSpPr>
        <p:spPr>
          <a:xfrm>
            <a:off x="332850" y="456785"/>
            <a:ext cx="3096143" cy="8956298"/>
          </a:xfrm>
          <a:prstGeom prst="rect">
            <a:avLst/>
          </a:prstGeom>
          <a:noFill/>
        </p:spPr>
        <p:txBody>
          <a:bodyPr wrap="square">
            <a:spAutoFit/>
          </a:bodyPr>
          <a:lstStyle/>
          <a:p>
            <a:r>
              <a:rPr lang="en-IN" sz="1200" b="1" dirty="0">
                <a:latin typeface="Adobe Devanagari" panose="02040503050201020203" pitchFamily="18" charset="0"/>
                <a:cs typeface="Adobe Devanagari" panose="02040503050201020203" pitchFamily="18" charset="0"/>
              </a:rPr>
              <a:t>130. </a:t>
            </a:r>
            <a:r>
              <a:rPr lang="hi-IN" sz="1200" b="1" dirty="0">
                <a:latin typeface="Adobe Devanagari" panose="02040503050201020203" pitchFamily="18" charset="0"/>
                <a:cs typeface="Adobe Devanagari" panose="02040503050201020203" pitchFamily="18" charset="0"/>
              </a:rPr>
              <a:t>सूची-</a:t>
            </a:r>
            <a:r>
              <a:rPr lang="en-IN" sz="1200" b="1" dirty="0">
                <a:latin typeface="Adobe Devanagari" panose="02040503050201020203" pitchFamily="18" charset="0"/>
                <a:cs typeface="Adobe Devanagari" panose="02040503050201020203" pitchFamily="18" charset="0"/>
              </a:rPr>
              <a:t>I </a:t>
            </a:r>
            <a:r>
              <a:rPr lang="hi-IN" sz="1200" b="1" dirty="0">
                <a:latin typeface="Adobe Devanagari" panose="02040503050201020203" pitchFamily="18" charset="0"/>
                <a:cs typeface="Adobe Devanagari" panose="02040503050201020203" pitchFamily="18" charset="0"/>
              </a:rPr>
              <a:t>को सूची-</a:t>
            </a:r>
            <a:r>
              <a:rPr lang="en-IN" sz="1200" b="1" dirty="0">
                <a:latin typeface="Adobe Devanagari" panose="02040503050201020203" pitchFamily="18" charset="0"/>
                <a:cs typeface="Adobe Devanagari" panose="02040503050201020203" pitchFamily="18" charset="0"/>
              </a:rPr>
              <a:t>II </a:t>
            </a:r>
            <a:r>
              <a:rPr lang="hi-IN" sz="1200" b="1" dirty="0">
                <a:latin typeface="Adobe Devanagari" panose="02040503050201020203" pitchFamily="18" charset="0"/>
                <a:cs typeface="Adobe Devanagari" panose="02040503050201020203" pitchFamily="18" charset="0"/>
              </a:rPr>
              <a:t>से सुमेलित कीजिये एवं नीचे दिये गए कूट की सहायता से सही उत्तर का चयन कीजिये-सूची-</a:t>
            </a:r>
            <a:r>
              <a:rPr lang="en-IN" sz="1200" b="1" dirty="0">
                <a:latin typeface="Adobe Devanagari" panose="02040503050201020203" pitchFamily="18" charset="0"/>
                <a:cs typeface="Adobe Devanagari" panose="02040503050201020203" pitchFamily="18" charset="0"/>
              </a:rPr>
              <a:t>I </a:t>
            </a:r>
          </a:p>
          <a:p>
            <a:r>
              <a:rPr lang="en-IN" sz="1200" dirty="0">
                <a:latin typeface="Adobe Devanagari" panose="02040503050201020203" pitchFamily="18" charset="0"/>
                <a:cs typeface="Adobe Devanagari" panose="02040503050201020203" pitchFamily="18" charset="0"/>
              </a:rPr>
              <a:t>(</a:t>
            </a:r>
            <a:r>
              <a:rPr lang="hi-IN" sz="1200" dirty="0">
                <a:latin typeface="Adobe Devanagari" panose="02040503050201020203" pitchFamily="18" charset="0"/>
                <a:cs typeface="Adobe Devanagari" panose="02040503050201020203" pitchFamily="18" charset="0"/>
              </a:rPr>
              <a:t>पुरास्थल):</a:t>
            </a:r>
            <a:r>
              <a:rPr lang="en-GB"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 सूची-</a:t>
            </a:r>
            <a:r>
              <a:rPr lang="en-IN" sz="1200" dirty="0">
                <a:latin typeface="Adobe Devanagari" panose="02040503050201020203" pitchFamily="18" charset="0"/>
                <a:cs typeface="Adobe Devanagari" panose="02040503050201020203" pitchFamily="18" charset="0"/>
              </a:rPr>
              <a:t>II (</a:t>
            </a:r>
            <a:r>
              <a:rPr lang="hi-IN" sz="1200" dirty="0">
                <a:latin typeface="Adobe Devanagari" panose="02040503050201020203" pitchFamily="18" charset="0"/>
                <a:cs typeface="Adobe Devanagari" panose="02040503050201020203" pitchFamily="18" charset="0"/>
              </a:rPr>
              <a:t>अवस्थिति):</a:t>
            </a:r>
            <a:endParaRPr lang="en-GB" sz="1200" dirty="0">
              <a:latin typeface="Adobe Devanagari" panose="02040503050201020203" pitchFamily="18" charset="0"/>
              <a:cs typeface="Adobe Devanagari" panose="02040503050201020203" pitchFamily="18" charset="0"/>
            </a:endParaRPr>
          </a:p>
          <a:p>
            <a:pPr marL="228600" indent="-228600">
              <a:buAutoNum type="alphaUcParenR"/>
            </a:pPr>
            <a:r>
              <a:rPr lang="hi-IN" sz="1200" dirty="0">
                <a:latin typeface="Adobe Devanagari" panose="02040503050201020203" pitchFamily="18" charset="0"/>
                <a:cs typeface="Adobe Devanagari" panose="02040503050201020203" pitchFamily="18" charset="0"/>
              </a:rPr>
              <a:t>मेहरगढ़</a:t>
            </a:r>
            <a:r>
              <a:rPr lang="en-GB" sz="1200" dirty="0">
                <a:latin typeface="Adobe Devanagari" panose="02040503050201020203" pitchFamily="18" charset="0"/>
                <a:cs typeface="Adobe Devanagari" panose="02040503050201020203" pitchFamily="18" charset="0"/>
              </a:rPr>
              <a:t>		1. </a:t>
            </a:r>
            <a:r>
              <a:rPr lang="hi-IN" sz="1200" dirty="0">
                <a:latin typeface="Adobe Devanagari" panose="02040503050201020203" pitchFamily="18" charset="0"/>
                <a:cs typeface="Adobe Devanagari" panose="02040503050201020203" pitchFamily="18" charset="0"/>
              </a:rPr>
              <a:t>उत्तर प्रदेश</a:t>
            </a:r>
            <a:r>
              <a:rPr lang="en-GB" sz="1200" dirty="0">
                <a:latin typeface="Adobe Devanagari" panose="02040503050201020203" pitchFamily="18" charset="0"/>
                <a:cs typeface="Adobe Devanagari" panose="02040503050201020203" pitchFamily="18" charset="0"/>
              </a:rPr>
              <a:t> </a:t>
            </a:r>
          </a:p>
          <a:p>
            <a:pPr marL="228600" indent="-228600">
              <a:buAutoNum type="alphaUcParenR"/>
            </a:pPr>
            <a:r>
              <a:rPr lang="hi-IN" sz="1200" dirty="0">
                <a:latin typeface="Adobe Devanagari" panose="02040503050201020203" pitchFamily="18" charset="0"/>
                <a:cs typeface="Adobe Devanagari" panose="02040503050201020203" pitchFamily="18" charset="0"/>
              </a:rPr>
              <a:t>कोल्डिहवा</a:t>
            </a:r>
            <a:r>
              <a:rPr lang="en-GB" sz="1200" dirty="0">
                <a:latin typeface="Adobe Devanagari" panose="02040503050201020203" pitchFamily="18" charset="0"/>
                <a:cs typeface="Adobe Devanagari" panose="02040503050201020203" pitchFamily="18" charset="0"/>
              </a:rPr>
              <a:t>		2. </a:t>
            </a:r>
            <a:r>
              <a:rPr lang="hi-IN" sz="1200" dirty="0">
                <a:latin typeface="Adobe Devanagari" panose="02040503050201020203" pitchFamily="18" charset="0"/>
                <a:cs typeface="Adobe Devanagari" panose="02040503050201020203" pitchFamily="18" charset="0"/>
              </a:rPr>
              <a:t>कश्मीर</a:t>
            </a:r>
            <a:endParaRPr lang="en-GB" sz="1200" dirty="0">
              <a:latin typeface="Adobe Devanagari" panose="02040503050201020203" pitchFamily="18" charset="0"/>
              <a:cs typeface="Adobe Devanagari" panose="02040503050201020203" pitchFamily="18" charset="0"/>
            </a:endParaRPr>
          </a:p>
          <a:p>
            <a:pPr marL="228600" indent="-228600">
              <a:buAutoNum type="alphaUcParenR"/>
            </a:pPr>
            <a:r>
              <a:rPr lang="hi-IN" sz="1200" dirty="0">
                <a:latin typeface="Adobe Devanagari" panose="02040503050201020203" pitchFamily="18" charset="0"/>
                <a:cs typeface="Adobe Devanagari" panose="02040503050201020203" pitchFamily="18" charset="0"/>
              </a:rPr>
              <a:t>चिरांद</a:t>
            </a:r>
            <a:r>
              <a:rPr lang="en-GB" sz="1200" dirty="0">
                <a:latin typeface="Adobe Devanagari" panose="02040503050201020203" pitchFamily="18" charset="0"/>
                <a:cs typeface="Adobe Devanagari" panose="02040503050201020203" pitchFamily="18" charset="0"/>
              </a:rPr>
              <a:t>		3. </a:t>
            </a:r>
            <a:r>
              <a:rPr lang="hi-IN" sz="1200" dirty="0">
                <a:latin typeface="Adobe Devanagari" panose="02040503050201020203" pitchFamily="18" charset="0"/>
                <a:cs typeface="Adobe Devanagari" panose="02040503050201020203" pitchFamily="18" charset="0"/>
              </a:rPr>
              <a:t>पाकिस्तान</a:t>
            </a:r>
            <a:endParaRPr lang="en-GB" sz="1200" dirty="0">
              <a:latin typeface="Adobe Devanagari" panose="02040503050201020203" pitchFamily="18" charset="0"/>
              <a:cs typeface="Adobe Devanagari" panose="02040503050201020203" pitchFamily="18" charset="0"/>
            </a:endParaRPr>
          </a:p>
          <a:p>
            <a:pPr marL="228600" indent="-228600">
              <a:buAutoNum type="alphaUcParenR"/>
            </a:pPr>
            <a:r>
              <a:rPr lang="hi-IN" sz="1200" dirty="0">
                <a:latin typeface="Adobe Devanagari" panose="02040503050201020203" pitchFamily="18" charset="0"/>
                <a:cs typeface="Adobe Devanagari" panose="02040503050201020203" pitchFamily="18" charset="0"/>
              </a:rPr>
              <a:t>गुफक्राल</a:t>
            </a:r>
            <a:r>
              <a:rPr lang="en-GB" sz="1200" dirty="0">
                <a:latin typeface="Adobe Devanagari" panose="02040503050201020203" pitchFamily="18" charset="0"/>
                <a:cs typeface="Adobe Devanagari" panose="02040503050201020203" pitchFamily="18" charset="0"/>
              </a:rPr>
              <a:t> 		4. </a:t>
            </a:r>
            <a:r>
              <a:rPr lang="hi-IN" sz="1200" dirty="0">
                <a:latin typeface="Adobe Devanagari" panose="02040503050201020203" pitchFamily="18" charset="0"/>
                <a:cs typeface="Adobe Devanagari" panose="02040503050201020203" pitchFamily="18" charset="0"/>
              </a:rPr>
              <a:t>बिहार</a:t>
            </a:r>
            <a:endParaRPr lang="en-GB" sz="1200" dirty="0">
              <a:latin typeface="Adobe Devanagari" panose="02040503050201020203" pitchFamily="18" charset="0"/>
              <a:cs typeface="Adobe Devanagari" panose="02040503050201020203" pitchFamily="18" charset="0"/>
            </a:endParaRPr>
          </a:p>
          <a:p>
            <a:r>
              <a:rPr lang="hi-IN" sz="1200" b="1" dirty="0">
                <a:latin typeface="Adobe Devanagari" panose="02040503050201020203" pitchFamily="18" charset="0"/>
                <a:cs typeface="Adobe Devanagari" panose="02040503050201020203" pitchFamily="18" charset="0"/>
              </a:rPr>
              <a:t>कूट:</a:t>
            </a:r>
            <a:r>
              <a:rPr lang="en-GB" sz="1200" b="1" dirty="0">
                <a:latin typeface="Adobe Devanagari" panose="02040503050201020203" pitchFamily="18" charset="0"/>
                <a:cs typeface="Adobe Devanagari" panose="02040503050201020203" pitchFamily="18" charset="0"/>
              </a:rPr>
              <a:t>	A B C D 	</a:t>
            </a:r>
          </a:p>
          <a:p>
            <a:pPr marL="228600" indent="-228600">
              <a:buAutoNum type="alphaLcParenBoth"/>
            </a:pPr>
            <a:r>
              <a:rPr lang="en-IN" sz="1200" b="1" dirty="0">
                <a:latin typeface="Adobe Devanagari" panose="02040503050201020203" pitchFamily="18" charset="0"/>
                <a:cs typeface="Adobe Devanagari" panose="02040503050201020203" pitchFamily="18" charset="0"/>
              </a:rPr>
              <a:t>        2, 3, 2, 1</a:t>
            </a:r>
          </a:p>
          <a:p>
            <a:pPr marL="228600" indent="-228600">
              <a:buAutoNum type="alphaLcParenBoth"/>
            </a:pPr>
            <a:r>
              <a:rPr lang="en-IN" sz="1200" b="1" dirty="0">
                <a:latin typeface="Adobe Devanagari" panose="02040503050201020203" pitchFamily="18" charset="0"/>
                <a:cs typeface="Adobe Devanagari" panose="02040503050201020203" pitchFamily="18" charset="0"/>
              </a:rPr>
              <a:t>       3, 1, 4, 2</a:t>
            </a:r>
          </a:p>
          <a:p>
            <a:pPr marL="228600" indent="-228600">
              <a:buAutoNum type="alphaLcParenBoth"/>
            </a:pPr>
            <a:r>
              <a:rPr lang="en-IN" sz="1200" b="1" dirty="0">
                <a:latin typeface="Adobe Devanagari" panose="02040503050201020203" pitchFamily="18" charset="0"/>
                <a:cs typeface="Adobe Devanagari" panose="02040503050201020203" pitchFamily="18" charset="0"/>
              </a:rPr>
              <a:t>       1, 4, 3, 3</a:t>
            </a:r>
          </a:p>
          <a:p>
            <a:pPr marL="228600" indent="-228600">
              <a:buAutoNum type="alphaLcParenBoth"/>
            </a:pPr>
            <a:r>
              <a:rPr lang="en-IN" sz="1200" b="1" dirty="0">
                <a:latin typeface="Adobe Devanagari" panose="02040503050201020203" pitchFamily="18" charset="0"/>
                <a:cs typeface="Adobe Devanagari" panose="02040503050201020203" pitchFamily="18" charset="0"/>
              </a:rPr>
              <a:t>       4, 2, 1, 4</a:t>
            </a:r>
          </a:p>
          <a:p>
            <a:pPr marL="228600" indent="-228600">
              <a:buAutoNum type="alphaLcParenBoth"/>
            </a:pPr>
            <a:endParaRPr lang="en-IN" sz="1200" b="1"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131. </a:t>
            </a:r>
            <a:r>
              <a:rPr lang="hi-IN" sz="1200" b="1" dirty="0">
                <a:latin typeface="Adobe Devanagari" panose="02040503050201020203" pitchFamily="18" charset="0"/>
                <a:cs typeface="Adobe Devanagari" panose="02040503050201020203" pitchFamily="18" charset="0"/>
              </a:rPr>
              <a:t>मौर्य साम्राज्य के संदर्भ में निम्नलिखित कथनों पर विचार कीजिए-</a:t>
            </a:r>
          </a:p>
          <a:p>
            <a:r>
              <a:rPr lang="en-GB" sz="1200" dirty="0">
                <a:latin typeface="Adobe Devanagari" panose="02040503050201020203" pitchFamily="18" charset="0"/>
                <a:cs typeface="Adobe Devanagari" panose="02040503050201020203" pitchFamily="18" charset="0"/>
              </a:rPr>
              <a:t>1. </a:t>
            </a:r>
            <a:r>
              <a:rPr lang="hi-IN" sz="1200" dirty="0">
                <a:latin typeface="Adobe Devanagari" panose="02040503050201020203" pitchFamily="18" charset="0"/>
                <a:cs typeface="Adobe Devanagari" panose="02040503050201020203" pitchFamily="18" charset="0"/>
              </a:rPr>
              <a:t>उज्जैन उत्तर-पश्चिम की तरफ आवागमन के मार्ग में था।</a:t>
            </a:r>
          </a:p>
          <a:p>
            <a:r>
              <a:rPr lang="en-GB" sz="1200" dirty="0">
                <a:latin typeface="Adobe Devanagari" panose="02040503050201020203" pitchFamily="18" charset="0"/>
                <a:cs typeface="Adobe Devanagari" panose="02040503050201020203" pitchFamily="18" charset="0"/>
              </a:rPr>
              <a:t>2. </a:t>
            </a:r>
            <a:r>
              <a:rPr lang="hi-IN" sz="1200" dirty="0">
                <a:latin typeface="Adobe Devanagari" panose="02040503050201020203" pitchFamily="18" charset="0"/>
                <a:cs typeface="Adobe Devanagari" panose="02040503050201020203" pitchFamily="18" charset="0"/>
              </a:rPr>
              <a:t>आधुनिक पाकिस्तान और अफगानिस्तान के इलाके मौर्य साम्राज्य के अंदर थे।</a:t>
            </a:r>
          </a:p>
          <a:p>
            <a:r>
              <a:rPr lang="en-GB" sz="1200" dirty="0">
                <a:latin typeface="Adobe Devanagari" panose="02040503050201020203" pitchFamily="18" charset="0"/>
                <a:cs typeface="Adobe Devanagari" panose="02040503050201020203" pitchFamily="18" charset="0"/>
              </a:rPr>
              <a:t>3. </a:t>
            </a:r>
            <a:r>
              <a:rPr lang="hi-IN" sz="1200" dirty="0">
                <a:latin typeface="Adobe Devanagari" panose="02040503050201020203" pitchFamily="18" charset="0"/>
                <a:cs typeface="Adobe Devanagari" panose="02040503050201020203" pitchFamily="18" charset="0"/>
              </a:rPr>
              <a:t>मौर्य साम्राज्य के संस्थापक चंद्रगुप्त मौर्य के विचार अर्थशास्त्र में लिखे गए हैं।</a:t>
            </a:r>
          </a:p>
          <a:p>
            <a:r>
              <a:rPr lang="hi-IN" sz="1200" b="1" dirty="0">
                <a:latin typeface="Adobe Devanagari" panose="02040503050201020203" pitchFamily="18" charset="0"/>
                <a:cs typeface="Adobe Devanagari" panose="02040503050201020203" pitchFamily="18" charset="0"/>
              </a:rPr>
              <a:t>उपर्युक्त में से कौन-सा/से कथन सही है/हैं?</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केवल 1</a:t>
            </a:r>
            <a:r>
              <a:rPr lang="en-GB"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केवल 2</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केवल 1 और 2</a:t>
            </a:r>
            <a:r>
              <a:rPr lang="en-GB"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D) 1, 2 </a:t>
            </a:r>
            <a:r>
              <a:rPr lang="hi-IN" sz="1200" dirty="0">
                <a:latin typeface="Adobe Devanagari" panose="02040503050201020203" pitchFamily="18" charset="0"/>
                <a:cs typeface="Adobe Devanagari" panose="02040503050201020203" pitchFamily="18" charset="0"/>
              </a:rPr>
              <a:t>और 3</a:t>
            </a:r>
            <a:endParaRPr lang="en-GB" sz="1200" dirty="0">
              <a:latin typeface="Adobe Devanagari" panose="02040503050201020203" pitchFamily="18" charset="0"/>
              <a:cs typeface="Adobe Devanagari" panose="02040503050201020203" pitchFamily="18" charset="0"/>
            </a:endParaRPr>
          </a:p>
          <a:p>
            <a:endParaRPr lang="en-GB" sz="1200" dirty="0">
              <a:latin typeface="Adobe Devanagari" panose="02040503050201020203" pitchFamily="18" charset="0"/>
              <a:cs typeface="Adobe Devanagari" panose="02040503050201020203" pitchFamily="18" charset="0"/>
            </a:endParaRPr>
          </a:p>
          <a:p>
            <a:r>
              <a:rPr lang="en-GB" sz="1200" b="1" dirty="0">
                <a:latin typeface="Adobe Devanagari" panose="02040503050201020203" pitchFamily="18" charset="0"/>
                <a:cs typeface="Adobe Devanagari" panose="02040503050201020203" pitchFamily="18" charset="0"/>
              </a:rPr>
              <a:t>132. </a:t>
            </a:r>
            <a:r>
              <a:rPr lang="hi-IN" sz="1200" b="1" dirty="0">
                <a:latin typeface="Adobe Devanagari" panose="02040503050201020203" pitchFamily="18" charset="0"/>
                <a:cs typeface="Adobe Devanagari" panose="02040503050201020203" pitchFamily="18" charset="0"/>
              </a:rPr>
              <a:t>बुद्ध की जीवनी 'बुद्धचरित' के रचनाकार कवि निम्नलिखित में से कौन हैं?</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अश्वघोष</a:t>
            </a:r>
            <a:r>
              <a:rPr lang="en-GB"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पार्श्व</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वसुमित्र</a:t>
            </a:r>
            <a:r>
              <a:rPr lang="en-GB"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नागार्जुन</a:t>
            </a:r>
            <a:endParaRPr lang="en-GB" sz="1200" dirty="0">
              <a:latin typeface="Adobe Devanagari" panose="02040503050201020203" pitchFamily="18" charset="0"/>
              <a:cs typeface="Adobe Devanagari" panose="02040503050201020203" pitchFamily="18" charset="0"/>
            </a:endParaRPr>
          </a:p>
          <a:p>
            <a:endParaRPr lang="en-GB" sz="1200" dirty="0">
              <a:latin typeface="Adobe Devanagari" panose="02040503050201020203" pitchFamily="18" charset="0"/>
              <a:cs typeface="Adobe Devanagari" panose="02040503050201020203" pitchFamily="18" charset="0"/>
            </a:endParaRPr>
          </a:p>
          <a:p>
            <a:r>
              <a:rPr lang="en-GB" sz="1200" b="1" dirty="0">
                <a:latin typeface="Adobe Devanagari" panose="02040503050201020203" pitchFamily="18" charset="0"/>
                <a:cs typeface="Adobe Devanagari" panose="02040503050201020203" pitchFamily="18" charset="0"/>
              </a:rPr>
              <a:t>133. </a:t>
            </a:r>
            <a:r>
              <a:rPr lang="hi-IN" sz="1200" b="1" dirty="0">
                <a:latin typeface="Adobe Devanagari" panose="02040503050201020203" pitchFamily="18" charset="0"/>
                <a:cs typeface="Adobe Devanagari" panose="02040503050201020203" pitchFamily="18" charset="0"/>
              </a:rPr>
              <a:t>सभा और समिति के संदर्भ में निम्नलिखित कथनों पर विचार कीजिये-</a:t>
            </a:r>
          </a:p>
          <a:p>
            <a:r>
              <a:rPr lang="en-GB" sz="1200" dirty="0">
                <a:latin typeface="Adobe Devanagari" panose="02040503050201020203" pitchFamily="18" charset="0"/>
                <a:cs typeface="Adobe Devanagari" panose="02040503050201020203" pitchFamily="18" charset="0"/>
              </a:rPr>
              <a:t>1. </a:t>
            </a:r>
            <a:r>
              <a:rPr lang="hi-IN" sz="1200" dirty="0">
                <a:latin typeface="Adobe Devanagari" panose="02040503050201020203" pitchFamily="18" charset="0"/>
                <a:cs typeface="Adobe Devanagari" panose="02040503050201020203" pitchFamily="18" charset="0"/>
              </a:rPr>
              <a:t>समिति में कोई भी व्यक्ति अपनी स्पष्ट राय नहीं दे सकता था।</a:t>
            </a:r>
          </a:p>
          <a:p>
            <a:r>
              <a:rPr lang="en-GB" sz="1200" dirty="0">
                <a:latin typeface="Adobe Devanagari" panose="02040503050201020203" pitchFamily="18" charset="0"/>
                <a:cs typeface="Adobe Devanagari" panose="02040503050201020203" pitchFamily="18" charset="0"/>
              </a:rPr>
              <a:t>2. </a:t>
            </a:r>
            <a:r>
              <a:rPr lang="hi-IN" sz="1200" dirty="0">
                <a:latin typeface="Adobe Devanagari" panose="02040503050201020203" pitchFamily="18" charset="0"/>
                <a:cs typeface="Adobe Devanagari" panose="02040503050201020203" pitchFamily="18" charset="0"/>
              </a:rPr>
              <a:t>सभा चुने हुए लोगों की एक छोटी संस्था थी।</a:t>
            </a:r>
          </a:p>
          <a:p>
            <a:r>
              <a:rPr lang="hi-IN" sz="1200" b="1" dirty="0">
                <a:latin typeface="Adobe Devanagari" panose="02040503050201020203" pitchFamily="18" charset="0"/>
                <a:cs typeface="Adobe Devanagari" panose="02040503050201020203" pitchFamily="18" charset="0"/>
              </a:rPr>
              <a:t>उपर्युक्त कथनों में से कौन-सा/से कथन सही है/हैं?</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केवल 1</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केवल 2</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C) 1 </a:t>
            </a:r>
            <a:r>
              <a:rPr lang="hi-IN" sz="1200" dirty="0">
                <a:latin typeface="Adobe Devanagari" panose="02040503050201020203" pitchFamily="18" charset="0"/>
                <a:cs typeface="Adobe Devanagari" panose="02040503050201020203" pitchFamily="18" charset="0"/>
              </a:rPr>
              <a:t>और 2 दोनों</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न तो 1 और न ही 2</a:t>
            </a:r>
            <a:endParaRPr lang="en-GB" sz="1200" dirty="0">
              <a:latin typeface="Adobe Devanagari" panose="02040503050201020203" pitchFamily="18" charset="0"/>
              <a:cs typeface="Adobe Devanagari" panose="02040503050201020203" pitchFamily="18" charset="0"/>
            </a:endParaRPr>
          </a:p>
          <a:p>
            <a:endParaRPr lang="en-GB" sz="1200" dirty="0">
              <a:latin typeface="Adobe Devanagari" panose="02040503050201020203" pitchFamily="18" charset="0"/>
              <a:cs typeface="Adobe Devanagari" panose="02040503050201020203" pitchFamily="18" charset="0"/>
            </a:endParaRPr>
          </a:p>
          <a:p>
            <a:r>
              <a:rPr lang="en-GB" sz="1200" b="1" dirty="0">
                <a:latin typeface="Adobe Devanagari" panose="02040503050201020203" pitchFamily="18" charset="0"/>
                <a:cs typeface="Adobe Devanagari" panose="02040503050201020203" pitchFamily="18" charset="0"/>
              </a:rPr>
              <a:t>134. </a:t>
            </a:r>
            <a:r>
              <a:rPr lang="hi-IN" sz="1200" b="1" dirty="0">
                <a:latin typeface="Adobe Devanagari" panose="02040503050201020203" pitchFamily="18" charset="0"/>
                <a:cs typeface="Adobe Devanagari" panose="02040503050201020203" pitchFamily="18" charset="0"/>
              </a:rPr>
              <a:t>शेरशाह ने कौन से युद्ध के बाद सुलतान-ए-आदिल की उपाधि हासिल की?</a:t>
            </a:r>
          </a:p>
          <a:p>
            <a:r>
              <a:rPr lang="en-GB" sz="1200" dirty="0">
                <a:latin typeface="Adobe Devanagari" panose="02040503050201020203" pitchFamily="18" charset="0"/>
                <a:cs typeface="Adobe Devanagari" panose="02040503050201020203" pitchFamily="18" charset="0"/>
              </a:rPr>
              <a:t> A) </a:t>
            </a:r>
            <a:r>
              <a:rPr lang="hi-IN" sz="1200" dirty="0">
                <a:latin typeface="Adobe Devanagari" panose="02040503050201020203" pitchFamily="18" charset="0"/>
                <a:cs typeface="Adobe Devanagari" panose="02040503050201020203" pitchFamily="18" charset="0"/>
              </a:rPr>
              <a:t>चौसा का युद्ध (1539 ई</a:t>
            </a:r>
            <a:r>
              <a:rPr lang="en-GB"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कन्नौज का युद्ध (1540 ई)</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देवरा की लड़ाई  (1531 ई)</a:t>
            </a:r>
            <a:r>
              <a:rPr lang="en-GB" sz="1200" dirty="0">
                <a:latin typeface="Adobe Devanagari" panose="02040503050201020203" pitchFamily="18" charset="0"/>
                <a:cs typeface="Adobe Devanagari" panose="02040503050201020203" pitchFamily="18" charset="0"/>
              </a:rPr>
              <a:t>    D) </a:t>
            </a:r>
            <a:r>
              <a:rPr lang="hi-IN" sz="1200" dirty="0">
                <a:latin typeface="Adobe Devanagari" panose="02040503050201020203" pitchFamily="18" charset="0"/>
                <a:cs typeface="Adobe Devanagari" panose="02040503050201020203" pitchFamily="18" charset="0"/>
              </a:rPr>
              <a:t>सरहिन्द का  युद्ध (1540 ई)</a:t>
            </a:r>
            <a:endParaRPr lang="en-GB" sz="1200" dirty="0">
              <a:latin typeface="Adobe Devanagari" panose="02040503050201020203" pitchFamily="18" charset="0"/>
              <a:cs typeface="Adobe Devanagari" panose="02040503050201020203" pitchFamily="18" charset="0"/>
            </a:endParaRPr>
          </a:p>
          <a:p>
            <a:endParaRPr lang="en-GB" sz="1200" dirty="0">
              <a:latin typeface="Adobe Devanagari" panose="02040503050201020203" pitchFamily="18" charset="0"/>
              <a:cs typeface="Adobe Devanagari" panose="02040503050201020203" pitchFamily="18" charset="0"/>
            </a:endParaRPr>
          </a:p>
          <a:p>
            <a:r>
              <a:rPr lang="en-GB" sz="1200" b="1" dirty="0">
                <a:latin typeface="Adobe Devanagari" panose="02040503050201020203" pitchFamily="18" charset="0"/>
                <a:cs typeface="Adobe Devanagari" panose="02040503050201020203" pitchFamily="18" charset="0"/>
              </a:rPr>
              <a:t>135. </a:t>
            </a:r>
            <a:r>
              <a:rPr lang="hi-IN" sz="1200" b="1" dirty="0">
                <a:latin typeface="Adobe Devanagari" panose="02040503050201020203" pitchFamily="18" charset="0"/>
                <a:cs typeface="Adobe Devanagari" panose="02040503050201020203" pitchFamily="18" charset="0"/>
              </a:rPr>
              <a:t>'पृथ्वीराज रासों' के लेखक है-</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कल्हण</a:t>
            </a:r>
            <a:r>
              <a:rPr lang="en-GB"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चंदबरदाई</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जयानक</a:t>
            </a:r>
            <a:r>
              <a:rPr lang="en-GB" sz="1200" dirty="0">
                <a:latin typeface="Adobe Devanagari" panose="02040503050201020203" pitchFamily="18" charset="0"/>
                <a:cs typeface="Adobe Devanagari" panose="02040503050201020203" pitchFamily="18" charset="0"/>
              </a:rPr>
              <a:t>		D) </a:t>
            </a:r>
            <a:r>
              <a:rPr lang="hi-IN" sz="1200" dirty="0">
                <a:latin typeface="Adobe Devanagari" panose="02040503050201020203" pitchFamily="18" charset="0"/>
                <a:cs typeface="Adobe Devanagari" panose="02040503050201020203" pitchFamily="18" charset="0"/>
              </a:rPr>
              <a:t>विल्हण</a:t>
            </a:r>
          </a:p>
          <a:p>
            <a:endParaRPr lang="hi-IN" sz="1200" dirty="0">
              <a:latin typeface="Adobe Devanagari" panose="02040503050201020203" pitchFamily="18" charset="0"/>
              <a:cs typeface="Adobe Devanagari" panose="02040503050201020203" pitchFamily="18" charset="0"/>
            </a:endParaRPr>
          </a:p>
        </p:txBody>
      </p:sp>
      <p:sp>
        <p:nvSpPr>
          <p:cNvPr id="3" name="Rectangle 2">
            <a:extLst>
              <a:ext uri="{FF2B5EF4-FFF2-40B4-BE49-F238E27FC236}">
                <a16:creationId xmlns:a16="http://schemas.microsoft.com/office/drawing/2014/main" id="{45C0AAEE-F47D-0B46-B0AE-A4CBDE73AEC6}"/>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A43C18BC-F997-E01E-8721-FA66B7095A50}"/>
              </a:ext>
            </a:extLst>
          </p:cNvPr>
          <p:cNvSpPr txBox="1"/>
          <p:nvPr/>
        </p:nvSpPr>
        <p:spPr>
          <a:xfrm>
            <a:off x="3428992" y="484919"/>
            <a:ext cx="3053999" cy="9094797"/>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a:t>
            </a:r>
            <a:r>
              <a:rPr lang="en-US" sz="1050" b="1" dirty="0">
                <a:latin typeface="Adobe Devanagari" panose="02040503050201020203" pitchFamily="18" charset="0"/>
                <a:ea typeface="Nirmala UI" panose="020B0502040204020203" pitchFamily="34" charset="0"/>
                <a:cs typeface="Adobe Devanagari" panose="02040503050201020203" pitchFamily="18" charset="0"/>
              </a:rPr>
              <a:t>30. Match List-I with List-II and select the correct answer using the code given below- List-I</a:t>
            </a:r>
          </a:p>
          <a:p>
            <a:r>
              <a:rPr lang="en-US" sz="1050" b="1" dirty="0">
                <a:latin typeface="Adobe Devanagari" panose="02040503050201020203" pitchFamily="18" charset="0"/>
                <a:ea typeface="Nirmala UI" panose="020B0502040204020203" pitchFamily="34" charset="0"/>
                <a:cs typeface="Adobe Devanagari" panose="02040503050201020203" pitchFamily="18" charset="0"/>
              </a:rPr>
              <a:t>(Archaeological site): 	List-II (Location):</a:t>
            </a:r>
          </a:p>
          <a:p>
            <a:r>
              <a:rPr lang="en-US" sz="1050" dirty="0">
                <a:latin typeface="Adobe Devanagari" panose="02040503050201020203" pitchFamily="18" charset="0"/>
                <a:ea typeface="Nirmala UI" panose="020B0502040204020203" pitchFamily="34" charset="0"/>
                <a:cs typeface="Adobe Devanagari" panose="02040503050201020203" pitchFamily="18" charset="0"/>
              </a:rPr>
              <a:t>(A) </a:t>
            </a:r>
            <a:r>
              <a:rPr lang="en-US" sz="1050" dirty="0" err="1">
                <a:latin typeface="Adobe Devanagari" panose="02040503050201020203" pitchFamily="18" charset="0"/>
                <a:ea typeface="Nirmala UI" panose="020B0502040204020203" pitchFamily="34" charset="0"/>
                <a:cs typeface="Adobe Devanagari" panose="02040503050201020203" pitchFamily="18" charset="0"/>
              </a:rPr>
              <a:t>Mehargarh</a:t>
            </a:r>
            <a:r>
              <a:rPr lang="en-US" sz="1050" dirty="0">
                <a:latin typeface="Adobe Devanagari" panose="02040503050201020203" pitchFamily="18" charset="0"/>
                <a:ea typeface="Nirmala UI" panose="020B0502040204020203" pitchFamily="34" charset="0"/>
                <a:cs typeface="Adobe Devanagari" panose="02040503050201020203" pitchFamily="18" charset="0"/>
              </a:rPr>
              <a:t> 		1. Uttar Pradesh</a:t>
            </a:r>
          </a:p>
          <a:p>
            <a:r>
              <a:rPr lang="en-US" sz="1050" dirty="0">
                <a:latin typeface="Adobe Devanagari" panose="02040503050201020203" pitchFamily="18" charset="0"/>
                <a:ea typeface="Nirmala UI" panose="020B0502040204020203" pitchFamily="34" charset="0"/>
                <a:cs typeface="Adobe Devanagari" panose="02040503050201020203" pitchFamily="18" charset="0"/>
              </a:rPr>
              <a:t>(B) </a:t>
            </a:r>
            <a:r>
              <a:rPr lang="en-US" sz="1050" dirty="0" err="1">
                <a:latin typeface="Adobe Devanagari" panose="02040503050201020203" pitchFamily="18" charset="0"/>
                <a:ea typeface="Nirmala UI" panose="020B0502040204020203" pitchFamily="34" charset="0"/>
                <a:cs typeface="Adobe Devanagari" panose="02040503050201020203" pitchFamily="18" charset="0"/>
              </a:rPr>
              <a:t>Koldihwa</a:t>
            </a:r>
            <a:r>
              <a:rPr lang="en-US" sz="1050" dirty="0">
                <a:latin typeface="Adobe Devanagari" panose="02040503050201020203" pitchFamily="18" charset="0"/>
                <a:ea typeface="Nirmala UI" panose="020B0502040204020203" pitchFamily="34" charset="0"/>
                <a:cs typeface="Adobe Devanagari" panose="02040503050201020203" pitchFamily="18" charset="0"/>
              </a:rPr>
              <a:t> 		2. Kashmir</a:t>
            </a:r>
          </a:p>
          <a:p>
            <a:r>
              <a:rPr lang="en-US" sz="1050" dirty="0">
                <a:latin typeface="Adobe Devanagari" panose="02040503050201020203" pitchFamily="18" charset="0"/>
                <a:ea typeface="Nirmala UI" panose="020B0502040204020203" pitchFamily="34" charset="0"/>
                <a:cs typeface="Adobe Devanagari" panose="02040503050201020203" pitchFamily="18" charset="0"/>
              </a:rPr>
              <a:t>(C) </a:t>
            </a:r>
            <a:r>
              <a:rPr lang="en-US" sz="1050" dirty="0" err="1">
                <a:latin typeface="Adobe Devanagari" panose="02040503050201020203" pitchFamily="18" charset="0"/>
                <a:ea typeface="Nirmala UI" panose="020B0502040204020203" pitchFamily="34" charset="0"/>
                <a:cs typeface="Adobe Devanagari" panose="02040503050201020203" pitchFamily="18" charset="0"/>
              </a:rPr>
              <a:t>Chirand</a:t>
            </a:r>
            <a:r>
              <a:rPr lang="en-US" sz="1050" dirty="0">
                <a:latin typeface="Adobe Devanagari" panose="02040503050201020203" pitchFamily="18" charset="0"/>
                <a:ea typeface="Nirmala UI" panose="020B0502040204020203" pitchFamily="34" charset="0"/>
                <a:cs typeface="Adobe Devanagari" panose="02040503050201020203" pitchFamily="18" charset="0"/>
              </a:rPr>
              <a:t> 		3. Pakistan</a:t>
            </a:r>
          </a:p>
          <a:p>
            <a:r>
              <a:rPr lang="en-US" sz="1050" dirty="0">
                <a:latin typeface="Adobe Devanagari" panose="02040503050201020203" pitchFamily="18" charset="0"/>
                <a:ea typeface="Nirmala UI" panose="020B0502040204020203" pitchFamily="34" charset="0"/>
                <a:cs typeface="Adobe Devanagari" panose="02040503050201020203" pitchFamily="18" charset="0"/>
              </a:rPr>
              <a:t>(D) </a:t>
            </a:r>
            <a:r>
              <a:rPr lang="en-US" sz="1050" dirty="0" err="1">
                <a:latin typeface="Adobe Devanagari" panose="02040503050201020203" pitchFamily="18" charset="0"/>
                <a:ea typeface="Nirmala UI" panose="020B0502040204020203" pitchFamily="34" charset="0"/>
                <a:cs typeface="Adobe Devanagari" panose="02040503050201020203" pitchFamily="18" charset="0"/>
              </a:rPr>
              <a:t>Gufkral</a:t>
            </a:r>
            <a:r>
              <a:rPr lang="en-US" sz="1050" dirty="0">
                <a:latin typeface="Adobe Devanagari" panose="02040503050201020203" pitchFamily="18" charset="0"/>
                <a:ea typeface="Nirmala UI" panose="020B0502040204020203" pitchFamily="34" charset="0"/>
                <a:cs typeface="Adobe Devanagari" panose="02040503050201020203" pitchFamily="18" charset="0"/>
              </a:rPr>
              <a:t> 		4. Bihar</a:t>
            </a:r>
          </a:p>
          <a:p>
            <a:r>
              <a:rPr lang="en-US" sz="1050" b="1" dirty="0">
                <a:latin typeface="Adobe Devanagari" panose="02040503050201020203" pitchFamily="18" charset="0"/>
                <a:ea typeface="Nirmala UI" panose="020B0502040204020203" pitchFamily="34" charset="0"/>
                <a:cs typeface="Adobe Devanagari" panose="02040503050201020203" pitchFamily="18" charset="0"/>
              </a:rPr>
              <a:t>Code: A B C D</a:t>
            </a:r>
          </a:p>
          <a:p>
            <a:r>
              <a:rPr lang="en-US" sz="1050" dirty="0">
                <a:latin typeface="Adobe Devanagari" panose="02040503050201020203" pitchFamily="18" charset="0"/>
                <a:ea typeface="Nirmala UI" panose="020B0502040204020203" pitchFamily="34" charset="0"/>
                <a:cs typeface="Adobe Devanagari" panose="02040503050201020203" pitchFamily="18" charset="0"/>
              </a:rPr>
              <a:t>(A)      2, 3, 2, 1</a:t>
            </a:r>
          </a:p>
          <a:p>
            <a:r>
              <a:rPr lang="en-US" sz="1050" dirty="0">
                <a:latin typeface="Adobe Devanagari" panose="02040503050201020203" pitchFamily="18" charset="0"/>
                <a:ea typeface="Nirmala UI" panose="020B0502040204020203" pitchFamily="34" charset="0"/>
                <a:cs typeface="Adobe Devanagari" panose="02040503050201020203" pitchFamily="18" charset="0"/>
              </a:rPr>
              <a:t>(B)      3, 1, 4, 2</a:t>
            </a:r>
          </a:p>
          <a:p>
            <a:r>
              <a:rPr lang="en-US" sz="1050" dirty="0">
                <a:latin typeface="Adobe Devanagari" panose="02040503050201020203" pitchFamily="18" charset="0"/>
                <a:ea typeface="Nirmala UI" panose="020B0502040204020203" pitchFamily="34" charset="0"/>
                <a:cs typeface="Adobe Devanagari" panose="02040503050201020203" pitchFamily="18" charset="0"/>
              </a:rPr>
              <a:t>(C)     1, 4, 3, 3</a:t>
            </a:r>
          </a:p>
          <a:p>
            <a:pPr marL="228600" indent="-228600">
              <a:buAutoNum type="alphaUcParenBoth" startAt="4"/>
            </a:pPr>
            <a:r>
              <a:rPr lang="en-US" sz="1050" dirty="0">
                <a:latin typeface="Adobe Devanagari" panose="02040503050201020203" pitchFamily="18" charset="0"/>
                <a:ea typeface="Nirmala UI" panose="020B0502040204020203" pitchFamily="34" charset="0"/>
                <a:cs typeface="Adobe Devanagari" panose="02040503050201020203" pitchFamily="18" charset="0"/>
              </a:rPr>
              <a:t>   4, 2, 1, 4 </a:t>
            </a:r>
          </a:p>
          <a:p>
            <a:pPr marL="228600" indent="-228600">
              <a:buAutoNum type="alphaUcParenBoth" startAt="4"/>
            </a:pPr>
            <a:endParaRPr lang="en-US"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050" b="1" dirty="0">
                <a:latin typeface="Adobe Devanagari" panose="02040503050201020203" pitchFamily="18" charset="0"/>
                <a:ea typeface="Nirmala UI" panose="020B0502040204020203" pitchFamily="34" charset="0"/>
                <a:cs typeface="Adobe Devanagari" panose="02040503050201020203" pitchFamily="18" charset="0"/>
              </a:rPr>
              <a:t>131.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Consider the following statements regarding the Maurya Empire: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Ujjain was on the route to the northwest.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The areas of modern-day Pakistan and Afghanistan were part of the Maurya Empire.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The thoughts of Chandragupta Maurya were written in the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Arthashastra</a:t>
            </a:r>
            <a:r>
              <a:rPr lang="en-GB" sz="105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Only 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Only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Only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1, 2, and 3</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132. Who is the author of the biography of Buddha,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Buddhacharita</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Ashvagosa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B) Parshva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Vasumitra		D) Nagarjuna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133. Consider the following statements in the context of an assembly and a committee: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In a committee, no person could express their clear opinion.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An assembly was a small body of elected people.</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Only 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Only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Both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Neither 1 nor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134. After which battle did Sher Shah acquire the title of Sultan-e-Adil?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Battle of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Chausa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(1539 CE)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Battle of Kannauj (1540 CE)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Battle of Devra (1531 CE)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Battle of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Sirhind</a:t>
            </a:r>
            <a:r>
              <a:rPr lang="en-GB" sz="1100" dirty="0">
                <a:latin typeface="Adobe Devanagari" panose="02040503050201020203" pitchFamily="18" charset="0"/>
                <a:ea typeface="Nirmala UI" panose="020B0502040204020203" pitchFamily="34" charset="0"/>
                <a:cs typeface="Adobe Devanagari" panose="02040503050201020203" pitchFamily="18" charset="0"/>
              </a:rPr>
              <a:t> (1540 CE)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135. Who is the author of 'Prithviraj Raso'?</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Kalhan		B) Chand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Bardai</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Jayanak</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Vilhan</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38890788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01EDD-7565-3F29-C03E-499AFAEE6C0E}"/>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EFF5749B-19DC-FBCF-5A4E-776B6E146B9B}"/>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5FE231F7-C137-6466-55C9-F68A1AC88ED0}"/>
              </a:ext>
            </a:extLst>
          </p:cNvPr>
          <p:cNvSpPr txBox="1"/>
          <p:nvPr/>
        </p:nvSpPr>
        <p:spPr>
          <a:xfrm>
            <a:off x="332850" y="456785"/>
            <a:ext cx="3096143" cy="8956298"/>
          </a:xfrm>
          <a:prstGeom prst="rect">
            <a:avLst/>
          </a:prstGeom>
          <a:noFill/>
        </p:spPr>
        <p:txBody>
          <a:bodyPr wrap="square">
            <a:spAutoFit/>
          </a:bodyPr>
          <a:lstStyle/>
          <a:p>
            <a:r>
              <a:rPr lang="en-IN" sz="1200" b="1" dirty="0">
                <a:latin typeface="Adobe Devanagari" panose="02040503050201020203" pitchFamily="18" charset="0"/>
                <a:cs typeface="Adobe Devanagari" panose="02040503050201020203" pitchFamily="18" charset="0"/>
              </a:rPr>
              <a:t>136.</a:t>
            </a:r>
            <a:r>
              <a:rPr lang="hi-IN" sz="1200" b="1" dirty="0">
                <a:latin typeface="Adobe Devanagari" panose="02040503050201020203" pitchFamily="18" charset="0"/>
                <a:cs typeface="Adobe Devanagari" panose="02040503050201020203" pitchFamily="18" charset="0"/>
              </a:rPr>
              <a:t> मुहम्मद बिन तुगलक के कार्यों से संबंधित निम्न कथनों पर विचार कीजिए:</a:t>
            </a:r>
          </a:p>
          <a:p>
            <a:r>
              <a:rPr lang="hi-IN" sz="1200" dirty="0">
                <a:latin typeface="Adobe Devanagari" panose="02040503050201020203" pitchFamily="18" charset="0"/>
                <a:cs typeface="Adobe Devanagari" panose="02040503050201020203" pitchFamily="18" charset="0"/>
              </a:rPr>
              <a:t>1. तुगलक ने दोआब के किसानों पर भारी कर वृद्धि की।</a:t>
            </a:r>
          </a:p>
          <a:p>
            <a:r>
              <a:rPr lang="hi-IN" sz="1200" dirty="0">
                <a:latin typeface="Adobe Devanagari" panose="02040503050201020203" pitchFamily="18" charset="0"/>
                <a:cs typeface="Adobe Devanagari" panose="02040503050201020203" pitchFamily="18" charset="0"/>
              </a:rPr>
              <a:t>2. तुगलक के काल में ही दक्षिण भारत में दो नए राज्य बहमनी और विजयनगर का जन्म हुआ।</a:t>
            </a:r>
          </a:p>
          <a:p>
            <a:r>
              <a:rPr lang="hi-IN" sz="1200" dirty="0">
                <a:latin typeface="Adobe Devanagari" panose="02040503050201020203" pitchFamily="18" charset="0"/>
                <a:cs typeface="Adobe Devanagari" panose="02040503050201020203" pitchFamily="18" charset="0"/>
              </a:rPr>
              <a:t>3. तुगलक ने पीतल और तांबे के सांकेतिक सिक्कों को बंद करा दिया।</a:t>
            </a:r>
          </a:p>
          <a:p>
            <a:r>
              <a:rPr lang="hi-IN" sz="1200" b="1" dirty="0">
                <a:latin typeface="Adobe Devanagari" panose="02040503050201020203" pitchFamily="18" charset="0"/>
                <a:cs typeface="Adobe Devanagari" panose="02040503050201020203" pitchFamily="18" charset="0"/>
              </a:rPr>
              <a:t>उपर्युक्त कथनों में से कौन-सा/से कथन सही है/हैं?</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केवल 1 और 3</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केवल 3 </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केवल 1 और 2</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उपरोक्त सभी </a:t>
            </a:r>
            <a:endParaRPr lang="en-GB" sz="1200" dirty="0">
              <a:latin typeface="Adobe Devanagari" panose="02040503050201020203" pitchFamily="18" charset="0"/>
              <a:cs typeface="Adobe Devanagari" panose="02040503050201020203" pitchFamily="18" charset="0"/>
            </a:endParaRPr>
          </a:p>
          <a:p>
            <a:endParaRPr lang="en-GB" sz="1200" dirty="0">
              <a:latin typeface="Adobe Devanagari" panose="02040503050201020203" pitchFamily="18" charset="0"/>
              <a:cs typeface="Adobe Devanagari" panose="02040503050201020203" pitchFamily="18" charset="0"/>
            </a:endParaRPr>
          </a:p>
          <a:p>
            <a:r>
              <a:rPr lang="en-GB" sz="1200" b="1" dirty="0">
                <a:latin typeface="Adobe Devanagari" panose="02040503050201020203" pitchFamily="18" charset="0"/>
                <a:cs typeface="Adobe Devanagari" panose="02040503050201020203" pitchFamily="18" charset="0"/>
              </a:rPr>
              <a:t>137. </a:t>
            </a:r>
            <a:r>
              <a:rPr lang="hi-IN" sz="1200" b="1" dirty="0">
                <a:latin typeface="Adobe Devanagari" panose="02040503050201020203" pitchFamily="18" charset="0"/>
                <a:cs typeface="Adobe Devanagari" panose="02040503050201020203" pitchFamily="18" charset="0"/>
              </a:rPr>
              <a:t>बाबर ने किस युद्ध में लोदी सुल्तान (इब्राहिम लोदी) को हराया?</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चंदेरी का युद्ध</a:t>
            </a:r>
            <a:r>
              <a:rPr lang="en-GB"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पानीपत का प्रथम युद्ध</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खानवा का युद्ध</a:t>
            </a:r>
            <a:r>
              <a:rPr lang="en-GB"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पानीपत का तृतीय युद्ध</a:t>
            </a:r>
          </a:p>
          <a:p>
            <a:endParaRPr lang="en-GB" sz="1200" dirty="0">
              <a:latin typeface="Adobe Devanagari" panose="02040503050201020203" pitchFamily="18" charset="0"/>
              <a:cs typeface="Adobe Devanagari" panose="02040503050201020203" pitchFamily="18" charset="0"/>
            </a:endParaRPr>
          </a:p>
          <a:p>
            <a:r>
              <a:rPr lang="en-GB" sz="1200" b="1" dirty="0">
                <a:latin typeface="Adobe Devanagari" panose="02040503050201020203" pitchFamily="18" charset="0"/>
                <a:cs typeface="Adobe Devanagari" panose="02040503050201020203" pitchFamily="18" charset="0"/>
              </a:rPr>
              <a:t>138. </a:t>
            </a:r>
            <a:r>
              <a:rPr lang="hi-IN" sz="1200" b="1" dirty="0">
                <a:latin typeface="Adobe Devanagari" panose="02040503050201020203" pitchFamily="18" charset="0"/>
                <a:cs typeface="Adobe Devanagari" panose="02040503050201020203" pitchFamily="18" charset="0"/>
              </a:rPr>
              <a:t>विजयनगर शासक कृष्णदेव राय के संबंध में निम्न कथनों पर विचार कीजिये:</a:t>
            </a:r>
          </a:p>
          <a:p>
            <a:r>
              <a:rPr lang="en-GB" sz="1200" dirty="0">
                <a:latin typeface="Adobe Devanagari" panose="02040503050201020203" pitchFamily="18" charset="0"/>
                <a:cs typeface="Adobe Devanagari" panose="02040503050201020203" pitchFamily="18" charset="0"/>
              </a:rPr>
              <a:t>1. </a:t>
            </a:r>
            <a:r>
              <a:rPr lang="hi-IN" sz="1200" dirty="0">
                <a:latin typeface="Adobe Devanagari" panose="02040503050201020203" pitchFamily="18" charset="0"/>
                <a:cs typeface="Adobe Devanagari" panose="02040503050201020203" pitchFamily="18" charset="0"/>
              </a:rPr>
              <a:t>कृष्णदेव राय ने उड़ीसा राज्य पर विजय प्राप्त की।</a:t>
            </a:r>
          </a:p>
          <a:p>
            <a:r>
              <a:rPr lang="en-GB" sz="1200" dirty="0">
                <a:latin typeface="Adobe Devanagari" panose="02040503050201020203" pitchFamily="18" charset="0"/>
                <a:cs typeface="Adobe Devanagari" panose="02040503050201020203" pitchFamily="18" charset="0"/>
              </a:rPr>
              <a:t>2. </a:t>
            </a:r>
            <a:r>
              <a:rPr lang="hi-IN" sz="1200" dirty="0">
                <a:latin typeface="Adobe Devanagari" panose="02040503050201020203" pitchFamily="18" charset="0"/>
                <a:cs typeface="Adobe Devanagari" panose="02040503050201020203" pitchFamily="18" charset="0"/>
              </a:rPr>
              <a:t>राज्य में सिंचाई व्यवस्था के लिये बांधों और नहरों का निर्माण कराया।</a:t>
            </a:r>
          </a:p>
          <a:p>
            <a:r>
              <a:rPr lang="en-GB" sz="1200" dirty="0">
                <a:latin typeface="Adobe Devanagari" panose="02040503050201020203" pitchFamily="18" charset="0"/>
                <a:cs typeface="Adobe Devanagari" panose="02040503050201020203" pitchFamily="18" charset="0"/>
              </a:rPr>
              <a:t>3. </a:t>
            </a:r>
            <a:r>
              <a:rPr lang="hi-IN" sz="1200" dirty="0">
                <a:latin typeface="Adobe Devanagari" panose="02040503050201020203" pitchFamily="18" charset="0"/>
                <a:cs typeface="Adobe Devanagari" panose="02040503050201020203" pitchFamily="18" charset="0"/>
              </a:rPr>
              <a:t>कृष्णदेव राय ने संस्कृत भाषा में 'अमुक्तमाल्यदा' नामक काव्य की रचना की।</a:t>
            </a:r>
          </a:p>
          <a:p>
            <a:r>
              <a:rPr lang="hi-IN" sz="1200" b="1" dirty="0">
                <a:latin typeface="Adobe Devanagari" panose="02040503050201020203" pitchFamily="18" charset="0"/>
                <a:cs typeface="Adobe Devanagari" panose="02040503050201020203" pitchFamily="18" charset="0"/>
              </a:rPr>
              <a:t>उपर्युक्त कथनों में से कौन-सा/से कथन सही है/हैं?</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केवल 1 और 2</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केवल 2 और 3</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केवल 1 और 3</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D) 1, 2 </a:t>
            </a:r>
            <a:r>
              <a:rPr lang="hi-IN" sz="1200" dirty="0">
                <a:latin typeface="Adobe Devanagari" panose="02040503050201020203" pitchFamily="18" charset="0"/>
                <a:cs typeface="Adobe Devanagari" panose="02040503050201020203" pitchFamily="18" charset="0"/>
              </a:rPr>
              <a:t>और 3</a:t>
            </a:r>
            <a:endParaRPr lang="en-GB" sz="1200" dirty="0">
              <a:latin typeface="Adobe Devanagari" panose="02040503050201020203" pitchFamily="18" charset="0"/>
              <a:cs typeface="Adobe Devanagari" panose="02040503050201020203" pitchFamily="18" charset="0"/>
            </a:endParaRPr>
          </a:p>
          <a:p>
            <a:endParaRPr lang="en-GB" sz="1200" dirty="0">
              <a:latin typeface="Adobe Devanagari" panose="02040503050201020203" pitchFamily="18" charset="0"/>
              <a:cs typeface="Adobe Devanagari" panose="02040503050201020203" pitchFamily="18" charset="0"/>
            </a:endParaRPr>
          </a:p>
          <a:p>
            <a:r>
              <a:rPr lang="en-GB" sz="1200" b="1" dirty="0">
                <a:latin typeface="Adobe Devanagari" panose="02040503050201020203" pitchFamily="18" charset="0"/>
                <a:cs typeface="Adobe Devanagari" panose="02040503050201020203" pitchFamily="18" charset="0"/>
              </a:rPr>
              <a:t>139. </a:t>
            </a:r>
            <a:r>
              <a:rPr lang="hi-IN" sz="1200" b="1" dirty="0">
                <a:latin typeface="Adobe Devanagari" panose="02040503050201020203" pitchFamily="18" charset="0"/>
                <a:cs typeface="Adobe Devanagari" panose="02040503050201020203" pitchFamily="18" charset="0"/>
              </a:rPr>
              <a:t>निम्न में से किस सिक्ख गुरु ने खालसा पंथ की स्थापना की थी?</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गुरु गोविंद सिंह</a:t>
            </a:r>
            <a:r>
              <a:rPr lang="en-GB"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गुरु तेगबहादुर</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गुरु अर्जुन देव</a:t>
            </a:r>
            <a:r>
              <a:rPr lang="en-GB" sz="1200" dirty="0">
                <a:latin typeface="Adobe Devanagari" panose="02040503050201020203" pitchFamily="18" charset="0"/>
                <a:cs typeface="Adobe Devanagari" panose="02040503050201020203" pitchFamily="18" charset="0"/>
              </a:rPr>
              <a:t>		D) </a:t>
            </a:r>
            <a:r>
              <a:rPr lang="hi-IN" sz="1200" dirty="0">
                <a:latin typeface="Adobe Devanagari" panose="02040503050201020203" pitchFamily="18" charset="0"/>
                <a:cs typeface="Adobe Devanagari" panose="02040503050201020203" pitchFamily="18" charset="0"/>
              </a:rPr>
              <a:t>गुरु नानक देव</a:t>
            </a:r>
            <a:endParaRPr lang="en-GB" sz="1200" dirty="0">
              <a:latin typeface="Adobe Devanagari" panose="02040503050201020203" pitchFamily="18" charset="0"/>
              <a:cs typeface="Adobe Devanagari" panose="02040503050201020203" pitchFamily="18" charset="0"/>
            </a:endParaRPr>
          </a:p>
          <a:p>
            <a:endParaRPr lang="en-GB" sz="1200" dirty="0">
              <a:latin typeface="Adobe Devanagari" panose="02040503050201020203" pitchFamily="18" charset="0"/>
              <a:cs typeface="Adobe Devanagari" panose="02040503050201020203" pitchFamily="18" charset="0"/>
            </a:endParaRPr>
          </a:p>
          <a:p>
            <a:r>
              <a:rPr lang="en-GB" sz="1200" b="1" dirty="0">
                <a:latin typeface="Adobe Devanagari" panose="02040503050201020203" pitchFamily="18" charset="0"/>
                <a:cs typeface="Adobe Devanagari" panose="02040503050201020203" pitchFamily="18" charset="0"/>
              </a:rPr>
              <a:t>140. </a:t>
            </a:r>
            <a:r>
              <a:rPr lang="hi-IN" sz="1200" b="1" dirty="0">
                <a:latin typeface="Adobe Devanagari" panose="02040503050201020203" pitchFamily="18" charset="0"/>
                <a:cs typeface="Adobe Devanagari" panose="02040503050201020203" pitchFamily="18" charset="0"/>
              </a:rPr>
              <a:t>मध्यकाल में सर्वप्रथम भारत से व्यापार संबंध स्थापित करने वाले थे:</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डच</a:t>
            </a:r>
            <a:r>
              <a:rPr lang="en-GB"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अंग्रेज़</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फ्राँसीसी</a:t>
            </a:r>
            <a:r>
              <a:rPr lang="en-GB" sz="1200" dirty="0">
                <a:latin typeface="Adobe Devanagari" panose="02040503050201020203" pitchFamily="18" charset="0"/>
                <a:cs typeface="Adobe Devanagari" panose="02040503050201020203" pitchFamily="18" charset="0"/>
              </a:rPr>
              <a:t>		D) </a:t>
            </a:r>
            <a:r>
              <a:rPr lang="hi-IN" sz="1200" dirty="0">
                <a:latin typeface="Adobe Devanagari" panose="02040503050201020203" pitchFamily="18" charset="0"/>
                <a:cs typeface="Adobe Devanagari" panose="02040503050201020203" pitchFamily="18" charset="0"/>
              </a:rPr>
              <a:t>पुर्तगाली</a:t>
            </a:r>
            <a:endParaRPr lang="en-GB" sz="1200" dirty="0">
              <a:latin typeface="Adobe Devanagari" panose="02040503050201020203" pitchFamily="18" charset="0"/>
              <a:cs typeface="Adobe Devanagari" panose="02040503050201020203" pitchFamily="18" charset="0"/>
            </a:endParaRPr>
          </a:p>
          <a:p>
            <a:endParaRPr lang="en-GB" sz="1200" dirty="0">
              <a:latin typeface="Adobe Devanagari" panose="02040503050201020203" pitchFamily="18" charset="0"/>
              <a:cs typeface="Adobe Devanagari" panose="02040503050201020203" pitchFamily="18" charset="0"/>
            </a:endParaRPr>
          </a:p>
          <a:p>
            <a:r>
              <a:rPr lang="en-GB" sz="1200" b="1" dirty="0">
                <a:latin typeface="Adobe Devanagari" panose="02040503050201020203" pitchFamily="18" charset="0"/>
                <a:cs typeface="Adobe Devanagari" panose="02040503050201020203" pitchFamily="18" charset="0"/>
              </a:rPr>
              <a:t>141.</a:t>
            </a:r>
            <a:r>
              <a:rPr lang="hi-IN" sz="1200" b="1" dirty="0">
                <a:latin typeface="Adobe Devanagari" panose="02040503050201020203" pitchFamily="18" charset="0"/>
                <a:cs typeface="Adobe Devanagari" panose="02040503050201020203" pitchFamily="18" charset="0"/>
              </a:rPr>
              <a:t>मैसूर रियासत के संदर्भ में निम्नलिखित कथनों पर विचार कीजिये:</a:t>
            </a:r>
          </a:p>
          <a:p>
            <a:r>
              <a:rPr lang="en-GB" sz="1200" dirty="0">
                <a:latin typeface="Adobe Devanagari" panose="02040503050201020203" pitchFamily="18" charset="0"/>
                <a:cs typeface="Adobe Devanagari" panose="02040503050201020203" pitchFamily="18" charset="0"/>
              </a:rPr>
              <a:t>1. </a:t>
            </a:r>
            <a:r>
              <a:rPr lang="hi-IN" sz="1200" dirty="0">
                <a:latin typeface="Adobe Devanagari" panose="02040503050201020203" pitchFamily="18" charset="0"/>
                <a:cs typeface="Adobe Devanagari" panose="02040503050201020203" pitchFamily="18" charset="0"/>
              </a:rPr>
              <a:t>हैदरअली और टीपू के समय मालाबार तट पर होने वाला व्यापार मैसूर रियासत के नियंत्रण में था।</a:t>
            </a:r>
          </a:p>
          <a:p>
            <a:r>
              <a:rPr lang="en-GB" sz="1200" dirty="0">
                <a:latin typeface="Adobe Devanagari" panose="02040503050201020203" pitchFamily="18" charset="0"/>
                <a:cs typeface="Adobe Devanagari" panose="02040503050201020203" pitchFamily="18" charset="0"/>
              </a:rPr>
              <a:t>2. </a:t>
            </a:r>
            <a:r>
              <a:rPr lang="hi-IN" sz="1200" dirty="0">
                <a:latin typeface="Adobe Devanagari" panose="02040503050201020203" pitchFamily="18" charset="0"/>
                <a:cs typeface="Adobe Devanagari" panose="02040503050201020203" pitchFamily="18" charset="0"/>
              </a:rPr>
              <a:t>टीपू सुल्तान को 'शेर-ए-मैसूर' कहा जाता था।</a:t>
            </a:r>
          </a:p>
          <a:p>
            <a:r>
              <a:rPr lang="en-GB" sz="1200" dirty="0">
                <a:latin typeface="Adobe Devanagari" panose="02040503050201020203" pitchFamily="18" charset="0"/>
                <a:cs typeface="Adobe Devanagari" panose="02040503050201020203" pitchFamily="18" charset="0"/>
              </a:rPr>
              <a:t>3. </a:t>
            </a:r>
            <a:r>
              <a:rPr lang="hi-IN" sz="1200" dirty="0">
                <a:latin typeface="Adobe Devanagari" panose="02040503050201020203" pitchFamily="18" charset="0"/>
                <a:cs typeface="Adobe Devanagari" panose="02040503050201020203" pitchFamily="18" charset="0"/>
              </a:rPr>
              <a:t>टीपू ने अपनी सेना के आधुनिकीकरण के लिए डचों की सहायता ली।</a:t>
            </a:r>
          </a:p>
          <a:p>
            <a:r>
              <a:rPr lang="hi-IN" sz="1200" b="1" dirty="0">
                <a:latin typeface="Adobe Devanagari" panose="02040503050201020203" pitchFamily="18" charset="0"/>
                <a:cs typeface="Adobe Devanagari" panose="02040503050201020203" pitchFamily="18" charset="0"/>
              </a:rPr>
              <a:t>उपर्युक्त कथनों में से कौन-सा/से सही है/हैं?</a:t>
            </a:r>
          </a:p>
          <a:p>
            <a:r>
              <a:rPr lang="en-GB"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केवल 1 और 2</a:t>
            </a:r>
            <a:r>
              <a:rPr lang="en-GB"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केवल 3</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केवल 1 और 3</a:t>
            </a:r>
            <a:r>
              <a:rPr lang="en-GB" sz="1200" dirty="0">
                <a:latin typeface="Adobe Devanagari" panose="02040503050201020203" pitchFamily="18" charset="0"/>
                <a:cs typeface="Adobe Devanagari" panose="02040503050201020203" pitchFamily="18" charset="0"/>
              </a:rPr>
              <a:t>		D) 1, 2 </a:t>
            </a:r>
            <a:r>
              <a:rPr lang="hi-IN" sz="1200" dirty="0">
                <a:latin typeface="Adobe Devanagari" panose="02040503050201020203" pitchFamily="18" charset="0"/>
                <a:cs typeface="Adobe Devanagari" panose="02040503050201020203" pitchFamily="18" charset="0"/>
              </a:rPr>
              <a:t>और 3</a:t>
            </a:r>
          </a:p>
        </p:txBody>
      </p:sp>
      <p:sp>
        <p:nvSpPr>
          <p:cNvPr id="3" name="Rectangle 2">
            <a:extLst>
              <a:ext uri="{FF2B5EF4-FFF2-40B4-BE49-F238E27FC236}">
                <a16:creationId xmlns:a16="http://schemas.microsoft.com/office/drawing/2014/main" id="{7966EE29-B1B4-BF65-1012-630045B6DE66}"/>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833954E4-9F1A-D35D-E28D-356AF286E526}"/>
              </a:ext>
            </a:extLst>
          </p:cNvPr>
          <p:cNvSpPr txBox="1"/>
          <p:nvPr/>
        </p:nvSpPr>
        <p:spPr>
          <a:xfrm>
            <a:off x="3428993" y="465240"/>
            <a:ext cx="3053999" cy="8825493"/>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a:t>
            </a:r>
            <a:r>
              <a:rPr lang="en-US" sz="1050" b="1" dirty="0">
                <a:latin typeface="Adobe Devanagari" panose="02040503050201020203" pitchFamily="18" charset="0"/>
                <a:ea typeface="Nirmala UI" panose="020B0502040204020203" pitchFamily="34" charset="0"/>
                <a:cs typeface="Adobe Devanagari" panose="02040503050201020203" pitchFamily="18" charset="0"/>
              </a:rPr>
              <a:t>36.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Consider the following statements regarding the actions of Muhammad bin Tughlaq:</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Tughlaq imposed heavy tax increases on the farmers of Doab.</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2.During Tughlaq's reign, two new states, Bahmani and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Vijayanagara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were established in South India.</a:t>
            </a:r>
          </a:p>
          <a:p>
            <a:r>
              <a:rPr lang="hi-IN" sz="1050" dirty="0">
                <a:latin typeface="Adobe Devanagari" panose="02040503050201020203" pitchFamily="18" charset="0"/>
                <a:ea typeface="Nirmala UI" panose="020B0502040204020203" pitchFamily="34" charset="0"/>
                <a:cs typeface="Adobe Devanagari" panose="02040503050201020203" pitchFamily="18" charset="0"/>
              </a:rPr>
              <a:t>3</a:t>
            </a:r>
            <a:r>
              <a:rPr lang="en-GB" sz="1050" dirty="0">
                <a:latin typeface="Adobe Devanagari" panose="02040503050201020203" pitchFamily="18" charset="0"/>
                <a:ea typeface="Nirmala UI" panose="020B0502040204020203" pitchFamily="34" charset="0"/>
                <a:cs typeface="Adobe Devanagari" panose="02040503050201020203" pitchFamily="18" charset="0"/>
              </a:rPr>
              <a:t>. Tughlaq stopped the use of copper and brass symbolic coins.</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Only 1 and </a:t>
            </a:r>
            <a:r>
              <a:rPr lang="hi-IN" sz="1050" dirty="0">
                <a:latin typeface="Adobe Devanagari" panose="02040503050201020203" pitchFamily="18" charset="0"/>
                <a:ea typeface="Nirmala UI" panose="020B0502040204020203" pitchFamily="34" charset="0"/>
                <a:cs typeface="Adobe Devanagari" panose="02040503050201020203" pitchFamily="18" charset="0"/>
              </a:rPr>
              <a:t>3</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Only </a:t>
            </a:r>
            <a:r>
              <a:rPr lang="hi-IN" sz="1050" dirty="0">
                <a:latin typeface="Adobe Devanagari" panose="02040503050201020203" pitchFamily="18" charset="0"/>
                <a:ea typeface="Nirmala UI" panose="020B0502040204020203" pitchFamily="34" charset="0"/>
                <a:cs typeface="Adobe Devanagari" panose="02040503050201020203" pitchFamily="18" charset="0"/>
              </a:rPr>
              <a:t>3</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Only 1 and </a:t>
            </a:r>
            <a:r>
              <a:rPr lang="hi-IN" sz="1050" dirty="0">
                <a:latin typeface="Adobe Devanagari" panose="02040503050201020203" pitchFamily="18" charset="0"/>
                <a:ea typeface="Nirmala UI" panose="020B0502040204020203" pitchFamily="34" charset="0"/>
                <a:cs typeface="Adobe Devanagari" panose="02040503050201020203" pitchFamily="18" charset="0"/>
              </a:rPr>
              <a:t>2</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a:t>
            </a:r>
            <a:r>
              <a:rPr lang="hi-IN" sz="1050" dirty="0">
                <a:latin typeface="Adobe Devanagari" panose="02040503050201020203" pitchFamily="18" charset="0"/>
                <a:ea typeface="Nirmala UI" panose="020B0502040204020203" pitchFamily="34" charset="0"/>
                <a:cs typeface="Adobe Devanagari" panose="02040503050201020203" pitchFamily="18" charset="0"/>
              </a:rPr>
              <a:t>All of these </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050" b="1" dirty="0">
                <a:latin typeface="Adobe Devanagari" panose="02040503050201020203" pitchFamily="18" charset="0"/>
                <a:ea typeface="Nirmala UI" panose="020B0502040204020203" pitchFamily="34" charset="0"/>
                <a:cs typeface="Adobe Devanagari" panose="02040503050201020203" pitchFamily="18" charset="0"/>
              </a:rPr>
              <a:t> </a:t>
            </a:r>
          </a:p>
          <a:p>
            <a:r>
              <a:rPr lang="en-US" sz="1050" b="1" dirty="0">
                <a:latin typeface="Adobe Devanagari" panose="02040503050201020203" pitchFamily="18" charset="0"/>
                <a:ea typeface="Nirmala UI" panose="020B0502040204020203" pitchFamily="34" charset="0"/>
                <a:cs typeface="Adobe Devanagari" panose="02040503050201020203" pitchFamily="18" charset="0"/>
              </a:rPr>
              <a:t>137.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In which battle did Babur defeat the Lodi Sultan (Ibrahim Lodi)?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Chanderi</a:t>
            </a:r>
            <a:r>
              <a:rPr lang="en-GB" sz="1050" dirty="0">
                <a:latin typeface="Adobe Devanagari" panose="02040503050201020203" pitchFamily="18" charset="0"/>
                <a:ea typeface="Nirmala UI" panose="020B0502040204020203" pitchFamily="34" charset="0"/>
                <a:cs typeface="Adobe Devanagari" panose="02040503050201020203" pitchFamily="18" charset="0"/>
              </a:rPr>
              <a:t> Battle	B) First Battle of Panipat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Battle of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Khanwa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D) Third Battle of Panipat</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138. Consider the following statements about the </a:t>
            </a:r>
            <a:r>
              <a:rPr lang="en-GB" sz="1050" b="1" dirty="0" err="1">
                <a:latin typeface="Adobe Devanagari" panose="02040503050201020203" pitchFamily="18" charset="0"/>
                <a:ea typeface="Nirmala UI" panose="020B0502040204020203" pitchFamily="34" charset="0"/>
                <a:cs typeface="Adobe Devanagari" panose="02040503050201020203" pitchFamily="18" charset="0"/>
              </a:rPr>
              <a:t>Vijayanagara</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 ruler Krishna Deva Raya: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Krishna Deva Raya defeated the kingdom of Odisha.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He constructed dams and canals for irrigation in his state.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Krishna Deva Raya wrote the epic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Amuktamalyada</a:t>
            </a:r>
            <a:r>
              <a:rPr lang="en-GB" sz="1050" dirty="0">
                <a:latin typeface="Adobe Devanagari" panose="02040503050201020203" pitchFamily="18" charset="0"/>
                <a:ea typeface="Nirmala UI" panose="020B0502040204020203" pitchFamily="34" charset="0"/>
                <a:cs typeface="Adobe Devanagari" panose="02040503050201020203" pitchFamily="18" charset="0"/>
              </a:rPr>
              <a:t>' in Sanskrit.</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Only 1 and 2</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Only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Only 1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1, 2,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139. Which Sikh Guru founded the Khalsa Panth?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Guru Gobind Singh	B) Guru Tegh Bahadur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Guru Arjan Dev	D) Guru Nanak Dev</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140. Who were the first to establish trade relations with India during the medieval period?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Dutch		B) English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French		D) Portuguese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141. Consider the following statements regarding the Kingdom of Mysore: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During the time of Haider Ali and Tipu Sultan, the trade on the Malabar coast was under the control of the Mysore Kingdom.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Tipu Sultan is known as 'Sher-e-Mysore’.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Tipu modernized his army with the help of the Dutch.</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Only 1 and 2		B) Only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Only 1 and 3		D) 1, 2, and 3</a:t>
            </a:r>
          </a:p>
        </p:txBody>
      </p:sp>
    </p:spTree>
    <p:extLst>
      <p:ext uri="{BB962C8B-B14F-4D97-AF65-F5344CB8AC3E}">
        <p14:creationId xmlns:p14="http://schemas.microsoft.com/office/powerpoint/2010/main" val="17665153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D66E5-B1D8-A059-5898-6E2982110D1F}"/>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724E7FDC-1899-0B57-CBD8-E69FE818F1EA}"/>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C9879D0C-73C1-AD1E-E971-226FB42B80FF}"/>
              </a:ext>
            </a:extLst>
          </p:cNvPr>
          <p:cNvSpPr txBox="1"/>
          <p:nvPr/>
        </p:nvSpPr>
        <p:spPr>
          <a:xfrm>
            <a:off x="332850" y="456785"/>
            <a:ext cx="3096143" cy="8956298"/>
          </a:xfrm>
          <a:prstGeom prst="rect">
            <a:avLst/>
          </a:prstGeom>
          <a:noFill/>
        </p:spPr>
        <p:txBody>
          <a:bodyPr wrap="square">
            <a:spAutoFit/>
          </a:bodyPr>
          <a:lstStyle/>
          <a:p>
            <a:r>
              <a:rPr lang="en-IN" sz="1200" b="1" dirty="0">
                <a:latin typeface="Adobe Devanagari" panose="02040503050201020203" pitchFamily="18" charset="0"/>
                <a:cs typeface="Adobe Devanagari" panose="02040503050201020203" pitchFamily="18" charset="0"/>
              </a:rPr>
              <a:t>142. </a:t>
            </a:r>
            <a:r>
              <a:rPr lang="hi-IN" sz="1200" b="1" dirty="0">
                <a:latin typeface="Adobe Devanagari" panose="02040503050201020203" pitchFamily="18" charset="0"/>
                <a:cs typeface="Adobe Devanagari" panose="02040503050201020203" pitchFamily="18" charset="0"/>
              </a:rPr>
              <a:t>अंग्रेज़ों द्वारा कलकत्ता की बजाय दिल्ली को राजधानी बनाने का निर्णय निम्नलिखित में से कब लिया गया?</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रानी विक्टोरिया को भारत की साम्राज्ञी घोषित करने के समारोह में।</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जॉर्ज पंचम को इंग्लैंड का राजा बनाने के समारोह में।</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बंगाल के विभाजन की घोषणा के साथ में।</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उपर्युक्त में से कोई नहीं। </a:t>
            </a:r>
            <a:endParaRPr lang="en-GB" sz="1200" dirty="0">
              <a:latin typeface="Adobe Devanagari" panose="02040503050201020203" pitchFamily="18" charset="0"/>
              <a:cs typeface="Adobe Devanagari" panose="02040503050201020203" pitchFamily="18" charset="0"/>
            </a:endParaRPr>
          </a:p>
          <a:p>
            <a:endParaRPr lang="en-GB" sz="1200" dirty="0">
              <a:latin typeface="Adobe Devanagari" panose="02040503050201020203" pitchFamily="18" charset="0"/>
              <a:cs typeface="Adobe Devanagari" panose="02040503050201020203" pitchFamily="18" charset="0"/>
            </a:endParaRPr>
          </a:p>
          <a:p>
            <a:r>
              <a:rPr lang="en-GB" sz="1200" b="1" dirty="0">
                <a:latin typeface="Adobe Devanagari" panose="02040503050201020203" pitchFamily="18" charset="0"/>
                <a:cs typeface="Adobe Devanagari" panose="02040503050201020203" pitchFamily="18" charset="0"/>
              </a:rPr>
              <a:t>143. </a:t>
            </a:r>
            <a:r>
              <a:rPr lang="hi-IN" sz="1200" b="1" dirty="0">
                <a:latin typeface="Adobe Devanagari" panose="02040503050201020203" pitchFamily="18" charset="0"/>
                <a:cs typeface="Adobe Devanagari" panose="02040503050201020203" pitchFamily="18" charset="0"/>
              </a:rPr>
              <a:t>कौन से साहित्यकार ने नील विद्रोह को अपनी काव्य और नाटकों में उजागर किया था?</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रवींद्रनाथ ठाकुर</a:t>
            </a:r>
            <a:r>
              <a:rPr lang="en-GB"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दीनबंधु मित्र</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बंकिम चंद्र चट्टोपाध्याय</a:t>
            </a:r>
            <a:r>
              <a:rPr lang="en-GB" sz="1200" dirty="0">
                <a:latin typeface="Adobe Devanagari" panose="02040503050201020203" pitchFamily="18" charset="0"/>
                <a:cs typeface="Adobe Devanagari" panose="02040503050201020203" pitchFamily="18" charset="0"/>
              </a:rPr>
              <a:t>	</a:t>
            </a:r>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ईश्वर चंद्र विद्यासागर</a:t>
            </a:r>
            <a:endParaRPr lang="en-GB" sz="1200" dirty="0">
              <a:latin typeface="Adobe Devanagari" panose="02040503050201020203" pitchFamily="18" charset="0"/>
              <a:cs typeface="Adobe Devanagari" panose="02040503050201020203" pitchFamily="18" charset="0"/>
            </a:endParaRPr>
          </a:p>
          <a:p>
            <a:endParaRPr lang="en-GB" sz="1200" dirty="0">
              <a:latin typeface="Adobe Devanagari" panose="02040503050201020203" pitchFamily="18" charset="0"/>
              <a:cs typeface="Adobe Devanagari" panose="02040503050201020203" pitchFamily="18" charset="0"/>
            </a:endParaRPr>
          </a:p>
          <a:p>
            <a:r>
              <a:rPr lang="en-GB" sz="1200" b="1" dirty="0">
                <a:latin typeface="Adobe Devanagari" panose="02040503050201020203" pitchFamily="18" charset="0"/>
                <a:cs typeface="Adobe Devanagari" panose="02040503050201020203" pitchFamily="18" charset="0"/>
              </a:rPr>
              <a:t>144. </a:t>
            </a:r>
            <a:r>
              <a:rPr lang="hi-IN" sz="1200" b="1" dirty="0">
                <a:latin typeface="Adobe Devanagari" panose="02040503050201020203" pitchFamily="18" charset="0"/>
                <a:cs typeface="Adobe Devanagari" panose="02040503050201020203" pitchFamily="18" charset="0"/>
              </a:rPr>
              <a:t>डच ईस्ट इंडिया कंपनी ने भारत में अपनी पहली फैक्ट्री कब और कहाँ स्थापित की थी?</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A) 1606 </a:t>
            </a:r>
            <a:r>
              <a:rPr lang="hi-IN" sz="1200" dirty="0">
                <a:latin typeface="Adobe Devanagari" panose="02040503050201020203" pitchFamily="18" charset="0"/>
                <a:cs typeface="Adobe Devanagari" panose="02040503050201020203" pitchFamily="18" charset="0"/>
              </a:rPr>
              <a:t>ई. में मालाबार</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B) 1605 </a:t>
            </a:r>
            <a:r>
              <a:rPr lang="hi-IN" sz="1200" dirty="0">
                <a:latin typeface="Adobe Devanagari" panose="02040503050201020203" pitchFamily="18" charset="0"/>
                <a:cs typeface="Adobe Devanagari" panose="02040503050201020203" pitchFamily="18" charset="0"/>
              </a:rPr>
              <a:t>ई. में मसूलीपत्तनम</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C) 1610 </a:t>
            </a:r>
            <a:r>
              <a:rPr lang="hi-IN" sz="1200" dirty="0">
                <a:latin typeface="Adobe Devanagari" panose="02040503050201020203" pitchFamily="18" charset="0"/>
                <a:cs typeface="Adobe Devanagari" panose="02040503050201020203" pitchFamily="18" charset="0"/>
              </a:rPr>
              <a:t>ई. में पुलिकट</a:t>
            </a:r>
          </a:p>
          <a:p>
            <a:r>
              <a:rPr lang="hi-IN" sz="1200" dirty="0">
                <a:latin typeface="Adobe Devanagari" panose="02040503050201020203" pitchFamily="18" charset="0"/>
                <a:cs typeface="Adobe Devanagari" panose="02040503050201020203" pitchFamily="18" charset="0"/>
              </a:rPr>
              <a:t>(</a:t>
            </a:r>
            <a:r>
              <a:rPr lang="en-GB" sz="1200" dirty="0">
                <a:latin typeface="Adobe Devanagari" panose="02040503050201020203" pitchFamily="18" charset="0"/>
                <a:cs typeface="Adobe Devanagari" panose="02040503050201020203" pitchFamily="18" charset="0"/>
              </a:rPr>
              <a:t>D) 1616 </a:t>
            </a:r>
            <a:r>
              <a:rPr lang="hi-IN" sz="1200" dirty="0">
                <a:latin typeface="Adobe Devanagari" panose="02040503050201020203" pitchFamily="18" charset="0"/>
                <a:cs typeface="Adobe Devanagari" panose="02040503050201020203" pitchFamily="18" charset="0"/>
              </a:rPr>
              <a:t>ई. में सूरत</a:t>
            </a:r>
          </a:p>
          <a:p>
            <a:endParaRPr lang="en-GB" sz="1200" dirty="0">
              <a:latin typeface="Adobe Devanagari" panose="02040503050201020203" pitchFamily="18" charset="0"/>
              <a:cs typeface="Adobe Devanagari" panose="02040503050201020203" pitchFamily="18" charset="0"/>
            </a:endParaRPr>
          </a:p>
          <a:p>
            <a:r>
              <a:rPr lang="en-GB" sz="1200" b="1" dirty="0">
                <a:latin typeface="Adobe Devanagari" panose="02040503050201020203" pitchFamily="18" charset="0"/>
                <a:cs typeface="Adobe Devanagari" panose="02040503050201020203" pitchFamily="18" charset="0"/>
              </a:rPr>
              <a:t>145. </a:t>
            </a:r>
            <a:r>
              <a:rPr lang="hi-IN" sz="1200" b="1" dirty="0">
                <a:latin typeface="Adobe Devanagari" panose="02040503050201020203" pitchFamily="18" charset="0"/>
                <a:cs typeface="Adobe Devanagari" panose="02040503050201020203" pitchFamily="18" charset="0"/>
              </a:rPr>
              <a:t>आर्य समाज की स्थापना निम्नलिखित में से किसने की थी?</a:t>
            </a:r>
          </a:p>
          <a:p>
            <a:r>
              <a:rPr lang="en-GB" sz="1200" dirty="0">
                <a:latin typeface="Adobe Devanagari" panose="02040503050201020203" pitchFamily="18" charset="0"/>
                <a:cs typeface="Adobe Devanagari" panose="02040503050201020203" pitchFamily="18" charset="0"/>
              </a:rPr>
              <a:t> A) </a:t>
            </a:r>
            <a:r>
              <a:rPr lang="hi-IN" sz="1200" dirty="0">
                <a:latin typeface="Adobe Devanagari" panose="02040503050201020203" pitchFamily="18" charset="0"/>
                <a:cs typeface="Adobe Devanagari" panose="02040503050201020203" pitchFamily="18" charset="0"/>
              </a:rPr>
              <a:t>रामकृष्ण परमहंस</a:t>
            </a:r>
            <a:r>
              <a:rPr lang="en-GB" sz="1200" dirty="0">
                <a:latin typeface="Adobe Devanagari" panose="02040503050201020203" pitchFamily="18" charset="0"/>
                <a:cs typeface="Adobe Devanagari" panose="02040503050201020203" pitchFamily="18" charset="0"/>
              </a:rPr>
              <a:t>	B) </a:t>
            </a:r>
            <a:r>
              <a:rPr lang="hi-IN" sz="1200" dirty="0">
                <a:latin typeface="Adobe Devanagari" panose="02040503050201020203" pitchFamily="18" charset="0"/>
                <a:cs typeface="Adobe Devanagari" panose="02040503050201020203" pitchFamily="18" charset="0"/>
              </a:rPr>
              <a:t>स्वामी दयानंद सरस्वती</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वीरेशलिंगम पंतुलु</a:t>
            </a:r>
            <a:r>
              <a:rPr lang="en-GB" sz="1200" dirty="0">
                <a:latin typeface="Adobe Devanagari" panose="02040503050201020203" pitchFamily="18" charset="0"/>
                <a:cs typeface="Adobe Devanagari" panose="02040503050201020203" pitchFamily="18" charset="0"/>
              </a:rPr>
              <a:t>	D) </a:t>
            </a:r>
            <a:r>
              <a:rPr lang="hi-IN" sz="1200" dirty="0">
                <a:latin typeface="Adobe Devanagari" panose="02040503050201020203" pitchFamily="18" charset="0"/>
                <a:cs typeface="Adobe Devanagari" panose="02040503050201020203" pitchFamily="18" charset="0"/>
              </a:rPr>
              <a:t>स्वामी विवेकानंद</a:t>
            </a:r>
            <a:endParaRPr lang="en-GB" sz="1200" dirty="0">
              <a:latin typeface="Adobe Devanagari" panose="02040503050201020203" pitchFamily="18" charset="0"/>
              <a:cs typeface="Adobe Devanagari" panose="02040503050201020203" pitchFamily="18" charset="0"/>
            </a:endParaRPr>
          </a:p>
          <a:p>
            <a:endParaRPr lang="en-GB" sz="1200" dirty="0">
              <a:latin typeface="Adobe Devanagari" panose="02040503050201020203" pitchFamily="18" charset="0"/>
              <a:cs typeface="Adobe Devanagari" panose="02040503050201020203" pitchFamily="18" charset="0"/>
            </a:endParaRPr>
          </a:p>
          <a:p>
            <a:r>
              <a:rPr lang="en-GB" sz="1200" b="1" dirty="0">
                <a:latin typeface="Adobe Devanagari" panose="02040503050201020203" pitchFamily="18" charset="0"/>
                <a:cs typeface="Adobe Devanagari" panose="02040503050201020203" pitchFamily="18" charset="0"/>
              </a:rPr>
              <a:t>146. </a:t>
            </a:r>
            <a:r>
              <a:rPr lang="hi-IN" sz="1200" b="1" dirty="0">
                <a:latin typeface="Adobe Devanagari" panose="02040503050201020203" pitchFamily="18" charset="0"/>
                <a:cs typeface="Adobe Devanagari" panose="02040503050201020203" pitchFamily="18" charset="0"/>
              </a:rPr>
              <a:t>अंग्रेज़ों ने अपने शासनकाल में भारतीय समाज में विधवाओं और बच्चों के जीवन में सुधार लाने के लिये कुछ कानूनी प्रयास किये। निम्नलिखित में से ऐसे प्रयासों का सही कालक्रम कौन-सा है?</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सती प्रथा पर रोक - विधवा विवाह के पक्ष में कानून - बाल विवाह निषेध अधिनियम</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विधवा विवाह के पक्ष में कानून - सती प्रथा पर रोक - बाल विवाह निषेध अधिनियम</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बाल विवाह निषेध अधिनियम - सती प्रथा पर रोक - विधवा विवाह के पक्ष में कानून</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सती प्रथा पर रोक - बाल विवाह निषेध अधिनियम - विधवा विवाह के पक्ष में कानून</a:t>
            </a:r>
            <a:endParaRPr lang="en-GB" sz="1200" dirty="0">
              <a:latin typeface="Adobe Devanagari" panose="02040503050201020203" pitchFamily="18" charset="0"/>
              <a:cs typeface="Adobe Devanagari" panose="02040503050201020203" pitchFamily="18" charset="0"/>
            </a:endParaRPr>
          </a:p>
          <a:p>
            <a:endParaRPr lang="en-GB" sz="1200" dirty="0">
              <a:latin typeface="Adobe Devanagari" panose="02040503050201020203" pitchFamily="18" charset="0"/>
              <a:cs typeface="Adobe Devanagari" panose="02040503050201020203" pitchFamily="18" charset="0"/>
            </a:endParaRPr>
          </a:p>
          <a:p>
            <a:r>
              <a:rPr lang="en-GB" sz="1200" b="1" dirty="0">
                <a:latin typeface="Adobe Devanagari" panose="02040503050201020203" pitchFamily="18" charset="0"/>
                <a:cs typeface="Adobe Devanagari" panose="02040503050201020203" pitchFamily="18" charset="0"/>
              </a:rPr>
              <a:t>147. </a:t>
            </a:r>
            <a:r>
              <a:rPr lang="hi-IN" sz="1200" b="1" dirty="0">
                <a:latin typeface="Adobe Devanagari" panose="02040503050201020203" pitchFamily="18" charset="0"/>
                <a:cs typeface="Adobe Devanagari" panose="02040503050201020203" pitchFamily="18" charset="0"/>
              </a:rPr>
              <a:t>1916 के कॉन्ग्रेस के लखनऊ अधिवेशन के संबंध में नीचे दिये गए कथन पर विचार कीजिये:</a:t>
            </a:r>
          </a:p>
          <a:p>
            <a:r>
              <a:rPr lang="en-GB" sz="1200" dirty="0">
                <a:latin typeface="Adobe Devanagari" panose="02040503050201020203" pitchFamily="18" charset="0"/>
                <a:cs typeface="Adobe Devanagari" panose="02040503050201020203" pitchFamily="18" charset="0"/>
              </a:rPr>
              <a:t>1. </a:t>
            </a:r>
            <a:r>
              <a:rPr lang="hi-IN" sz="1200" dirty="0">
                <a:latin typeface="Adobe Devanagari" panose="02040503050201020203" pitchFamily="18" charset="0"/>
                <a:cs typeface="Adobe Devanagari" panose="02040503050201020203" pitchFamily="18" charset="0"/>
              </a:rPr>
              <a:t>अंबिका चरण मजूमदार ने इसकी अध्यक्षता की थी।</a:t>
            </a:r>
          </a:p>
          <a:p>
            <a:r>
              <a:rPr lang="en-GB" sz="1200" dirty="0">
                <a:latin typeface="Adobe Devanagari" panose="02040503050201020203" pitchFamily="18" charset="0"/>
                <a:cs typeface="Adobe Devanagari" panose="02040503050201020203" pitchFamily="18" charset="0"/>
              </a:rPr>
              <a:t>2. </a:t>
            </a:r>
            <a:r>
              <a:rPr lang="hi-IN" sz="1200" dirty="0">
                <a:latin typeface="Adobe Devanagari" panose="02040503050201020203" pitchFamily="18" charset="0"/>
                <a:cs typeface="Adobe Devanagari" panose="02040503050201020203" pitchFamily="18" charset="0"/>
              </a:rPr>
              <a:t>इस अधिवेशन में कॉन्ग्रेस के नरमपंथी एवं गरमपंथी दल के नेताओं में पुनः एकता स्थापित हुई।</a:t>
            </a:r>
          </a:p>
          <a:p>
            <a:r>
              <a:rPr lang="en-GB" sz="1200" dirty="0">
                <a:latin typeface="Adobe Devanagari" panose="02040503050201020203" pitchFamily="18" charset="0"/>
                <a:cs typeface="Adobe Devanagari" panose="02040503050201020203" pitchFamily="18" charset="0"/>
              </a:rPr>
              <a:t>3. </a:t>
            </a:r>
            <a:r>
              <a:rPr lang="hi-IN" sz="1200" dirty="0">
                <a:latin typeface="Adobe Devanagari" panose="02040503050201020203" pitchFamily="18" charset="0"/>
                <a:cs typeface="Adobe Devanagari" panose="02040503050201020203" pitchFamily="18" charset="0"/>
              </a:rPr>
              <a:t>इस अधिवेशन में कॉन्ग्रेस ने मुस्लिमों के पृथक निर्वाचन मंडल के सिद्धांत को स्वीकार कर लिया।</a:t>
            </a:r>
          </a:p>
          <a:p>
            <a:r>
              <a:rPr lang="hi-IN" sz="1200" b="1" dirty="0">
                <a:latin typeface="Adobe Devanagari" panose="02040503050201020203" pitchFamily="18" charset="0"/>
                <a:cs typeface="Adobe Devanagari" panose="02040503050201020203" pitchFamily="18" charset="0"/>
              </a:rPr>
              <a:t>उपर्युक्त में से कौन-सा/से कथन सत्य है/हैं?</a:t>
            </a:r>
          </a:p>
          <a:p>
            <a:r>
              <a:rPr lang="en-GB" sz="1200" dirty="0">
                <a:latin typeface="Adobe Devanagari" panose="02040503050201020203" pitchFamily="18" charset="0"/>
                <a:cs typeface="Adobe Devanagari" panose="02040503050201020203" pitchFamily="18" charset="0"/>
              </a:rPr>
              <a:t> A) </a:t>
            </a:r>
            <a:r>
              <a:rPr lang="hi-IN" sz="1200" dirty="0">
                <a:latin typeface="Adobe Devanagari" panose="02040503050201020203" pitchFamily="18" charset="0"/>
                <a:cs typeface="Adobe Devanagari" panose="02040503050201020203" pitchFamily="18" charset="0"/>
              </a:rPr>
              <a:t>केवल 1</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केवल 1 और 3</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केवल 2 और 3</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D) 1, 2 </a:t>
            </a:r>
            <a:r>
              <a:rPr lang="hi-IN" sz="1200" dirty="0">
                <a:latin typeface="Adobe Devanagari" panose="02040503050201020203" pitchFamily="18" charset="0"/>
                <a:cs typeface="Adobe Devanagari" panose="02040503050201020203" pitchFamily="18" charset="0"/>
              </a:rPr>
              <a:t>और 3</a:t>
            </a:r>
          </a:p>
        </p:txBody>
      </p:sp>
      <p:sp>
        <p:nvSpPr>
          <p:cNvPr id="3" name="Rectangle 2">
            <a:extLst>
              <a:ext uri="{FF2B5EF4-FFF2-40B4-BE49-F238E27FC236}">
                <a16:creationId xmlns:a16="http://schemas.microsoft.com/office/drawing/2014/main" id="{A0D85C7A-0044-69DF-44C2-15BB43F5AE5B}"/>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F1F55699-F7D0-6B54-F1D9-E7CAD0E2A175}"/>
              </a:ext>
            </a:extLst>
          </p:cNvPr>
          <p:cNvSpPr txBox="1"/>
          <p:nvPr/>
        </p:nvSpPr>
        <p:spPr>
          <a:xfrm>
            <a:off x="3428993" y="469929"/>
            <a:ext cx="3053999" cy="8979381"/>
          </a:xfrm>
          <a:prstGeom prst="rect">
            <a:avLst/>
          </a:prstGeom>
          <a:noFill/>
        </p:spPr>
        <p:txBody>
          <a:bodyPr wrap="square">
            <a:spAutoFit/>
          </a:bodyPr>
          <a:lstStyle/>
          <a:p>
            <a:r>
              <a:rPr lang="en-US" sz="1050" b="1" dirty="0">
                <a:latin typeface="Adobe Devanagari" panose="02040503050201020203" pitchFamily="18" charset="0"/>
                <a:ea typeface="Nirmala UI" panose="020B0502040204020203" pitchFamily="34" charset="0"/>
                <a:cs typeface="Adobe Devanagari" panose="02040503050201020203" pitchFamily="18" charset="0"/>
              </a:rPr>
              <a:t>142.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When did the British decide to move the capital from Calcutta to Delhi?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During the ceremony when Queen Victoria was declared Empress of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During the ceremony when George V was crowned King of England.</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Along with the announcement of the partition of Bengal.</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None of the above.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143. Which writer highlighted the Indigo Rebellion in his poetry and plays?</a:t>
            </a:r>
          </a:p>
          <a:p>
            <a:pPr marL="228600" indent="-228600">
              <a:buAutoNum type="alphaUcParenBoth"/>
            </a:pPr>
            <a:r>
              <a:rPr lang="en-GB" sz="1050" dirty="0">
                <a:latin typeface="Adobe Devanagari" panose="02040503050201020203" pitchFamily="18" charset="0"/>
                <a:ea typeface="Nirmala UI" panose="020B0502040204020203" pitchFamily="34" charset="0"/>
                <a:cs typeface="Adobe Devanagari" panose="02040503050201020203" pitchFamily="18" charset="0"/>
              </a:rPr>
              <a:t>Rabindranath Tagore	       </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(B) Dinabandhu Mitra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(C) Bankim Chandra Chattopadhyay</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(D) Ishwar Chandra Vidyasagar</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144. When and where did the Dutch East India Company establish its first factory in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1606 AD in Malabar</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1605 AD in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Masulipatnam</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1610 AD in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Pulicat</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1616 AD in Surat</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145. Who founded the Arya Samaj?</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Ramakrishna Paramahamsa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Swami Dayanand Saraswati</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Veereshalingam</a:t>
            </a:r>
            <a:r>
              <a:rPr lang="en-GB" sz="1050" dirty="0">
                <a:latin typeface="Adobe Devanagari" panose="02040503050201020203" pitchFamily="18" charset="0"/>
                <a:ea typeface="Nirmala UI" panose="020B0502040204020203" pitchFamily="34" charset="0"/>
                <a:cs typeface="Adobe Devanagari" panose="02040503050201020203" pitchFamily="18" charset="0"/>
              </a:rPr>
              <a:t>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Pantulu</a:t>
            </a:r>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Swami Vivekananda</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146. The British made some legal efforts to improve the lives of widows and children in Indian society during their rule. Which of the following is the correct chronological order of these efforts?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Ban on Sati - Law in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favor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of widow remarriage - Child Marriage Restraint Act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Law in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favor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of widow remarriage - Ban on Sati - Child Marriage Restraint Act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Child Marriage Restraint Act - Ban on Sati - Law in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favor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of widow remarriage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Ban on Sati - Child Marriage Restraint Act - Law in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favor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of widow remarriage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147. Consider the following statements regarding the Lucknow Session of Congress in 1916:</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Ambika Charan Majumdar presided over it.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The session led to the re-unification of the moderate and extremist factions of Congress.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In this session, Congress accepted the principle of separate electorates for Muslims.</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Only 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Only 1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Only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1, 2, and 3</a:t>
            </a:r>
          </a:p>
        </p:txBody>
      </p:sp>
    </p:spTree>
    <p:extLst>
      <p:ext uri="{BB962C8B-B14F-4D97-AF65-F5344CB8AC3E}">
        <p14:creationId xmlns:p14="http://schemas.microsoft.com/office/powerpoint/2010/main" val="10753887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05ED0-96A8-023F-236F-89F2562774D6}"/>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08BEE944-BD00-7E72-1EF1-B24EC1E27273}"/>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1DE91144-1D09-38AB-8F81-61F47A4E4108}"/>
              </a:ext>
            </a:extLst>
          </p:cNvPr>
          <p:cNvSpPr txBox="1"/>
          <p:nvPr/>
        </p:nvSpPr>
        <p:spPr>
          <a:xfrm>
            <a:off x="332850" y="456785"/>
            <a:ext cx="3096143" cy="6001643"/>
          </a:xfrm>
          <a:prstGeom prst="rect">
            <a:avLst/>
          </a:prstGeom>
          <a:noFill/>
        </p:spPr>
        <p:txBody>
          <a:bodyPr wrap="square">
            <a:spAutoFit/>
          </a:bodyPr>
          <a:lstStyle/>
          <a:p>
            <a:r>
              <a:rPr lang="en-IN" sz="1200" b="1" dirty="0">
                <a:latin typeface="Adobe Devanagari" panose="02040503050201020203" pitchFamily="18" charset="0"/>
                <a:cs typeface="Adobe Devanagari" panose="02040503050201020203" pitchFamily="18" charset="0"/>
              </a:rPr>
              <a:t>148. </a:t>
            </a:r>
            <a:r>
              <a:rPr lang="hi-IN" sz="1200" b="1" dirty="0">
                <a:latin typeface="Adobe Devanagari" panose="02040503050201020203" pitchFamily="18" charset="0"/>
                <a:cs typeface="Adobe Devanagari" panose="02040503050201020203" pitchFamily="18" charset="0"/>
              </a:rPr>
              <a:t>निम्नलिखित घटनाओं को कालानुक्रम में व्यवस्थित कीजिये तथा नीचे दिये गए कूट का प्रयोग कर सही उत्तर चुनिये:</a:t>
            </a:r>
          </a:p>
          <a:p>
            <a:r>
              <a:rPr lang="en-GB" sz="1200" dirty="0">
                <a:latin typeface="Adobe Devanagari" panose="02040503050201020203" pitchFamily="18" charset="0"/>
                <a:cs typeface="Adobe Devanagari" panose="02040503050201020203" pitchFamily="18" charset="0"/>
              </a:rPr>
              <a:t>1. </a:t>
            </a:r>
            <a:r>
              <a:rPr lang="hi-IN" sz="1200" dirty="0">
                <a:latin typeface="Adobe Devanagari" panose="02040503050201020203" pitchFamily="18" charset="0"/>
                <a:cs typeface="Adobe Devanagari" panose="02040503050201020203" pitchFamily="18" charset="0"/>
              </a:rPr>
              <a:t>कॉन्ग्रेस का लखनऊ अधिवेशन</a:t>
            </a:r>
          </a:p>
          <a:p>
            <a:r>
              <a:rPr lang="en-GB" sz="1200" dirty="0">
                <a:latin typeface="Adobe Devanagari" panose="02040503050201020203" pitchFamily="18" charset="0"/>
                <a:cs typeface="Adobe Devanagari" panose="02040503050201020203" pitchFamily="18" charset="0"/>
              </a:rPr>
              <a:t>2. </a:t>
            </a:r>
            <a:r>
              <a:rPr lang="hi-IN" sz="1200" dirty="0">
                <a:latin typeface="Adobe Devanagari" panose="02040503050201020203" pitchFamily="18" charset="0"/>
                <a:cs typeface="Adobe Devanagari" panose="02040503050201020203" pitchFamily="18" charset="0"/>
              </a:rPr>
              <a:t>चंपारन सत्याग्रह</a:t>
            </a:r>
          </a:p>
          <a:p>
            <a:r>
              <a:rPr lang="en-GB" sz="1200" dirty="0">
                <a:latin typeface="Adobe Devanagari" panose="02040503050201020203" pitchFamily="18" charset="0"/>
                <a:cs typeface="Adobe Devanagari" panose="02040503050201020203" pitchFamily="18" charset="0"/>
              </a:rPr>
              <a:t>3. </a:t>
            </a:r>
            <a:r>
              <a:rPr lang="hi-IN" sz="1200" dirty="0">
                <a:latin typeface="Adobe Devanagari" panose="02040503050201020203" pitchFamily="18" charset="0"/>
                <a:cs typeface="Adobe Devanagari" panose="02040503050201020203" pitchFamily="18" charset="0"/>
              </a:rPr>
              <a:t>जलियाँवाला बाग हत्याकांड</a:t>
            </a:r>
          </a:p>
          <a:p>
            <a:r>
              <a:rPr lang="en-GB" sz="1200" dirty="0">
                <a:latin typeface="Adobe Devanagari" panose="02040503050201020203" pitchFamily="18" charset="0"/>
                <a:cs typeface="Adobe Devanagari" panose="02040503050201020203" pitchFamily="18" charset="0"/>
              </a:rPr>
              <a:t>4. </a:t>
            </a:r>
            <a:r>
              <a:rPr lang="hi-IN" sz="1200" dirty="0">
                <a:latin typeface="Adobe Devanagari" panose="02040503050201020203" pitchFamily="18" charset="0"/>
                <a:cs typeface="Adobe Devanagari" panose="02040503050201020203" pitchFamily="18" charset="0"/>
              </a:rPr>
              <a:t>खेड़ा सत्याग्रह</a:t>
            </a:r>
          </a:p>
          <a:p>
            <a:r>
              <a:rPr lang="hi-IN" sz="1200" b="1" dirty="0">
                <a:latin typeface="Adobe Devanagari" panose="02040503050201020203" pitchFamily="18" charset="0"/>
                <a:cs typeface="Adobe Devanagari" panose="02040503050201020203" pitchFamily="18" charset="0"/>
              </a:rPr>
              <a:t>कूट:</a:t>
            </a:r>
          </a:p>
          <a:p>
            <a:r>
              <a:rPr lang="hi-IN" sz="1200" dirty="0">
                <a:latin typeface="Adobe Devanagari" panose="02040503050201020203" pitchFamily="18" charset="0"/>
                <a:cs typeface="Adobe Devanagari" panose="02040503050201020203" pitchFamily="18" charset="0"/>
              </a:rPr>
              <a:t> (</a:t>
            </a:r>
            <a:r>
              <a:rPr lang="en-IN" sz="1200" dirty="0">
                <a:latin typeface="Adobe Devanagari" panose="02040503050201020203" pitchFamily="18" charset="0"/>
                <a:cs typeface="Adobe Devanagari" panose="02040503050201020203" pitchFamily="18" charset="0"/>
              </a:rPr>
              <a:t>A) 1-2-3-4</a:t>
            </a:r>
          </a:p>
          <a:p>
            <a:r>
              <a:rPr lang="en-IN" sz="1200" dirty="0">
                <a:latin typeface="Adobe Devanagari" panose="02040503050201020203" pitchFamily="18" charset="0"/>
                <a:cs typeface="Adobe Devanagari" panose="02040503050201020203" pitchFamily="18" charset="0"/>
              </a:rPr>
              <a:t> (B) 1-2-4-3</a:t>
            </a:r>
          </a:p>
          <a:p>
            <a:r>
              <a:rPr lang="en-IN" sz="1200" dirty="0">
                <a:latin typeface="Adobe Devanagari" panose="02040503050201020203" pitchFamily="18" charset="0"/>
                <a:cs typeface="Adobe Devanagari" panose="02040503050201020203" pitchFamily="18" charset="0"/>
              </a:rPr>
              <a:t> (C) 1-3-2-4</a:t>
            </a:r>
          </a:p>
          <a:p>
            <a:r>
              <a:rPr lang="en-IN" sz="1200" dirty="0">
                <a:latin typeface="Adobe Devanagari" panose="02040503050201020203" pitchFamily="18" charset="0"/>
                <a:cs typeface="Adobe Devanagari" panose="02040503050201020203" pitchFamily="18" charset="0"/>
              </a:rPr>
              <a:t> (D) 2-1-4-3 </a:t>
            </a:r>
          </a:p>
          <a:p>
            <a:endParaRPr lang="en-IN" sz="1200" dirty="0">
              <a:latin typeface="Adobe Devanagari" panose="02040503050201020203" pitchFamily="18" charset="0"/>
              <a:cs typeface="Adobe Devanagari" panose="02040503050201020203" pitchFamily="18" charset="0"/>
            </a:endParaRPr>
          </a:p>
          <a:p>
            <a:r>
              <a:rPr lang="en-IN" sz="1200" b="1" dirty="0">
                <a:latin typeface="Adobe Devanagari" panose="02040503050201020203" pitchFamily="18" charset="0"/>
                <a:cs typeface="Adobe Devanagari" panose="02040503050201020203" pitchFamily="18" charset="0"/>
              </a:rPr>
              <a:t>149. </a:t>
            </a:r>
            <a:r>
              <a:rPr lang="hi-IN" sz="1200" b="1" dirty="0">
                <a:latin typeface="Adobe Devanagari" panose="02040503050201020203" pitchFamily="18" charset="0"/>
                <a:cs typeface="Adobe Devanagari" panose="02040503050201020203" pitchFamily="18" charset="0"/>
              </a:rPr>
              <a:t>कॉन्ग्रेस ने किस/किन गोलमेज सम्मेलन/सम्मेलनों में भाग लिया था?</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प्रथम गोलमेज सम्मेलन</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द्वितीय गोलमेज सम्मेलन</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तृतीय गोलमेज सम्मेलन</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a:t>
            </a:r>
            <a:r>
              <a:rPr lang="en-IN"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तीनों गोलमेज सम्मेलनों में</a:t>
            </a:r>
            <a:endParaRPr lang="en-GB" sz="1200" dirty="0">
              <a:latin typeface="Adobe Devanagari" panose="02040503050201020203" pitchFamily="18" charset="0"/>
              <a:cs typeface="Adobe Devanagari" panose="02040503050201020203" pitchFamily="18" charset="0"/>
            </a:endParaRPr>
          </a:p>
          <a:p>
            <a:endParaRPr lang="en-GB" sz="1200" dirty="0">
              <a:latin typeface="Adobe Devanagari" panose="02040503050201020203" pitchFamily="18" charset="0"/>
              <a:cs typeface="Adobe Devanagari" panose="02040503050201020203" pitchFamily="18" charset="0"/>
            </a:endParaRPr>
          </a:p>
          <a:p>
            <a:r>
              <a:rPr lang="en-GB" sz="1200" b="1" dirty="0">
                <a:latin typeface="Adobe Devanagari" panose="02040503050201020203" pitchFamily="18" charset="0"/>
                <a:cs typeface="Adobe Devanagari" panose="02040503050201020203" pitchFamily="18" charset="0"/>
              </a:rPr>
              <a:t>150. </a:t>
            </a:r>
            <a:r>
              <a:rPr lang="hi-IN" sz="1200" b="1" dirty="0">
                <a:latin typeface="Adobe Devanagari" panose="02040503050201020203" pitchFamily="18" charset="0"/>
                <a:cs typeface="Adobe Devanagari" panose="02040503050201020203" pitchFamily="18" charset="0"/>
              </a:rPr>
              <a:t>कैबिनेट मिशन 1946 के संबंध में नीचे दिये गए कथनों पर विचार कीजिये:</a:t>
            </a:r>
          </a:p>
          <a:p>
            <a:r>
              <a:rPr lang="en-GB" sz="1200" dirty="0">
                <a:latin typeface="Adobe Devanagari" panose="02040503050201020203" pitchFamily="18" charset="0"/>
                <a:cs typeface="Adobe Devanagari" panose="02040503050201020203" pitchFamily="18" charset="0"/>
              </a:rPr>
              <a:t>1. </a:t>
            </a:r>
            <a:r>
              <a:rPr lang="hi-IN" sz="1200" dirty="0">
                <a:latin typeface="Adobe Devanagari" panose="02040503050201020203" pitchFamily="18" charset="0"/>
                <a:cs typeface="Adobe Devanagari" panose="02040503050201020203" pitchFamily="18" charset="0"/>
              </a:rPr>
              <a:t>इसे भारतीयों को सत्ता सौंपने की शर्तों के बारे में बातचीत करने के लिये भेजा गया था।</a:t>
            </a:r>
          </a:p>
          <a:p>
            <a:r>
              <a:rPr lang="en-GB" sz="1200" dirty="0">
                <a:latin typeface="Adobe Devanagari" panose="02040503050201020203" pitchFamily="18" charset="0"/>
                <a:cs typeface="Adobe Devanagari" panose="02040503050201020203" pitchFamily="18" charset="0"/>
              </a:rPr>
              <a:t>2. </a:t>
            </a:r>
            <a:r>
              <a:rPr lang="hi-IN" sz="1200" dirty="0">
                <a:latin typeface="Adobe Devanagari" panose="02040503050201020203" pitchFamily="18" charset="0"/>
                <a:cs typeface="Adobe Devanagari" panose="02040503050201020203" pitchFamily="18" charset="0"/>
              </a:rPr>
              <a:t>इस मिशन ने भारत में दो स्तरों वाली एक संघीय योजना का प्रस्ताव किया।</a:t>
            </a:r>
          </a:p>
          <a:p>
            <a:r>
              <a:rPr lang="en-GB" sz="1200" dirty="0">
                <a:latin typeface="Adobe Devanagari" panose="02040503050201020203" pitchFamily="18" charset="0"/>
                <a:cs typeface="Adobe Devanagari" panose="02040503050201020203" pitchFamily="18" charset="0"/>
              </a:rPr>
              <a:t>3. </a:t>
            </a:r>
            <a:r>
              <a:rPr lang="hi-IN" sz="1200" dirty="0">
                <a:latin typeface="Adobe Devanagari" panose="02040503050201020203" pitchFamily="18" charset="0"/>
                <a:cs typeface="Adobe Devanagari" panose="02040503050201020203" pitchFamily="18" charset="0"/>
              </a:rPr>
              <a:t>कैबिनेट मिशन ने संघीय केंद्र को केवल प्रतिरक्षा, विदेशी मामलों एवं संचार विषयों पर नियंत्रण की सिफारिश की थी।</a:t>
            </a:r>
          </a:p>
          <a:p>
            <a:r>
              <a:rPr lang="hi-IN" sz="1200" b="1" dirty="0">
                <a:latin typeface="Adobe Devanagari" panose="02040503050201020203" pitchFamily="18" charset="0"/>
                <a:cs typeface="Adobe Devanagari" panose="02040503050201020203" pitchFamily="18" charset="0"/>
              </a:rPr>
              <a:t>उपर्युक्त में से कौन-सा/से कथन सत्य है/हैं?</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A) </a:t>
            </a:r>
            <a:r>
              <a:rPr lang="hi-IN" sz="1200" dirty="0">
                <a:latin typeface="Adobe Devanagari" panose="02040503050201020203" pitchFamily="18" charset="0"/>
                <a:cs typeface="Adobe Devanagari" panose="02040503050201020203" pitchFamily="18" charset="0"/>
              </a:rPr>
              <a:t>केवल 1</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B) </a:t>
            </a:r>
            <a:r>
              <a:rPr lang="hi-IN" sz="1200" dirty="0">
                <a:latin typeface="Adobe Devanagari" panose="02040503050201020203" pitchFamily="18" charset="0"/>
                <a:cs typeface="Adobe Devanagari" panose="02040503050201020203" pitchFamily="18" charset="0"/>
              </a:rPr>
              <a:t>केवल 2 और 3</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C) </a:t>
            </a:r>
            <a:r>
              <a:rPr lang="hi-IN" sz="1200" dirty="0">
                <a:latin typeface="Adobe Devanagari" panose="02040503050201020203" pitchFamily="18" charset="0"/>
                <a:cs typeface="Adobe Devanagari" panose="02040503050201020203" pitchFamily="18" charset="0"/>
              </a:rPr>
              <a:t>केवल 1 और 3</a:t>
            </a:r>
          </a:p>
          <a:p>
            <a:r>
              <a:rPr lang="hi-IN" sz="1200" dirty="0">
                <a:latin typeface="Adobe Devanagari" panose="02040503050201020203" pitchFamily="18" charset="0"/>
                <a:cs typeface="Adobe Devanagari" panose="02040503050201020203" pitchFamily="18" charset="0"/>
              </a:rPr>
              <a:t> </a:t>
            </a:r>
            <a:r>
              <a:rPr lang="en-GB" sz="1200" dirty="0">
                <a:latin typeface="Adobe Devanagari" panose="02040503050201020203" pitchFamily="18" charset="0"/>
                <a:cs typeface="Adobe Devanagari" panose="02040503050201020203" pitchFamily="18" charset="0"/>
              </a:rPr>
              <a:t>D) </a:t>
            </a:r>
            <a:r>
              <a:rPr lang="hi-IN" sz="1200" dirty="0">
                <a:latin typeface="Adobe Devanagari" panose="02040503050201020203" pitchFamily="18" charset="0"/>
                <a:cs typeface="Adobe Devanagari" panose="02040503050201020203" pitchFamily="18" charset="0"/>
              </a:rPr>
              <a:t>उपर्युक्त सभी</a:t>
            </a:r>
          </a:p>
        </p:txBody>
      </p:sp>
      <p:sp>
        <p:nvSpPr>
          <p:cNvPr id="3" name="Rectangle 2">
            <a:extLst>
              <a:ext uri="{FF2B5EF4-FFF2-40B4-BE49-F238E27FC236}">
                <a16:creationId xmlns:a16="http://schemas.microsoft.com/office/drawing/2014/main" id="{3ED4AF87-E968-FCD0-455A-5FCE27340BF2}"/>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5B08EFD8-A1AF-749C-F61B-9C29358D1AB8}"/>
              </a:ext>
            </a:extLst>
          </p:cNvPr>
          <p:cNvSpPr txBox="1"/>
          <p:nvPr/>
        </p:nvSpPr>
        <p:spPr>
          <a:xfrm>
            <a:off x="3428993" y="456785"/>
            <a:ext cx="3053999" cy="5424562"/>
          </a:xfrm>
          <a:prstGeom prst="rect">
            <a:avLst/>
          </a:prstGeom>
          <a:noFill/>
        </p:spPr>
        <p:txBody>
          <a:bodyPr wrap="square">
            <a:spAutoFit/>
          </a:bodyPr>
          <a:lstStyle/>
          <a:p>
            <a:r>
              <a:rPr lang="en-US" sz="1050" b="1" dirty="0">
                <a:latin typeface="Adobe Devanagari" panose="02040503050201020203" pitchFamily="18" charset="0"/>
                <a:ea typeface="Nirmala UI" panose="020B0502040204020203" pitchFamily="34" charset="0"/>
                <a:cs typeface="Adobe Devanagari" panose="02040503050201020203" pitchFamily="18" charset="0"/>
              </a:rPr>
              <a:t>148. Arrange the following events in chronological order and choose the correct answer using the code below:</a:t>
            </a:r>
          </a:p>
          <a:p>
            <a:r>
              <a:rPr lang="en-US" sz="1050" dirty="0">
                <a:latin typeface="Adobe Devanagari" panose="02040503050201020203" pitchFamily="18" charset="0"/>
                <a:ea typeface="Nirmala UI" panose="020B0502040204020203" pitchFamily="34" charset="0"/>
                <a:cs typeface="Adobe Devanagari" panose="02040503050201020203" pitchFamily="18" charset="0"/>
              </a:rPr>
              <a:t>1. Congress's Lucknow Session</a:t>
            </a:r>
          </a:p>
          <a:p>
            <a:r>
              <a:rPr lang="en-US" sz="1050" dirty="0">
                <a:latin typeface="Adobe Devanagari" panose="02040503050201020203" pitchFamily="18" charset="0"/>
                <a:ea typeface="Nirmala UI" panose="020B0502040204020203" pitchFamily="34" charset="0"/>
                <a:cs typeface="Adobe Devanagari" panose="02040503050201020203" pitchFamily="18" charset="0"/>
              </a:rPr>
              <a:t>2. Champaran Satyagraha</a:t>
            </a:r>
          </a:p>
          <a:p>
            <a:r>
              <a:rPr lang="en-US" sz="1050" dirty="0">
                <a:latin typeface="Adobe Devanagari" panose="02040503050201020203" pitchFamily="18" charset="0"/>
                <a:ea typeface="Nirmala UI" panose="020B0502040204020203" pitchFamily="34" charset="0"/>
                <a:cs typeface="Adobe Devanagari" panose="02040503050201020203" pitchFamily="18" charset="0"/>
              </a:rPr>
              <a:t>3. Jallianwala Bagh Massacre</a:t>
            </a:r>
          </a:p>
          <a:p>
            <a:r>
              <a:rPr lang="en-US" sz="1050" dirty="0">
                <a:latin typeface="Adobe Devanagari" panose="02040503050201020203" pitchFamily="18" charset="0"/>
                <a:ea typeface="Nirmala UI" panose="020B0502040204020203" pitchFamily="34" charset="0"/>
                <a:cs typeface="Adobe Devanagari" panose="02040503050201020203" pitchFamily="18" charset="0"/>
              </a:rPr>
              <a:t>4. Kheda Satyagraha</a:t>
            </a:r>
          </a:p>
          <a:p>
            <a:r>
              <a:rPr lang="en-US" sz="105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US" sz="1050" b="1" dirty="0">
                <a:latin typeface="Adobe Devanagari" panose="02040503050201020203" pitchFamily="18" charset="0"/>
                <a:ea typeface="Nirmala UI" panose="020B0502040204020203" pitchFamily="34" charset="0"/>
                <a:cs typeface="Adobe Devanagari" panose="02040503050201020203" pitchFamily="18" charset="0"/>
              </a:rPr>
              <a:t> </a:t>
            </a:r>
            <a:r>
              <a:rPr lang="en-US" sz="1050" dirty="0">
                <a:latin typeface="Adobe Devanagari" panose="02040503050201020203" pitchFamily="18" charset="0"/>
                <a:ea typeface="Nirmala UI" panose="020B0502040204020203" pitchFamily="34" charset="0"/>
                <a:cs typeface="Adobe Devanagari" panose="02040503050201020203" pitchFamily="18" charset="0"/>
              </a:rPr>
              <a:t>(A) 1-2-3-4</a:t>
            </a:r>
          </a:p>
          <a:p>
            <a:r>
              <a:rPr lang="en-US" sz="1050" dirty="0">
                <a:latin typeface="Adobe Devanagari" panose="02040503050201020203" pitchFamily="18" charset="0"/>
                <a:ea typeface="Nirmala UI" panose="020B0502040204020203" pitchFamily="34" charset="0"/>
                <a:cs typeface="Adobe Devanagari" panose="02040503050201020203" pitchFamily="18" charset="0"/>
              </a:rPr>
              <a:t> (B) 1-2-4-3</a:t>
            </a:r>
          </a:p>
          <a:p>
            <a:r>
              <a:rPr lang="en-US" sz="1050" dirty="0">
                <a:latin typeface="Adobe Devanagari" panose="02040503050201020203" pitchFamily="18" charset="0"/>
                <a:ea typeface="Nirmala UI" panose="020B0502040204020203" pitchFamily="34" charset="0"/>
                <a:cs typeface="Adobe Devanagari" panose="02040503050201020203" pitchFamily="18" charset="0"/>
              </a:rPr>
              <a:t> (C) 1-3-2-4</a:t>
            </a:r>
          </a:p>
          <a:p>
            <a:r>
              <a:rPr lang="en-US" sz="1050" dirty="0">
                <a:latin typeface="Adobe Devanagari" panose="02040503050201020203" pitchFamily="18" charset="0"/>
                <a:ea typeface="Nirmala UI" panose="020B0502040204020203" pitchFamily="34" charset="0"/>
                <a:cs typeface="Adobe Devanagari" panose="02040503050201020203" pitchFamily="18" charset="0"/>
              </a:rPr>
              <a:t> (D) 2-1-4-3</a:t>
            </a:r>
          </a:p>
          <a:p>
            <a:endParaRPr lang="en-US"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050" b="1" dirty="0">
                <a:latin typeface="Adobe Devanagari" panose="02040503050201020203" pitchFamily="18" charset="0"/>
                <a:ea typeface="Nirmala UI" panose="020B0502040204020203" pitchFamily="34" charset="0"/>
                <a:cs typeface="Adobe Devanagari" panose="02040503050201020203" pitchFamily="18" charset="0"/>
              </a:rPr>
              <a:t>149. </a:t>
            </a:r>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following Round Table Conferences did the Congress participate in?</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First Round Table Conference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Second Round Table Conference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Third Round Table Conference</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All three Round Table Conferences</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150. Consider the following statements regarding the Cabinet Mission of 1946:</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1. It was sent to India to negotiate the terms of transferring power to Indians.</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2. This mission proposed a two-tier federal plan for India.</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3. The Cabinet Mission recommended that the federal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center</a:t>
            </a:r>
            <a:r>
              <a:rPr lang="en-GB" sz="1050" dirty="0">
                <a:latin typeface="Adobe Devanagari" panose="02040503050201020203" pitchFamily="18" charset="0"/>
                <a:ea typeface="Nirmala UI" panose="020B0502040204020203" pitchFamily="34" charset="0"/>
                <a:cs typeface="Adobe Devanagari" panose="02040503050201020203" pitchFamily="18" charset="0"/>
              </a:rPr>
              <a:t> should have control only over </a:t>
            </a:r>
            <a:r>
              <a:rPr lang="en-GB" sz="1050" dirty="0" err="1">
                <a:latin typeface="Adobe Devanagari" panose="02040503050201020203" pitchFamily="18" charset="0"/>
                <a:ea typeface="Nirmala UI" panose="020B0502040204020203" pitchFamily="34" charset="0"/>
                <a:cs typeface="Adobe Devanagari" panose="02040503050201020203" pitchFamily="18" charset="0"/>
              </a:rPr>
              <a:t>defense</a:t>
            </a:r>
            <a:r>
              <a:rPr lang="en-GB" sz="1050" dirty="0">
                <a:latin typeface="Adobe Devanagari" panose="02040503050201020203" pitchFamily="18" charset="0"/>
                <a:ea typeface="Nirmala UI" panose="020B0502040204020203" pitchFamily="34" charset="0"/>
                <a:cs typeface="Adobe Devanagari" panose="02040503050201020203" pitchFamily="18" charset="0"/>
              </a:rPr>
              <a:t>, foreign affairs, and communication.</a:t>
            </a:r>
          </a:p>
          <a:p>
            <a:r>
              <a:rPr lang="en-GB" sz="105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A) Only 1</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B) Only 2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C) Only 1 and 3</a:t>
            </a:r>
          </a:p>
          <a:p>
            <a:r>
              <a:rPr lang="en-GB" sz="1050" dirty="0">
                <a:latin typeface="Adobe Devanagari" panose="02040503050201020203" pitchFamily="18" charset="0"/>
                <a:ea typeface="Nirmala UI" panose="020B0502040204020203" pitchFamily="34" charset="0"/>
                <a:cs typeface="Adobe Devanagari" panose="02040503050201020203" pitchFamily="18" charset="0"/>
              </a:rPr>
              <a:t> D) All of the above</a:t>
            </a:r>
          </a:p>
          <a:p>
            <a:endParaRPr lang="en-GB" sz="105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19054122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C47E7-16D3-B07F-D721-A08D2115A493}"/>
            </a:ext>
          </a:extLst>
        </p:cNvPr>
        <p:cNvGrpSpPr/>
        <p:nvPr/>
      </p:nvGrpSpPr>
      <p:grpSpPr>
        <a:xfrm>
          <a:off x="0" y="0"/>
          <a:ext cx="0" cy="0"/>
          <a:chOff x="0" y="0"/>
          <a:chExt cx="0" cy="0"/>
        </a:xfrm>
      </p:grpSpPr>
      <p:pic>
        <p:nvPicPr>
          <p:cNvPr id="30" name="Picture 29">
            <a:extLst>
              <a:ext uri="{FF2B5EF4-FFF2-40B4-BE49-F238E27FC236}">
                <a16:creationId xmlns:a16="http://schemas.microsoft.com/office/drawing/2014/main" id="{EB6D43ED-F6D8-5EE1-C6F4-728ADD1FCE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42000" y="53358"/>
            <a:ext cx="611589" cy="611589"/>
          </a:xfrm>
          <a:prstGeom prst="rect">
            <a:avLst/>
          </a:prstGeom>
          <a:ln>
            <a:noFill/>
          </a:ln>
          <a:effectLst>
            <a:outerShdw blurRad="292100" dist="139700" dir="2700000" algn="tl" rotWithShape="0">
              <a:srgbClr val="333333">
                <a:alpha val="1000"/>
              </a:srgbClr>
            </a:outerShdw>
          </a:effectLst>
        </p:spPr>
      </p:pic>
      <p:pic>
        <p:nvPicPr>
          <p:cNvPr id="31" name="Picture 30">
            <a:extLst>
              <a:ext uri="{FF2B5EF4-FFF2-40B4-BE49-F238E27FC236}">
                <a16:creationId xmlns:a16="http://schemas.microsoft.com/office/drawing/2014/main" id="{02FB5A90-4B9A-0145-86B6-BAA398DBEE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028" y="53357"/>
            <a:ext cx="611589" cy="611589"/>
          </a:xfrm>
          <a:prstGeom prst="rect">
            <a:avLst/>
          </a:prstGeom>
          <a:ln>
            <a:noFill/>
          </a:ln>
          <a:effectLst>
            <a:outerShdw blurRad="292100" dist="139700" dir="2700000" algn="tl" rotWithShape="0">
              <a:srgbClr val="333333">
                <a:alpha val="1000"/>
              </a:srgbClr>
            </a:outerShdw>
          </a:effectLst>
        </p:spPr>
      </p:pic>
      <p:sp>
        <p:nvSpPr>
          <p:cNvPr id="2" name="TextBox 1">
            <a:extLst>
              <a:ext uri="{FF2B5EF4-FFF2-40B4-BE49-F238E27FC236}">
                <a16:creationId xmlns:a16="http://schemas.microsoft.com/office/drawing/2014/main" id="{F771BD98-0CAF-1227-5F12-B496F4EDCAA6}"/>
              </a:ext>
            </a:extLst>
          </p:cNvPr>
          <p:cNvSpPr txBox="1"/>
          <p:nvPr/>
        </p:nvSpPr>
        <p:spPr>
          <a:xfrm>
            <a:off x="100761" y="664946"/>
            <a:ext cx="2015281" cy="338554"/>
          </a:xfrm>
          <a:prstGeom prst="rect">
            <a:avLst/>
          </a:prstGeom>
          <a:noFill/>
        </p:spPr>
        <p:txBody>
          <a:bodyPr wrap="square">
            <a:spAutoFit/>
          </a:bodyPr>
          <a:lstStyle/>
          <a:p>
            <a:r>
              <a:rPr lang="en-IN" sz="1600" b="1" dirty="0">
                <a:latin typeface="Adobe Devanagari" panose="02040503050201020203" pitchFamily="18" charset="0"/>
                <a:cs typeface="Adobe Devanagari" panose="02040503050201020203" pitchFamily="18" charset="0"/>
              </a:rPr>
              <a:t>Space For Rough Work</a:t>
            </a:r>
          </a:p>
        </p:txBody>
      </p:sp>
      <p:sp>
        <p:nvSpPr>
          <p:cNvPr id="3" name="TextBox 2">
            <a:extLst>
              <a:ext uri="{FF2B5EF4-FFF2-40B4-BE49-F238E27FC236}">
                <a16:creationId xmlns:a16="http://schemas.microsoft.com/office/drawing/2014/main" id="{00B17269-0D27-D263-D4A2-91E4B7BA551D}"/>
              </a:ext>
            </a:extLst>
          </p:cNvPr>
          <p:cNvSpPr txBox="1"/>
          <p:nvPr/>
        </p:nvSpPr>
        <p:spPr>
          <a:xfrm>
            <a:off x="5138009" y="594950"/>
            <a:ext cx="1619230" cy="338554"/>
          </a:xfrm>
          <a:prstGeom prst="rect">
            <a:avLst/>
          </a:prstGeom>
          <a:noFill/>
        </p:spPr>
        <p:txBody>
          <a:bodyPr wrap="square">
            <a:spAutoFit/>
          </a:bodyPr>
          <a:lstStyle/>
          <a:p>
            <a:r>
              <a:rPr lang="hi-IN" sz="1600" b="1" dirty="0">
                <a:latin typeface="Adobe Devanagari" panose="02040503050201020203" pitchFamily="18" charset="0"/>
                <a:cs typeface="Adobe Devanagari" panose="02040503050201020203" pitchFamily="18" charset="0"/>
              </a:rPr>
              <a:t>रफ़ कार्य के लिए स्थान</a:t>
            </a:r>
            <a:endParaRPr lang="en-IN" sz="1600" b="1" dirty="0">
              <a:latin typeface="Adobe Devanagari" panose="02040503050201020203" pitchFamily="18" charset="0"/>
              <a:cs typeface="Adobe Devanagari" panose="02040503050201020203" pitchFamily="18" charset="0"/>
            </a:endParaRPr>
          </a:p>
        </p:txBody>
      </p:sp>
    </p:spTree>
    <p:extLst>
      <p:ext uri="{BB962C8B-B14F-4D97-AF65-F5344CB8AC3E}">
        <p14:creationId xmlns:p14="http://schemas.microsoft.com/office/powerpoint/2010/main" val="39070394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3F51A-CFB0-B074-506E-BDCD01B8E901}"/>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09A6E3A9-0C50-CEFF-BAB0-BB26BE24EE6B}"/>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30</a:t>
            </a:fld>
            <a:endParaRPr lang="en-IN"/>
          </a:p>
        </p:txBody>
      </p:sp>
      <p:sp>
        <p:nvSpPr>
          <p:cNvPr id="43" name="TextBox 53">
            <a:extLst>
              <a:ext uri="{FF2B5EF4-FFF2-40B4-BE49-F238E27FC236}">
                <a16:creationId xmlns:a16="http://schemas.microsoft.com/office/drawing/2014/main" id="{846E2345-4652-438B-C78C-511855DD2C54}"/>
              </a:ext>
            </a:extLst>
          </p:cNvPr>
          <p:cNvSpPr txBox="1"/>
          <p:nvPr/>
        </p:nvSpPr>
        <p:spPr>
          <a:xfrm>
            <a:off x="878226" y="8371506"/>
            <a:ext cx="3597765"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44" name="TextBox 57">
            <a:extLst>
              <a:ext uri="{FF2B5EF4-FFF2-40B4-BE49-F238E27FC236}">
                <a16:creationId xmlns:a16="http://schemas.microsoft.com/office/drawing/2014/main" id="{42A2BA7B-E75B-0523-CAB0-00186EC9AC65}"/>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pic>
        <p:nvPicPr>
          <p:cNvPr id="4" name="Picture 3">
            <a:extLst>
              <a:ext uri="{FF2B5EF4-FFF2-40B4-BE49-F238E27FC236}">
                <a16:creationId xmlns:a16="http://schemas.microsoft.com/office/drawing/2014/main" id="{8ADAFDC9-7FF6-86EE-D72C-F77096A8E8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929"/>
            <a:ext cx="6858000" cy="9700142"/>
          </a:xfrm>
          <a:prstGeom prst="rect">
            <a:avLst/>
          </a:prstGeom>
        </p:spPr>
      </p:pic>
    </p:spTree>
    <p:extLst>
      <p:ext uri="{BB962C8B-B14F-4D97-AF65-F5344CB8AC3E}">
        <p14:creationId xmlns:p14="http://schemas.microsoft.com/office/powerpoint/2010/main" val="273941586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29163</TotalTime>
  <Words>18611</Words>
  <Application>Microsoft Office PowerPoint</Application>
  <PresentationFormat>A4 Paper (210x297 mm)</PresentationFormat>
  <Paragraphs>1930</Paragraphs>
  <Slides>30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Adobe Devanagari</vt:lpstr>
      <vt:lpstr>Arial</vt:lpstr>
      <vt:lpstr>Arial Black</vt:lpstr>
      <vt:lpstr>Calibri</vt:lpstr>
      <vt:lpstr>Calibri Light</vt:lpstr>
      <vt:lpstr>Merriweather</vt:lpstr>
      <vt:lpstr>Nirmala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Result Mitraad</dc:creator>
  <cp:lastModifiedBy>Arjun kumar</cp:lastModifiedBy>
  <cp:revision>1848</cp:revision>
  <dcterms:created xsi:type="dcterms:W3CDTF">2024-10-24T08:06:48Z</dcterms:created>
  <dcterms:modified xsi:type="dcterms:W3CDTF">2025-08-19T14:23:49Z</dcterms:modified>
</cp:coreProperties>
</file>