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29"/>
  </p:notesMasterIdLst>
  <p:handoutMasterIdLst>
    <p:handoutMasterId r:id="rId30"/>
  </p:handoutMasterIdLst>
  <p:sldIdLst>
    <p:sldId id="643" r:id="rId2"/>
    <p:sldId id="636" r:id="rId3"/>
    <p:sldId id="644" r:id="rId4"/>
    <p:sldId id="470" r:id="rId5"/>
    <p:sldId id="613" r:id="rId6"/>
    <p:sldId id="615" r:id="rId7"/>
    <p:sldId id="616" r:id="rId8"/>
    <p:sldId id="617" r:id="rId9"/>
    <p:sldId id="618" r:id="rId10"/>
    <p:sldId id="619" r:id="rId11"/>
    <p:sldId id="620" r:id="rId12"/>
    <p:sldId id="621" r:id="rId13"/>
    <p:sldId id="622" r:id="rId14"/>
    <p:sldId id="623" r:id="rId15"/>
    <p:sldId id="624" r:id="rId16"/>
    <p:sldId id="625" r:id="rId17"/>
    <p:sldId id="626" r:id="rId18"/>
    <p:sldId id="627" r:id="rId19"/>
    <p:sldId id="628" r:id="rId20"/>
    <p:sldId id="629" r:id="rId21"/>
    <p:sldId id="630" r:id="rId22"/>
    <p:sldId id="631" r:id="rId23"/>
    <p:sldId id="632" r:id="rId24"/>
    <p:sldId id="633" r:id="rId25"/>
    <p:sldId id="634" r:id="rId26"/>
    <p:sldId id="556" r:id="rId27"/>
    <p:sldId id="557" r:id="rId28"/>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A29"/>
    <a:srgbClr val="2F46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158" autoAdjust="0"/>
    <p:restoredTop sz="94660"/>
  </p:normalViewPr>
  <p:slideViewPr>
    <p:cSldViewPr snapToGrid="0">
      <p:cViewPr varScale="1">
        <p:scale>
          <a:sx n="44" d="100"/>
          <a:sy n="44" d="100"/>
        </p:scale>
        <p:origin x="2556"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59BF2D5-4BC7-427B-FB25-B2E81346D6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5341DC6E-EA07-E406-4B59-3AE275D9B3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88E36B-7606-46DF-B5D8-E51B9D28D71C}" type="datetimeFigureOut">
              <a:rPr lang="en-IN" smtClean="0"/>
              <a:t>20-08-2025</a:t>
            </a:fld>
            <a:endParaRPr lang="en-IN"/>
          </a:p>
        </p:txBody>
      </p:sp>
      <p:sp>
        <p:nvSpPr>
          <p:cNvPr id="4" name="Footer Placeholder 3">
            <a:extLst>
              <a:ext uri="{FF2B5EF4-FFF2-40B4-BE49-F238E27FC236}">
                <a16:creationId xmlns:a16="http://schemas.microsoft.com/office/drawing/2014/main" id="{76951FC7-E4C2-96C5-0A46-6AD0A85418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IN"/>
              <a:t>1</a:t>
            </a:r>
          </a:p>
        </p:txBody>
      </p:sp>
      <p:sp>
        <p:nvSpPr>
          <p:cNvPr id="5" name="Slide Number Placeholder 4">
            <a:extLst>
              <a:ext uri="{FF2B5EF4-FFF2-40B4-BE49-F238E27FC236}">
                <a16:creationId xmlns:a16="http://schemas.microsoft.com/office/drawing/2014/main" id="{CA1E180B-6859-0579-2072-E74A08AE60C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1728B0-6C5F-455E-BB89-AC796158E573}" type="slidenum">
              <a:rPr lang="en-IN" smtClean="0"/>
              <a:t>‹#›</a:t>
            </a:fld>
            <a:endParaRPr lang="en-IN"/>
          </a:p>
        </p:txBody>
      </p:sp>
    </p:spTree>
    <p:extLst>
      <p:ext uri="{BB962C8B-B14F-4D97-AF65-F5344CB8AC3E}">
        <p14:creationId xmlns:p14="http://schemas.microsoft.com/office/powerpoint/2010/main" val="37177233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EFFAC-6AC8-424C-AAD3-98D68A956BCB}" type="datetimeFigureOut">
              <a:rPr lang="en-IN" smtClean="0"/>
              <a:t>20-08-2025</a:t>
            </a:fld>
            <a:endParaRPr lang="en-IN"/>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IN"/>
              <a:t>1</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D73963-3742-4072-8C63-9762A06BA528}" type="slidenum">
              <a:rPr lang="en-IN" smtClean="0"/>
              <a:t>‹#›</a:t>
            </a:fld>
            <a:endParaRPr lang="en-IN"/>
          </a:p>
        </p:txBody>
      </p:sp>
    </p:spTree>
    <p:extLst>
      <p:ext uri="{BB962C8B-B14F-4D97-AF65-F5344CB8AC3E}">
        <p14:creationId xmlns:p14="http://schemas.microsoft.com/office/powerpoint/2010/main" val="149568511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F1A4AF-5E53-4C99-9C8D-09BAFC83351A}" type="datetime1">
              <a:rPr lang="en-IN" smtClean="0"/>
              <a:t>20-08-2025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7224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1D2660-57D0-4295-AE67-6629B26A3A59}" type="datetime1">
              <a:rPr lang="en-IN" smtClean="0"/>
              <a:t>20-08-2025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7344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FEFECDD-8413-48FE-BBF0-EE6E6AC1D644}" type="datetime1">
              <a:rPr lang="en-IN" smtClean="0"/>
              <a:t>20-08-2025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59814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C2965B-CA24-472B-B324-2DF87849A34F}" type="datetime1">
              <a:rPr lang="en-IN" smtClean="0"/>
              <a:t>20-08-2025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717310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FC2331-C557-4CB3-B687-7FF64DEB37CF}" type="datetime1">
              <a:rPr lang="en-IN" smtClean="0"/>
              <a:t>20-08-2025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410395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27EA2B-73FE-42F8-80A0-52927B8DEFAF}" type="datetime1">
              <a:rPr lang="en-IN" smtClean="0"/>
              <a:t>20-08-2025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534137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C50EE1-EC65-479C-AE7A-856DEABE9615}" type="datetime1">
              <a:rPr lang="en-IN" smtClean="0"/>
              <a:t>20-08-2025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520789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8170AAF-DC6F-453E-BDCD-BF40BD18FCA2}" type="datetime1">
              <a:rPr lang="en-IN" smtClean="0"/>
              <a:t>20-08-2025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649011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3D69B44-1C30-4CA4-8907-467F73B8E44E}" type="datetime1">
              <a:rPr lang="en-IN" smtClean="0"/>
              <a:t>20-08-2025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884212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7FC857-C7CF-4999-AA3E-0D76BA4DE719}" type="datetime1">
              <a:rPr lang="en-IN" smtClean="0"/>
              <a:t>20-08-2025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4045795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13AB7-2D73-4427-9F94-D0EECB426E38}" type="datetime1">
              <a:rPr lang="en-IN" smtClean="0"/>
              <a:t>20-08-2025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46941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7744238-C680-4BB0-A551-3F01E6E2AD91}" type="datetime1">
              <a:rPr lang="en-IN" smtClean="0"/>
              <a:t>20-08-2025</a:t>
            </a:fld>
            <a:endParaRPr lang="en-IN"/>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723245A-F9B3-47E8-B4BC-2CC404376A18}" type="slidenum">
              <a:rPr lang="en-IN" smtClean="0"/>
              <a:t>‹#›</a:t>
            </a:fld>
            <a:endParaRPr lang="en-IN"/>
          </a:p>
        </p:txBody>
      </p:sp>
    </p:spTree>
    <p:extLst>
      <p:ext uri="{BB962C8B-B14F-4D97-AF65-F5344CB8AC3E}">
        <p14:creationId xmlns:p14="http://schemas.microsoft.com/office/powerpoint/2010/main" val="11824675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81D28-3F5B-A8B7-80C7-BD2731A99E2C}"/>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E0FBCD3D-31A9-711D-D379-5E5656DE15A3}"/>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1</a:t>
            </a:fld>
            <a:endParaRPr lang="en-IN"/>
          </a:p>
        </p:txBody>
      </p:sp>
      <p:sp>
        <p:nvSpPr>
          <p:cNvPr id="44" name="TextBox 57">
            <a:extLst>
              <a:ext uri="{FF2B5EF4-FFF2-40B4-BE49-F238E27FC236}">
                <a16:creationId xmlns:a16="http://schemas.microsoft.com/office/drawing/2014/main" id="{EE8F693F-1236-24EA-0C26-A19FBA2848A9}"/>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4" name="TextBox 24">
            <a:extLst>
              <a:ext uri="{FF2B5EF4-FFF2-40B4-BE49-F238E27FC236}">
                <a16:creationId xmlns:a16="http://schemas.microsoft.com/office/drawing/2014/main" id="{6ECFB4B9-4B78-00F6-9BA6-4423D84F2266}"/>
              </a:ext>
            </a:extLst>
          </p:cNvPr>
          <p:cNvSpPr txBox="1"/>
          <p:nvPr/>
        </p:nvSpPr>
        <p:spPr>
          <a:xfrm>
            <a:off x="469897" y="652486"/>
            <a:ext cx="5918200" cy="206210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0" b="1" dirty="0">
                <a:latin typeface="Arial Black" panose="020B0A04020102020204" pitchFamily="34" charset="0"/>
                <a:ea typeface="Nirmala UI" panose="020B0502040204020203" pitchFamily="34" charset="0"/>
                <a:cs typeface="Nirmala UI" panose="020B0502040204020203" pitchFamily="34" charset="0"/>
              </a:rPr>
              <a:t>71</a:t>
            </a:r>
            <a:r>
              <a:rPr lang="en-GB" sz="8000" b="1" baseline="30000" dirty="0">
                <a:latin typeface="Arial Black" panose="020B0A04020102020204" pitchFamily="34" charset="0"/>
                <a:ea typeface="Nirmala UI" panose="020B0502040204020203" pitchFamily="34" charset="0"/>
                <a:cs typeface="Nirmala UI" panose="020B0502040204020203" pitchFamily="34" charset="0"/>
              </a:rPr>
              <a:t>st</a:t>
            </a:r>
            <a:r>
              <a:rPr lang="en-GB" sz="8000" b="1" dirty="0">
                <a:latin typeface="Arial Black" panose="020B0A04020102020204" pitchFamily="34" charset="0"/>
                <a:ea typeface="Nirmala UI" panose="020B0502040204020203" pitchFamily="34" charset="0"/>
                <a:cs typeface="Nirmala UI" panose="020B0502040204020203" pitchFamily="34" charset="0"/>
              </a:rPr>
              <a:t> BPSC </a:t>
            </a:r>
            <a:r>
              <a:rPr lang="en-GB" sz="4800" b="1" dirty="0">
                <a:latin typeface="Arial Black" panose="020B0A04020102020204" pitchFamily="34" charset="0"/>
                <a:ea typeface="Nirmala UI" panose="020B0502040204020203" pitchFamily="34" charset="0"/>
                <a:cs typeface="Nirmala UI" panose="020B0502040204020203" pitchFamily="34" charset="0"/>
              </a:rPr>
              <a:t>TEST SERIES</a:t>
            </a:r>
          </a:p>
        </p:txBody>
      </p:sp>
      <p:sp>
        <p:nvSpPr>
          <p:cNvPr id="5" name="Rectangle 4">
            <a:extLst>
              <a:ext uri="{FF2B5EF4-FFF2-40B4-BE49-F238E27FC236}">
                <a16:creationId xmlns:a16="http://schemas.microsoft.com/office/drawing/2014/main" id="{BF9346CB-D7B6-A789-1DE0-761F7A69331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6" name="Picture 5">
            <a:extLst>
              <a:ext uri="{FF2B5EF4-FFF2-40B4-BE49-F238E27FC236}">
                <a16:creationId xmlns:a16="http://schemas.microsoft.com/office/drawing/2014/main" id="{4196A799-5B0C-7871-C492-A331CB6087C4}"/>
              </a:ext>
            </a:extLst>
          </p:cNvPr>
          <p:cNvPicPr>
            <a:picLocks noChangeAspect="1"/>
          </p:cNvPicPr>
          <p:nvPr/>
        </p:nvPicPr>
        <p:blipFill>
          <a:blip r:embed="rId2">
            <a:extLst>
              <a:ext uri="{28A0092B-C50C-407E-A947-70E740481C1C}">
                <a14:useLocalDpi xmlns:a14="http://schemas.microsoft.com/office/drawing/2010/main" val="0"/>
              </a:ext>
            </a:extLst>
          </a:blip>
          <a:srcRect l="1162" t="1371" r="12620" b="40745"/>
          <a:stretch>
            <a:fillRect/>
          </a:stretch>
        </p:blipFill>
        <p:spPr bwMode="auto">
          <a:xfrm>
            <a:off x="3659014" y="8148193"/>
            <a:ext cx="2600113" cy="469380"/>
          </a:xfrm>
          <a:prstGeom prst="rect">
            <a:avLst/>
          </a:prstGeom>
          <a:noFill/>
        </p:spPr>
      </p:pic>
      <p:pic>
        <p:nvPicPr>
          <p:cNvPr id="8" name="Picture 7">
            <a:extLst>
              <a:ext uri="{FF2B5EF4-FFF2-40B4-BE49-F238E27FC236}">
                <a16:creationId xmlns:a16="http://schemas.microsoft.com/office/drawing/2014/main" id="{972DA1CB-5F18-3DED-36E7-1F523BFC77F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9687" y="7593940"/>
            <a:ext cx="395605" cy="492760"/>
          </a:xfrm>
          <a:prstGeom prst="rect">
            <a:avLst/>
          </a:prstGeom>
          <a:noFill/>
        </p:spPr>
      </p:pic>
      <p:sp>
        <p:nvSpPr>
          <p:cNvPr id="9" name="TextBox 53">
            <a:extLst>
              <a:ext uri="{FF2B5EF4-FFF2-40B4-BE49-F238E27FC236}">
                <a16:creationId xmlns:a16="http://schemas.microsoft.com/office/drawing/2014/main" id="{FB325D70-9B26-3879-6409-5EE1FF6B3AF6}"/>
              </a:ext>
            </a:extLst>
          </p:cNvPr>
          <p:cNvSpPr txBox="1"/>
          <p:nvPr/>
        </p:nvSpPr>
        <p:spPr>
          <a:xfrm>
            <a:off x="4085292" y="7561692"/>
            <a:ext cx="2109041" cy="643890"/>
          </a:xfrm>
          <a:prstGeom prst="rect">
            <a:avLst/>
          </a:prstGeom>
          <a:noFill/>
        </p:spPr>
        <p:txBody>
          <a:bodyPr wrap="square">
            <a:noAutofit/>
          </a:bodyPr>
          <a:lstStyle/>
          <a:p>
            <a:pPr algn="ctr">
              <a:lnSpc>
                <a:spcPct val="115000"/>
              </a:lnSpc>
              <a:spcAft>
                <a:spcPts val="800"/>
              </a:spcAft>
              <a:buNone/>
            </a:pPr>
            <a:r>
              <a:rPr lang="en-IN" sz="2600" b="1" kern="1200" dirty="0">
                <a:effectLst/>
                <a:latin typeface="Nirmala UI" panose="020B0502040204020203" pitchFamily="34" charset="0"/>
                <a:ea typeface="Nirmala UI" panose="020B0502040204020203" pitchFamily="34" charset="0"/>
                <a:cs typeface="Mangal" panose="02040503050203030202" pitchFamily="18" charset="0"/>
              </a:rPr>
              <a:t>9667693596</a:t>
            </a:r>
            <a:endParaRPr lang="en-IN" sz="1200" kern="1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Box 9">
            <a:extLst>
              <a:ext uri="{FF2B5EF4-FFF2-40B4-BE49-F238E27FC236}">
                <a16:creationId xmlns:a16="http://schemas.microsoft.com/office/drawing/2014/main" id="{8B09D348-27D5-90EF-59B8-9AA436B392C3}"/>
              </a:ext>
            </a:extLst>
          </p:cNvPr>
          <p:cNvSpPr txBox="1"/>
          <p:nvPr/>
        </p:nvSpPr>
        <p:spPr>
          <a:xfrm>
            <a:off x="591206" y="4944670"/>
            <a:ext cx="5698066" cy="2031325"/>
          </a:xfrm>
          <a:prstGeom prst="rect">
            <a:avLst/>
          </a:prstGeom>
          <a:noFill/>
        </p:spPr>
        <p:txBody>
          <a:bodyPr wrap="square">
            <a:spAutoFit/>
          </a:bodyPr>
          <a:lstStyle/>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एक ऐसी टेस्ट सीरीज जहाँ से डायरेक्ट प्रश्न आते हैं।</a:t>
            </a:r>
          </a:p>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रिजल्ट चाहिए तो इसे सॉल्व</a:t>
            </a:r>
            <a:r>
              <a:rPr lang="en-IN" sz="4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4200" b="1" dirty="0">
                <a:latin typeface="Adobe Devanagari" panose="02040503050201020203" pitchFamily="18" charset="0"/>
                <a:ea typeface="Nirmala UI" panose="020B0502040204020203" pitchFamily="34" charset="0"/>
                <a:cs typeface="Adobe Devanagari" panose="02040503050201020203" pitchFamily="18" charset="0"/>
              </a:rPr>
              <a:t>कीजिए।</a:t>
            </a:r>
          </a:p>
        </p:txBody>
      </p:sp>
      <p:sp>
        <p:nvSpPr>
          <p:cNvPr id="11" name="TextBox 10">
            <a:extLst>
              <a:ext uri="{FF2B5EF4-FFF2-40B4-BE49-F238E27FC236}">
                <a16:creationId xmlns:a16="http://schemas.microsoft.com/office/drawing/2014/main" id="{79FFF1B6-53F9-3DBD-8088-3C62E4777D73}"/>
              </a:ext>
            </a:extLst>
          </p:cNvPr>
          <p:cNvSpPr txBox="1"/>
          <p:nvPr/>
        </p:nvSpPr>
        <p:spPr>
          <a:xfrm>
            <a:off x="820422" y="4164686"/>
            <a:ext cx="5217149" cy="588046"/>
          </a:xfrm>
          <a:prstGeom prst="rect">
            <a:avLst/>
          </a:prstGeom>
          <a:noFill/>
        </p:spPr>
        <p:txBody>
          <a:bodyPr wrap="square">
            <a:spAutoFit/>
          </a:bodyPr>
          <a:lstStyle/>
          <a:p>
            <a:pPr algn="ctr">
              <a:lnSpc>
                <a:spcPct val="150000"/>
              </a:lnSpc>
            </a:pPr>
            <a:r>
              <a:rPr lang="en-GB" sz="2400" b="1" dirty="0">
                <a:latin typeface="Merriweather" panose="00000500000000000000" pitchFamily="2" charset="0"/>
                <a:ea typeface="Nirmala UI" panose="020B0502040204020203" pitchFamily="34" charset="0"/>
                <a:cs typeface="Nirmala UI" panose="020B0502040204020203" pitchFamily="34" charset="0"/>
              </a:rPr>
              <a:t>FREE TEST-9 (FULL LENGTH)</a:t>
            </a:r>
          </a:p>
        </p:txBody>
      </p:sp>
      <p:sp>
        <p:nvSpPr>
          <p:cNvPr id="12" name="TextBox 11">
            <a:extLst>
              <a:ext uri="{FF2B5EF4-FFF2-40B4-BE49-F238E27FC236}">
                <a16:creationId xmlns:a16="http://schemas.microsoft.com/office/drawing/2014/main" id="{1C5E5750-9D29-261C-B926-ABFC380183B4}"/>
              </a:ext>
            </a:extLst>
          </p:cNvPr>
          <p:cNvSpPr txBox="1"/>
          <p:nvPr/>
        </p:nvSpPr>
        <p:spPr>
          <a:xfrm>
            <a:off x="364064" y="2964357"/>
            <a:ext cx="6129866" cy="1200329"/>
          </a:xfrm>
          <a:prstGeom prst="rect">
            <a:avLst/>
          </a:prstGeom>
          <a:noFill/>
        </p:spPr>
        <p:txBody>
          <a:bodyPr wrap="square">
            <a:spAutoFit/>
          </a:bodyPr>
          <a:lstStyle/>
          <a:p>
            <a:pPr algn="ctr"/>
            <a:r>
              <a:rPr lang="en-GB" sz="5400" b="1" dirty="0">
                <a:latin typeface="Arial Black" panose="020B0A04020102020204" pitchFamily="34" charset="0"/>
                <a:ea typeface="Nirmala UI" panose="020B0502040204020203" pitchFamily="34" charset="0"/>
                <a:cs typeface="Nirmala UI" panose="020B0502040204020203" pitchFamily="34" charset="0"/>
              </a:rPr>
              <a:t>RESULT MITRA</a:t>
            </a:r>
          </a:p>
          <a:p>
            <a:pPr algn="ctr"/>
            <a:r>
              <a:rPr lang="en-GB" sz="1800" b="1" dirty="0">
                <a:latin typeface="Merriweather" panose="00000500000000000000" pitchFamily="2" charset="0"/>
                <a:ea typeface="Nirmala UI" panose="020B0502040204020203" pitchFamily="34" charset="0"/>
                <a:cs typeface="Nirmala UI" panose="020B0502040204020203" pitchFamily="34" charset="0"/>
              </a:rPr>
              <a:t>(Most Trusted IAS/PCS Institute)</a:t>
            </a:r>
          </a:p>
        </p:txBody>
      </p:sp>
      <p:sp>
        <p:nvSpPr>
          <p:cNvPr id="13" name="Rectangle: Rounded Corners 12">
            <a:extLst>
              <a:ext uri="{FF2B5EF4-FFF2-40B4-BE49-F238E27FC236}">
                <a16:creationId xmlns:a16="http://schemas.microsoft.com/office/drawing/2014/main" id="{FF2F7259-8091-51BF-6567-1ACDC4609395}"/>
              </a:ext>
            </a:extLst>
          </p:cNvPr>
          <p:cNvSpPr/>
          <p:nvPr/>
        </p:nvSpPr>
        <p:spPr>
          <a:xfrm>
            <a:off x="364064" y="9017158"/>
            <a:ext cx="6129866" cy="469379"/>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14" name="TextBox 53">
            <a:extLst>
              <a:ext uri="{FF2B5EF4-FFF2-40B4-BE49-F238E27FC236}">
                <a16:creationId xmlns:a16="http://schemas.microsoft.com/office/drawing/2014/main" id="{23673EBA-CBDD-9D63-7EDD-83AE9276000D}"/>
              </a:ext>
            </a:extLst>
          </p:cNvPr>
          <p:cNvSpPr txBox="1"/>
          <p:nvPr/>
        </p:nvSpPr>
        <p:spPr>
          <a:xfrm>
            <a:off x="349451" y="9067181"/>
            <a:ext cx="3932989" cy="3693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15" name="TextBox 57">
            <a:extLst>
              <a:ext uri="{FF2B5EF4-FFF2-40B4-BE49-F238E27FC236}">
                <a16:creationId xmlns:a16="http://schemas.microsoft.com/office/drawing/2014/main" id="{2E3CF279-A5DA-FF2F-B361-01E1CA268C82}"/>
              </a:ext>
            </a:extLst>
          </p:cNvPr>
          <p:cNvSpPr txBox="1"/>
          <p:nvPr/>
        </p:nvSpPr>
        <p:spPr>
          <a:xfrm>
            <a:off x="4417281" y="9121042"/>
            <a:ext cx="2076649" cy="26161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1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http://www.resultmitra.com</a:t>
            </a:r>
          </a:p>
        </p:txBody>
      </p:sp>
      <p:sp>
        <p:nvSpPr>
          <p:cNvPr id="16" name="Star: 12 Points 15">
            <a:extLst>
              <a:ext uri="{FF2B5EF4-FFF2-40B4-BE49-F238E27FC236}">
                <a16:creationId xmlns:a16="http://schemas.microsoft.com/office/drawing/2014/main" id="{05E5EBF7-C83B-16C7-BFBE-DD7C62E9717A}"/>
              </a:ext>
            </a:extLst>
          </p:cNvPr>
          <p:cNvSpPr/>
          <p:nvPr/>
        </p:nvSpPr>
        <p:spPr>
          <a:xfrm>
            <a:off x="423108" y="6777434"/>
            <a:ext cx="3074833" cy="2210734"/>
          </a:xfrm>
          <a:prstGeom prst="star12">
            <a:avLst>
              <a:gd name="adj" fmla="val 4140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17" name="TextBox 57">
            <a:extLst>
              <a:ext uri="{FF2B5EF4-FFF2-40B4-BE49-F238E27FC236}">
                <a16:creationId xmlns:a16="http://schemas.microsoft.com/office/drawing/2014/main" id="{4838ADF3-859A-5FB1-C947-3A463180764B}"/>
              </a:ext>
            </a:extLst>
          </p:cNvPr>
          <p:cNvSpPr txBox="1"/>
          <p:nvPr/>
        </p:nvSpPr>
        <p:spPr>
          <a:xfrm>
            <a:off x="598873" y="7423389"/>
            <a:ext cx="2723302" cy="129266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हमारें 140</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Students</a:t>
            </a: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ने दिया</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70</a:t>
            </a:r>
            <a:r>
              <a:rPr lang="en-IN" sz="2500" b="1" baseline="30000"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th </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BPSC Mains</a:t>
            </a:r>
          </a:p>
        </p:txBody>
      </p:sp>
    </p:spTree>
    <p:extLst>
      <p:ext uri="{BB962C8B-B14F-4D97-AF65-F5344CB8AC3E}">
        <p14:creationId xmlns:p14="http://schemas.microsoft.com/office/powerpoint/2010/main" val="145222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B353E-46F1-38E5-0771-8F8E11ACFD1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59462EB-0B47-8A91-18FE-04E779DF0F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2806604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01B29-F67D-68E1-D01B-B3D0F335D330}"/>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994A771E-F06C-6205-C1B0-71F4A133CFCE}"/>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3</a:t>
            </a:fld>
            <a:endParaRPr lang="en-IN"/>
          </a:p>
        </p:txBody>
      </p:sp>
      <p:sp>
        <p:nvSpPr>
          <p:cNvPr id="3" name="Rectangle 2">
            <a:extLst>
              <a:ext uri="{FF2B5EF4-FFF2-40B4-BE49-F238E27FC236}">
                <a16:creationId xmlns:a16="http://schemas.microsoft.com/office/drawing/2014/main" id="{596B9298-2A6C-1C35-7BC2-B8403719BBE5}"/>
              </a:ext>
            </a:extLst>
          </p:cNvPr>
          <p:cNvSpPr/>
          <p:nvPr/>
        </p:nvSpPr>
        <p:spPr>
          <a:xfrm>
            <a:off x="774009" y="2345376"/>
            <a:ext cx="5427606" cy="5942519"/>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9" name="TextBox 1099">
            <a:extLst>
              <a:ext uri="{FF2B5EF4-FFF2-40B4-BE49-F238E27FC236}">
                <a16:creationId xmlns:a16="http://schemas.microsoft.com/office/drawing/2014/main" id="{F1B2C7C4-D36E-DA71-2222-54A618F062C9}"/>
              </a:ext>
            </a:extLst>
          </p:cNvPr>
          <p:cNvSpPr txBox="1"/>
          <p:nvPr/>
        </p:nvSpPr>
        <p:spPr>
          <a:xfrm>
            <a:off x="878204" y="403207"/>
            <a:ext cx="5403794"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4800" b="1" dirty="0">
                <a:latin typeface="Arial Black" panose="020B0A04020102020204" pitchFamily="34" charset="0"/>
                <a:ea typeface="Nirmala UI" panose="020B0502040204020203" pitchFamily="34" charset="0"/>
                <a:cs typeface="Nirmala UI" panose="020B0502040204020203" pitchFamily="34" charset="0"/>
              </a:rPr>
              <a:t>RESULT MITRA</a:t>
            </a:r>
          </a:p>
        </p:txBody>
      </p:sp>
      <p:sp>
        <p:nvSpPr>
          <p:cNvPr id="31" name="TextBox 1100">
            <a:extLst>
              <a:ext uri="{FF2B5EF4-FFF2-40B4-BE49-F238E27FC236}">
                <a16:creationId xmlns:a16="http://schemas.microsoft.com/office/drawing/2014/main" id="{E6A784BC-4A46-A345-FD14-E9702778E71F}"/>
              </a:ext>
            </a:extLst>
          </p:cNvPr>
          <p:cNvSpPr txBox="1"/>
          <p:nvPr/>
        </p:nvSpPr>
        <p:spPr>
          <a:xfrm>
            <a:off x="2091125" y="1136322"/>
            <a:ext cx="3372048"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600" b="1" dirty="0">
                <a:latin typeface="Adobe Devanagari" panose="02040503050201020203" pitchFamily="18" charset="0"/>
                <a:cs typeface="Adobe Devanagari" panose="02040503050201020203" pitchFamily="18" charset="0"/>
              </a:rPr>
              <a:t>(Most Trusted IAS/PCS Institute)</a:t>
            </a:r>
          </a:p>
        </p:txBody>
      </p:sp>
      <p:sp>
        <p:nvSpPr>
          <p:cNvPr id="38" name="TextBox 24">
            <a:extLst>
              <a:ext uri="{FF2B5EF4-FFF2-40B4-BE49-F238E27FC236}">
                <a16:creationId xmlns:a16="http://schemas.microsoft.com/office/drawing/2014/main" id="{7609E99E-E23C-6671-DB99-23C74DAE4ED9}"/>
              </a:ext>
            </a:extLst>
          </p:cNvPr>
          <p:cNvSpPr txBox="1"/>
          <p:nvPr/>
        </p:nvSpPr>
        <p:spPr>
          <a:xfrm>
            <a:off x="774010" y="2440140"/>
            <a:ext cx="5427605" cy="577081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b="1" dirty="0">
                <a:latin typeface="Adobe Devanagari" panose="02040503050201020203" pitchFamily="18" charset="0"/>
                <a:ea typeface="Nirmala UI" panose="020B0502040204020203" pitchFamily="34" charset="0"/>
                <a:cs typeface="Adobe Devanagari" panose="02040503050201020203" pitchFamily="18" charset="0"/>
              </a:rPr>
              <a:t>1. </a:t>
            </a:r>
            <a:r>
              <a:rPr lang="en-GB" sz="900" dirty="0">
                <a:latin typeface="Adobe Devanagari" panose="02040503050201020203" pitchFamily="18" charset="0"/>
                <a:ea typeface="Nirmala UI" panose="020B0502040204020203" pitchFamily="34" charset="0"/>
                <a:cs typeface="Adobe Devanagari" panose="02040503050201020203" pitchFamily="18" charset="0"/>
              </a:rPr>
              <a:t>This Question Booklet contains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150</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in total.</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2. All </a:t>
            </a:r>
            <a:r>
              <a:rPr lang="en-GB" sz="900" dirty="0">
                <a:latin typeface="Adobe Devanagari" panose="02040503050201020203" pitchFamily="18" charset="0"/>
                <a:ea typeface="Nirmala UI" panose="020B0502040204020203" pitchFamily="34" charset="0"/>
                <a:cs typeface="Adobe Devanagari" panose="02040503050201020203" pitchFamily="18" charset="0"/>
              </a:rPr>
              <a:t>questions carry equal marks.</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3. </a:t>
            </a:r>
            <a:r>
              <a:rPr lang="en-GB" sz="900" dirty="0">
                <a:latin typeface="Adobe Devanagari" panose="02040503050201020203" pitchFamily="18" charset="0"/>
                <a:ea typeface="Nirmala UI" panose="020B0502040204020203" pitchFamily="34" charset="0"/>
                <a:cs typeface="Adobe Devanagari" panose="02040503050201020203" pitchFamily="18" charset="0"/>
              </a:rPr>
              <a:t>An Answer Sheet has been provided inside the question booklet to mark your answers.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You must write your Roll Number, encode it, and fill in other particulars in the space provided on the Answer Sheet. Failure to do so will result in your Answer Sheet not being evaluated.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4. Immediately after the commencement of the examination, you should check your Question Booklet and attached Answer Sheet to ensure that the Question Booklet Series printed on the top left-hand corner of the Booklet matches the encoded series on the Answer Sheet. Additionally, check that the Booklet contains printed pages, including two pages for Rough Work. Ensure that no page is missing, unprinted, torn, repeated, or mismatched with the Answer Sheet. If you find any defect in this Booklet or attached Answer Sheet, request a replacement immediately with a complete Booklet and OMR sheet of the same series.</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5.</a:t>
            </a:r>
            <a:r>
              <a:rPr lang="en-GB" sz="900" dirty="0">
                <a:latin typeface="Adobe Devanagari" panose="02040503050201020203" pitchFamily="18" charset="0"/>
                <a:ea typeface="Nirmala UI" panose="020B0502040204020203" pitchFamily="34" charset="0"/>
                <a:cs typeface="Adobe Devanagari" panose="02040503050201020203" pitchFamily="18" charset="0"/>
              </a:rPr>
              <a:t> In case of any printing or factual errors, the English version of the questions will be treated as the standard.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6.</a:t>
            </a:r>
            <a:r>
              <a:rPr lang="en-GB" sz="900" dirty="0">
                <a:latin typeface="Adobe Devanagari" panose="02040503050201020203" pitchFamily="18" charset="0"/>
                <a:ea typeface="Nirmala UI" panose="020B0502040204020203" pitchFamily="34" charset="0"/>
                <a:cs typeface="Adobe Devanagari" panose="02040503050201020203" pitchFamily="18" charset="0"/>
              </a:rPr>
              <a:t> You must write your Roll Number in the space provided on the top of this page. Do not write anything else on the Question Booklet.</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7.</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and their responses are printed in both English and Hindi versions in this Booklet. Each question has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options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You are to select ONLY ONE correct response and mark it on your Answer Sheet. If you believe there is more than one correct response, mark the one you consider the best. In any case, choose ONLY ONE response for each question.</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8. </a:t>
            </a:r>
            <a:r>
              <a:rPr lang="en-GB" sz="900" dirty="0">
                <a:latin typeface="Adobe Devanagari" panose="02040503050201020203" pitchFamily="18" charset="0"/>
                <a:ea typeface="Nirmala UI" panose="020B0502040204020203" pitchFamily="34" charset="0"/>
                <a:cs typeface="Adobe Devanagari" panose="02040503050201020203" pitchFamily="18" charset="0"/>
              </a:rPr>
              <a:t>In the Answer Sheet, there are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circles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corresponding to each question. To answer the questions, use a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Black/Blue ink ballpoint pen </a:t>
            </a:r>
            <a:r>
              <a:rPr lang="en-GB" sz="900" dirty="0">
                <a:latin typeface="Adobe Devanagari" panose="02040503050201020203" pitchFamily="18" charset="0"/>
                <a:ea typeface="Nirmala UI" panose="020B0502040204020203" pitchFamily="34" charset="0"/>
                <a:cs typeface="Adobe Devanagari" panose="02040503050201020203" pitchFamily="18" charset="0"/>
              </a:rPr>
              <a:t>to mark ONLY ONE circle for each question. Do not mark more than one circle for a question, as the answer will be considered wrong. Any changes or erasures are not allowed.</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9. </a:t>
            </a:r>
            <a:r>
              <a:rPr lang="en-GB" sz="900" dirty="0">
                <a:latin typeface="Adobe Devanagari" panose="02040503050201020203" pitchFamily="18" charset="0"/>
                <a:ea typeface="Nirmala UI" panose="020B0502040204020203" pitchFamily="34" charset="0"/>
                <a:cs typeface="Adobe Devanagari" panose="02040503050201020203" pitchFamily="18" charset="0"/>
              </a:rPr>
              <a:t>For each question for which a wrong answer or more than one answer has been given,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one-third (1/3)</a:t>
            </a:r>
            <a:r>
              <a:rPr lang="en-GB" sz="900" dirty="0">
                <a:latin typeface="Adobe Devanagari" panose="02040503050201020203" pitchFamily="18" charset="0"/>
                <a:ea typeface="Nirmala UI" panose="020B0502040204020203" pitchFamily="34" charset="0"/>
                <a:cs typeface="Adobe Devanagari" panose="02040503050201020203" pitchFamily="18" charset="0"/>
              </a:rPr>
              <a:t> of the marks assigned to that question will be deducted as a penalty.</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10. </a:t>
            </a:r>
            <a:r>
              <a:rPr lang="en-GB" sz="900" dirty="0">
                <a:latin typeface="Adobe Devanagari" panose="02040503050201020203" pitchFamily="18" charset="0"/>
                <a:ea typeface="Nirmala UI" panose="020B0502040204020203" pitchFamily="34" charset="0"/>
                <a:cs typeface="Adobe Devanagari" panose="02040503050201020203" pitchFamily="18" charset="0"/>
              </a:rPr>
              <a:t>You should not remove or tear off any page from the Question Booklet. You are not allowed to take the Question Booklet and Answer Sheet out of the Examination Hall during the examination.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After the examination concludes, you must hand over your Answer Sheet to the Invigilator. Afterward, you may take the Question Booklet with you.</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11.</a:t>
            </a:r>
            <a:r>
              <a:rPr lang="en-GB" sz="900" dirty="0">
                <a:latin typeface="Adobe Devanagari" panose="02040503050201020203" pitchFamily="18" charset="0"/>
                <a:ea typeface="Nirmala UI" panose="020B0502040204020203" pitchFamily="34" charset="0"/>
                <a:cs typeface="Adobe Devanagari" panose="02040503050201020203" pitchFamily="18" charset="0"/>
              </a:rPr>
              <a:t> Failure to comply with any of the above instructions will lead to appropriate action or penalty, as decided by the Commission.</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12.</a:t>
            </a:r>
            <a:r>
              <a:rPr lang="en-GB" sz="900" dirty="0">
                <a:latin typeface="Adobe Devanagari" panose="02040503050201020203" pitchFamily="18" charset="0"/>
                <a:ea typeface="Nirmala UI" panose="020B0502040204020203" pitchFamily="34" charset="0"/>
                <a:cs typeface="Adobe Devanagari" panose="02040503050201020203" pitchFamily="18" charset="0"/>
              </a:rPr>
              <a:t> Before leaving the Examination Hall, candidates must ensure that their Answer Sheets are kept in a Self-Adhesive LDPE Bag and properly packed/sealed in their presence.</a:t>
            </a:r>
          </a:p>
        </p:txBody>
      </p:sp>
      <p:sp>
        <p:nvSpPr>
          <p:cNvPr id="42" name="Rectangle: Rounded Corners 41">
            <a:extLst>
              <a:ext uri="{FF2B5EF4-FFF2-40B4-BE49-F238E27FC236}">
                <a16:creationId xmlns:a16="http://schemas.microsoft.com/office/drawing/2014/main" id="{23ECF0EB-44F8-B063-6EEE-863DC2D97E25}"/>
              </a:ext>
            </a:extLst>
          </p:cNvPr>
          <p:cNvSpPr/>
          <p:nvPr/>
        </p:nvSpPr>
        <p:spPr>
          <a:xfrm>
            <a:off x="774009" y="8353666"/>
            <a:ext cx="5432686" cy="3632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43" name="TextBox 53">
            <a:extLst>
              <a:ext uri="{FF2B5EF4-FFF2-40B4-BE49-F238E27FC236}">
                <a16:creationId xmlns:a16="http://schemas.microsoft.com/office/drawing/2014/main" id="{6B0567C2-1707-BED1-54E7-A7A9B502DF52}"/>
              </a:ext>
            </a:extLst>
          </p:cNvPr>
          <p:cNvSpPr txBox="1"/>
          <p:nvPr/>
        </p:nvSpPr>
        <p:spPr>
          <a:xfrm>
            <a:off x="828919" y="8373268"/>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55693640-E568-21F0-FDD3-5BF77561F48C}"/>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55" name="Rectangle: Rounded Corners 54">
            <a:extLst>
              <a:ext uri="{FF2B5EF4-FFF2-40B4-BE49-F238E27FC236}">
                <a16:creationId xmlns:a16="http://schemas.microsoft.com/office/drawing/2014/main" id="{8972A6C8-BAC5-F664-6E7D-00C81C1B1E4A}"/>
              </a:ext>
            </a:extLst>
          </p:cNvPr>
          <p:cNvSpPr/>
          <p:nvPr/>
        </p:nvSpPr>
        <p:spPr>
          <a:xfrm>
            <a:off x="2504018" y="2269979"/>
            <a:ext cx="2032001" cy="1653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57" name="TextBox 56">
            <a:extLst>
              <a:ext uri="{FF2B5EF4-FFF2-40B4-BE49-F238E27FC236}">
                <a16:creationId xmlns:a16="http://schemas.microsoft.com/office/drawing/2014/main" id="{C40FD579-383C-28E4-5046-96DF98533D15}"/>
              </a:ext>
            </a:extLst>
          </p:cNvPr>
          <p:cNvSpPr txBox="1"/>
          <p:nvPr/>
        </p:nvSpPr>
        <p:spPr>
          <a:xfrm>
            <a:off x="2627802" y="2251198"/>
            <a:ext cx="1743832" cy="215444"/>
          </a:xfrm>
          <a:prstGeom prst="rect">
            <a:avLst/>
          </a:prstGeom>
          <a:noFill/>
        </p:spPr>
        <p:txBody>
          <a:bodyPr wrap="square">
            <a:spAutoFit/>
          </a:bodyPr>
          <a:lstStyle/>
          <a:p>
            <a:r>
              <a:rPr lang="en-IN" sz="800" b="1" dirty="0">
                <a:solidFill>
                  <a:schemeClr val="bg1"/>
                </a:solidFill>
                <a:latin typeface="Merriweather" panose="00000500000000000000" pitchFamily="2" charset="0"/>
              </a:rPr>
              <a:t>IMPORTANT INSTRUCTIONS</a:t>
            </a:r>
            <a:endParaRPr lang="en-GB"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endParaRPr>
          </a:p>
        </p:txBody>
      </p:sp>
      <p:sp>
        <p:nvSpPr>
          <p:cNvPr id="59" name="TextBox 24">
            <a:extLst>
              <a:ext uri="{FF2B5EF4-FFF2-40B4-BE49-F238E27FC236}">
                <a16:creationId xmlns:a16="http://schemas.microsoft.com/office/drawing/2014/main" id="{F5D3B841-AC84-EA9A-EF0B-2FA601B16B04}"/>
              </a:ext>
            </a:extLst>
          </p:cNvPr>
          <p:cNvSpPr txBox="1"/>
          <p:nvPr/>
        </p:nvSpPr>
        <p:spPr>
          <a:xfrm>
            <a:off x="1556332" y="8756519"/>
            <a:ext cx="4088576"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1400" b="1" dirty="0">
                <a:latin typeface="Adobe Devanagari" panose="02040503050201020203" pitchFamily="18" charset="0"/>
                <a:ea typeface="Nirmala UI" panose="020B0502040204020203" pitchFamily="34" charset="0"/>
                <a:cs typeface="Adobe Devanagari" panose="02040503050201020203" pitchFamily="18" charset="0"/>
              </a:rPr>
              <a:t>ध्यान दें</a:t>
            </a:r>
            <a:r>
              <a:rPr lang="en-IN" sz="14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400" b="1" dirty="0">
                <a:latin typeface="Adobe Devanagari" panose="02040503050201020203" pitchFamily="18" charset="0"/>
                <a:ea typeface="Nirmala UI" panose="020B0502040204020203" pitchFamily="34" charset="0"/>
                <a:cs typeface="Adobe Devanagari" panose="02040503050201020203" pitchFamily="18" charset="0"/>
              </a:rPr>
              <a:t> अनुदेशों का हिन्दी रूपांतर इस पुस्तिका के अंतिम पृष्ठ पर छपा है।</a:t>
            </a:r>
            <a:endParaRPr lang="en-GB" sz="1400" dirty="0">
              <a:latin typeface="Adobe Devanagari" panose="02040503050201020203" pitchFamily="18" charset="0"/>
              <a:ea typeface="Nirmala UI" panose="020B0502040204020203" pitchFamily="34" charset="0"/>
              <a:cs typeface="Adobe Devanagari" panose="02040503050201020203" pitchFamily="18" charset="0"/>
            </a:endParaRPr>
          </a:p>
        </p:txBody>
      </p:sp>
      <p:cxnSp>
        <p:nvCxnSpPr>
          <p:cNvPr id="61" name="Straight Connector 60">
            <a:extLst>
              <a:ext uri="{FF2B5EF4-FFF2-40B4-BE49-F238E27FC236}">
                <a16:creationId xmlns:a16="http://schemas.microsoft.com/office/drawing/2014/main" id="{E1C36EE4-6368-689F-8F1C-AD7D73FAD2BA}"/>
              </a:ext>
            </a:extLst>
          </p:cNvPr>
          <p:cNvCxnSpPr>
            <a:cxnSpLocks/>
          </p:cNvCxnSpPr>
          <p:nvPr/>
        </p:nvCxnSpPr>
        <p:spPr>
          <a:xfrm flipV="1">
            <a:off x="797821" y="1419479"/>
            <a:ext cx="5403794" cy="1"/>
          </a:xfrm>
          <a:prstGeom prst="line">
            <a:avLst/>
          </a:prstGeom>
        </p:spPr>
        <p:style>
          <a:lnRef idx="2">
            <a:schemeClr val="dk1"/>
          </a:lnRef>
          <a:fillRef idx="0">
            <a:schemeClr val="dk1"/>
          </a:fillRef>
          <a:effectRef idx="1">
            <a:schemeClr val="dk1"/>
          </a:effectRef>
          <a:fontRef idx="minor">
            <a:schemeClr val="tx1"/>
          </a:fontRef>
        </p:style>
      </p:cxnSp>
      <p:sp>
        <p:nvSpPr>
          <p:cNvPr id="62" name="TextBox 24">
            <a:extLst>
              <a:ext uri="{FF2B5EF4-FFF2-40B4-BE49-F238E27FC236}">
                <a16:creationId xmlns:a16="http://schemas.microsoft.com/office/drawing/2014/main" id="{8F8109C4-3972-ABD9-305C-4C38209045CE}"/>
              </a:ext>
            </a:extLst>
          </p:cNvPr>
          <p:cNvSpPr txBox="1"/>
          <p:nvPr/>
        </p:nvSpPr>
        <p:spPr>
          <a:xfrm>
            <a:off x="715197" y="1461570"/>
            <a:ext cx="121943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Time Allowed: 2Hrs</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3" name="TextBox 24">
            <a:extLst>
              <a:ext uri="{FF2B5EF4-FFF2-40B4-BE49-F238E27FC236}">
                <a16:creationId xmlns:a16="http://schemas.microsoft.com/office/drawing/2014/main" id="{07AE1033-6E4C-3466-78E5-1BC3E6539E70}"/>
              </a:ext>
            </a:extLst>
          </p:cNvPr>
          <p:cNvSpPr txBox="1"/>
          <p:nvPr/>
        </p:nvSpPr>
        <p:spPr>
          <a:xfrm>
            <a:off x="5463173" y="1435433"/>
            <a:ext cx="777213" cy="35394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Maximum Marks: 150</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4" name="TextBox 24">
            <a:extLst>
              <a:ext uri="{FF2B5EF4-FFF2-40B4-BE49-F238E27FC236}">
                <a16:creationId xmlns:a16="http://schemas.microsoft.com/office/drawing/2014/main" id="{81719E09-C1D1-083F-C4E1-B833987C8226}"/>
              </a:ext>
            </a:extLst>
          </p:cNvPr>
          <p:cNvSpPr txBox="1"/>
          <p:nvPr/>
        </p:nvSpPr>
        <p:spPr>
          <a:xfrm>
            <a:off x="2531895" y="1503387"/>
            <a:ext cx="1700277" cy="27699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200" b="1" dirty="0">
                <a:latin typeface="Arial Black" panose="020B0A04020102020204" pitchFamily="34" charset="0"/>
                <a:ea typeface="Nirmala UI" panose="020B0502040204020203" pitchFamily="34" charset="0"/>
                <a:cs typeface="Nirmala UI" panose="020B0502040204020203" pitchFamily="34" charset="0"/>
              </a:rPr>
              <a:t>Full Length Test-9</a:t>
            </a:r>
            <a:endParaRPr lang="en-GB" sz="1200" dirty="0">
              <a:latin typeface="Arial Black" panose="020B0A04020102020204" pitchFamily="34" charset="0"/>
              <a:ea typeface="Nirmala UI" panose="020B0502040204020203" pitchFamily="34" charset="0"/>
              <a:cs typeface="Nirmala UI" panose="020B0502040204020203" pitchFamily="34" charset="0"/>
            </a:endParaRPr>
          </a:p>
        </p:txBody>
      </p:sp>
      <p:sp>
        <p:nvSpPr>
          <p:cNvPr id="65" name="TextBox 24">
            <a:extLst>
              <a:ext uri="{FF2B5EF4-FFF2-40B4-BE49-F238E27FC236}">
                <a16:creationId xmlns:a16="http://schemas.microsoft.com/office/drawing/2014/main" id="{746BFEDF-1622-DBE5-85E3-66D74D62DD19}"/>
              </a:ext>
            </a:extLst>
          </p:cNvPr>
          <p:cNvSpPr txBox="1"/>
          <p:nvPr/>
        </p:nvSpPr>
        <p:spPr>
          <a:xfrm>
            <a:off x="2819282" y="1728077"/>
            <a:ext cx="1219435" cy="24622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b="1" dirty="0">
                <a:latin typeface="Nirmala UI" panose="020B0502040204020203" pitchFamily="34" charset="0"/>
                <a:ea typeface="Nirmala UI" panose="020B0502040204020203" pitchFamily="34" charset="0"/>
                <a:cs typeface="Nirmala UI" panose="020B0502040204020203" pitchFamily="34" charset="0"/>
              </a:rPr>
              <a:t>Question Booklet</a:t>
            </a:r>
            <a:endParaRPr lang="en-GB" sz="10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8" name="TextBox 24">
            <a:extLst>
              <a:ext uri="{FF2B5EF4-FFF2-40B4-BE49-F238E27FC236}">
                <a16:creationId xmlns:a16="http://schemas.microsoft.com/office/drawing/2014/main" id="{C74E0B38-B304-9BD6-BAD8-ADB5D48C5B44}"/>
              </a:ext>
            </a:extLst>
          </p:cNvPr>
          <p:cNvSpPr txBox="1"/>
          <p:nvPr/>
        </p:nvSpPr>
        <p:spPr>
          <a:xfrm>
            <a:off x="704383" y="2015773"/>
            <a:ext cx="542760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Merriweather" panose="00000500000000000000" pitchFamily="2" charset="0"/>
                <a:ea typeface="Nirmala UI" panose="020B0502040204020203" pitchFamily="34" charset="0"/>
                <a:cs typeface="Nirmala UI" panose="020B0502040204020203" pitchFamily="34" charset="0"/>
              </a:rPr>
              <a:t>Read the following instructions carefully before you begin to answer the questions.</a:t>
            </a:r>
            <a:endParaRPr lang="en-GB" sz="850" dirty="0">
              <a:latin typeface="Merriweather" panose="00000500000000000000" pitchFamily="2" charset="0"/>
              <a:ea typeface="Nirmala UI" panose="020B0502040204020203" pitchFamily="34" charset="0"/>
              <a:cs typeface="Nirmala UI" panose="020B0502040204020203" pitchFamily="34" charset="0"/>
            </a:endParaRPr>
          </a:p>
        </p:txBody>
      </p:sp>
      <p:sp>
        <p:nvSpPr>
          <p:cNvPr id="4" name="Rectangle 3">
            <a:extLst>
              <a:ext uri="{FF2B5EF4-FFF2-40B4-BE49-F238E27FC236}">
                <a16:creationId xmlns:a16="http://schemas.microsoft.com/office/drawing/2014/main" id="{206729F4-68A0-5496-D34C-26C5F2557B80}"/>
              </a:ext>
            </a:extLst>
          </p:cNvPr>
          <p:cNvSpPr/>
          <p:nvPr/>
        </p:nvSpPr>
        <p:spPr>
          <a:xfrm>
            <a:off x="2327729" y="9036893"/>
            <a:ext cx="2320925" cy="24137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5" name="TextBox 53">
            <a:extLst>
              <a:ext uri="{FF2B5EF4-FFF2-40B4-BE49-F238E27FC236}">
                <a16:creationId xmlns:a16="http://schemas.microsoft.com/office/drawing/2014/main" id="{59BF59F3-433B-5768-987D-F8790CFC2FEF}"/>
              </a:ext>
            </a:extLst>
          </p:cNvPr>
          <p:cNvSpPr txBox="1"/>
          <p:nvPr/>
        </p:nvSpPr>
        <p:spPr>
          <a:xfrm>
            <a:off x="2327715" y="9033464"/>
            <a:ext cx="811380"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Join Us:</a:t>
            </a:r>
          </a:p>
        </p:txBody>
      </p:sp>
      <p:pic>
        <p:nvPicPr>
          <p:cNvPr id="1026" name="Picture 2" descr="Telegram (software) - Wikipedia">
            <a:extLst>
              <a:ext uri="{FF2B5EF4-FFF2-40B4-BE49-F238E27FC236}">
                <a16:creationId xmlns:a16="http://schemas.microsoft.com/office/drawing/2014/main" id="{5F17CAD5-32A4-68B4-3B05-E3EF779642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0498" y="9076583"/>
            <a:ext cx="161996" cy="1619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acebook-logo - Wave Transit">
            <a:extLst>
              <a:ext uri="{FF2B5EF4-FFF2-40B4-BE49-F238E27FC236}">
                <a16:creationId xmlns:a16="http://schemas.microsoft.com/office/drawing/2014/main" id="{85FDE40C-C8E4-D3BE-65B3-E2D9911FD9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2494" y="9055023"/>
            <a:ext cx="328184" cy="2051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0681CDB5-6E62-EE12-6EC6-9CEF322021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0677" y="9059880"/>
            <a:ext cx="199887" cy="2002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2F34C87D-0836-9292-D4FE-B8EEC43754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278" y="8432328"/>
            <a:ext cx="226927" cy="2273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D1B98B0-C853-EE36-DB80-40EFB163F01A}"/>
              </a:ext>
            </a:extLst>
          </p:cNvPr>
          <p:cNvPicPr>
            <a:picLocks noChangeAspect="1"/>
          </p:cNvPicPr>
          <p:nvPr/>
        </p:nvPicPr>
        <p:blipFill>
          <a:blip r:embed="rId5"/>
          <a:stretch>
            <a:fillRect/>
          </a:stretch>
        </p:blipFill>
        <p:spPr>
          <a:xfrm>
            <a:off x="3782569" y="9076583"/>
            <a:ext cx="177398" cy="177398"/>
          </a:xfrm>
          <a:prstGeom prst="rect">
            <a:avLst/>
          </a:prstGeom>
        </p:spPr>
      </p:pic>
      <p:pic>
        <p:nvPicPr>
          <p:cNvPr id="1036" name="Picture 12">
            <a:extLst>
              <a:ext uri="{FF2B5EF4-FFF2-40B4-BE49-F238E27FC236}">
                <a16:creationId xmlns:a16="http://schemas.microsoft.com/office/drawing/2014/main" id="{F0FF43B0-EC72-7702-D575-0C3FA7CF86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1218" y="9064514"/>
            <a:ext cx="479425" cy="201535"/>
          </a:xfrm>
          <a:prstGeom prst="rect">
            <a:avLst/>
          </a:prstGeom>
          <a:solidFill>
            <a:schemeClr val="bg1"/>
          </a:solidFill>
        </p:spPr>
      </p:pic>
    </p:spTree>
    <p:extLst>
      <p:ext uri="{BB962C8B-B14F-4D97-AF65-F5344CB8AC3E}">
        <p14:creationId xmlns:p14="http://schemas.microsoft.com/office/powerpoint/2010/main" val="3871804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5496" y="497585"/>
            <a:ext cx="3010858" cy="9010159"/>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1</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किस अभिलेख में अशोक बुद्ध, धर्म और संघ के प्रति विश्वास प्रकट करता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रुम्मिनदेई स्तंभलेख</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मास्की लघु शिलालेख</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सारनाथ स्तंभलेख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भाब्रू लघु शिलालेख</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पुस्तकों में से कौन एक व्याकरण संबंधी लिखित सामग्री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अष्टाध्याय</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महाभाष्य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iii)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प्राकृत प्रकाश                   (</a:t>
            </a:r>
            <a:r>
              <a:rPr lang="en-GB" sz="1150" dirty="0">
                <a:latin typeface="Adobe Devanagari" panose="02040503050201020203" pitchFamily="18" charset="0"/>
                <a:ea typeface="Nirmala UI" panose="020B0502040204020203" pitchFamily="34" charset="0"/>
                <a:cs typeface="Adobe Devanagari" panose="02040503050201020203" pitchFamily="18" charset="0"/>
              </a:rPr>
              <a:t>iv)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तोलकापियम</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 में दिए गए कोड में से सही उत्तर चुनिए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1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एवं (</a:t>
            </a:r>
            <a:r>
              <a:rPr lang="en-GB" sz="1150" dirty="0">
                <a:latin typeface="Adobe Devanagari" panose="02040503050201020203" pitchFamily="18" charset="0"/>
                <a:ea typeface="Nirmala UI" panose="020B0502040204020203" pitchFamily="34" charset="0"/>
                <a:cs typeface="Adobe Devanagari" panose="02040503050201020203" pitchFamily="18" charset="0"/>
              </a:rPr>
              <a:t>ii)</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1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एवं (</a:t>
            </a:r>
            <a:r>
              <a:rPr lang="en-GB" sz="1150" dirty="0">
                <a:latin typeface="Adobe Devanagari" panose="02040503050201020203" pitchFamily="18" charset="0"/>
                <a:ea typeface="Nirmala UI" panose="020B0502040204020203" pitchFamily="34" charset="0"/>
                <a:cs typeface="Adobe Devanagari" panose="02040503050201020203" pitchFamily="18" charset="0"/>
              </a:rPr>
              <a:t>iii)</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1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50" dirty="0">
                <a:latin typeface="Adobe Devanagari" panose="02040503050201020203" pitchFamily="18" charset="0"/>
                <a:ea typeface="Nirmala UI" panose="020B0502040204020203" pitchFamily="34" charset="0"/>
                <a:cs typeface="Adobe Devanagari" panose="02040503050201020203" pitchFamily="18" charset="0"/>
              </a:rPr>
              <a:t>), (ii)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एवं (</a:t>
            </a:r>
            <a:r>
              <a:rPr lang="en-GB" sz="1150" dirty="0">
                <a:latin typeface="Adobe Devanagari" panose="02040503050201020203" pitchFamily="18" charset="0"/>
                <a:ea typeface="Nirmala UI" panose="020B0502040204020203" pitchFamily="34" charset="0"/>
                <a:cs typeface="Adobe Devanagari" panose="02040503050201020203" pitchFamily="18" charset="0"/>
              </a:rPr>
              <a:t>iii)</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en-GB" sz="11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50" dirty="0">
                <a:latin typeface="Adobe Devanagari" panose="02040503050201020203" pitchFamily="18" charset="0"/>
                <a:ea typeface="Nirmala UI" panose="020B0502040204020203" pitchFamily="34" charset="0"/>
                <a:cs typeface="Adobe Devanagari" panose="02040503050201020203" pitchFamily="18" charset="0"/>
              </a:rPr>
              <a:t>), (ii), (iii)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एवं (</a:t>
            </a:r>
            <a:r>
              <a:rPr lang="en-GB" sz="1150" dirty="0">
                <a:latin typeface="Adobe Devanagari" panose="02040503050201020203" pitchFamily="18" charset="0"/>
                <a:ea typeface="Nirmala UI" panose="020B0502040204020203" pitchFamily="34" charset="0"/>
                <a:cs typeface="Adobe Devanagari" panose="02040503050201020203" pitchFamily="18" charset="0"/>
              </a:rPr>
              <a:t>iv) </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3.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वंश ने सबसे अधिक समय तक शासन किया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गुप्त</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कुषाण</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मौर्य</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वर्धन</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4.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हड़प्पा संस्कृति प्रथम शहरी संस्कृति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दक्षिण एशिया का</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दक्षिण-पूर्व एशिया का</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दक्षिण-उत्तरी एशिया का</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उपर्युक्त में से एक से अधिक</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बौद्धमत की परिषदें आयोजित हुई</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महत्वपूर्ण धार्मिक विषयों के निपटारे के लिए</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आपसी मिलन के लिए</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बौद्ध ग्रंथों के संकलन और विवादों के निवारण के लिए</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उपर्युक्त में से एक से अधिक</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6.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श्रीनगर नामक एक शहर की आधारशिला किसने रखी थी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चन्द्रगुप्त मौर्य</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अशोक</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बिन्दुसार</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उपर्युक्त में से एक से अधिक</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7.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किसने ब्राह्मणों और बौद्ध भिक्षुओं को बराबर संरक्षण दिया और दोनों को उदारता से भिक्षादान भी दिया था ?</a:t>
            </a:r>
          </a:p>
          <a:p>
            <a:pPr marL="228600" indent="-228600">
              <a:buAutoNum type="alphaUcParenBoth"/>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प्रभाकरवर्द्धन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राज्यवर्द्धन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हर्षवर्द्धन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उपर्युक्त में से एक से अधिक</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किन राजाओं के द्वारा नागरत्त को व्यापार और व्यवसाय को सम्पन्न करने के लिए सुपुर्द किया गया था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चोल वंश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पुष्पभूति वंश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मौर्य वंश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एक से अधिक</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71643" y="559229"/>
            <a:ext cx="3010858" cy="8656216"/>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1. In which inscription does Ashoka express his faith in the Buddha, Dhamma, and Sangha?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Rummindei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Pillar Edict 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Maski Minor Rock Edict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Sarnath Pillar Edict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Bhabru</a:t>
            </a:r>
            <a:r>
              <a:rPr lang="en-GB" sz="1050" dirty="0">
                <a:latin typeface="Adobe Devanagari" panose="02040503050201020203" pitchFamily="18" charset="0"/>
                <a:ea typeface="Nirmala UI" panose="020B0502040204020203" pitchFamily="34" charset="0"/>
                <a:cs typeface="Adobe Devanagari" panose="02040503050201020203" pitchFamily="18" charset="0"/>
              </a:rPr>
              <a:t> Minor Rock Edict</a:t>
            </a:r>
          </a:p>
          <a:p>
            <a:endParaRPr lang="en-GB"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Which of the following books contains material related to grammar?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Ashtadhyayi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(ii)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Mahabhashya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(iii) Prakrit Prakash   (iv) Tolkappiyam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Choose the correct answer from the codes given below</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(iii)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(ii), and (iii)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(ii), (iii), and (iv)</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Which of the following dynasties ruled for the longest period?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Gupta		(B) Kushan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Maurya		(D) Vardhan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The Harappan Civilization was the first urban culture of:</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South Asia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Southeast Asia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South-North Asia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More than one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 Buddhist councils were organized: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To settle important religious matters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For mutual interaction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To compile Buddhist scriptures and resolve disputes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More than one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6. Who laid the foundation of the city named Srinagar?</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Chandragupta Maurya	    (B) Ashoka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Bindusara	          (D) More than one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7. Who provided equal patronage to both Brahmins and Buddhist monks and generously gave alms to both?</a:t>
            </a:r>
          </a:p>
          <a:p>
            <a:pPr marL="228600" indent="-228600">
              <a:buAutoNum type="alphaUcParenBoth"/>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Prabhakaravardhana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Rajyavardhana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Harshavardhana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00" dirty="0">
                <a:latin typeface="Adobe Devanagari" panose="02040503050201020203" pitchFamily="18" charset="0"/>
                <a:ea typeface="Nirmala UI" panose="020B0502040204020203" pitchFamily="34" charset="0"/>
                <a:cs typeface="Adobe Devanagari" panose="02040503050201020203" pitchFamily="18" charset="0"/>
              </a:rPr>
              <a:t>More than one of the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 Which kings entrusted 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Nagarattar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with the responsibility of conducting trade and commerce?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Chola Dynasty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Pushyabhuti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Dynasty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Maurya Dynasty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More than one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147912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05F14-E988-91FD-632A-D8F59BFA81C9}"/>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9BA4514-9BE4-3391-F203-C85B5D16FB0E}"/>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2395E03-0A39-CAAA-5278-5AC78EA9AF46}"/>
              </a:ext>
            </a:extLst>
          </p:cNvPr>
          <p:cNvSpPr txBox="1"/>
          <p:nvPr/>
        </p:nvSpPr>
        <p:spPr>
          <a:xfrm>
            <a:off x="375496" y="456489"/>
            <a:ext cx="3010858" cy="9140964"/>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9.</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किसने प्रसिद्ध 'कुतुब-मीनार' के निर्माण में योगदान नहीं दिया?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कुतुबुद्दीन ऐबक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इल्तुतमिश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गयासुद्दीन तुगलक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फिरोज शाह तुगलक</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10.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दिल्ली सल्तनत का सबसे विद्वान शासक जो खगोल विज्ञान, गणित और चिकित्सा सहित शिक्षा की विभिन्न शाखाओं में पारंगत था, वह था: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इल्तुतमिश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अलाउद्दीन खिलजी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मुहम्मद-बिन-तुगलक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सिकंदर लोदी </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11.</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दिल्ली सल्तनत के तुगलक वंश का अंतिम शासक कौन था?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फिरोज शाह तुगलक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गयासुद्दीन तुगलक शाह-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नसीरुद्दीन महमूद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नुसरत शाह </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12.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को उनके कालानुक्रमिक क्रम में व्यवस्थित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रुकन-उद-दीन                         2. मुबारक खान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फिरोज शाह तुगलक                  4. आलम शाह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नीचे दिए गए कोड से सही उत्तर चुनें: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2, 1, 4, 3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1, 2, 4, 3</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1, 2, 3, 4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2, 1, 3, 4</a:t>
            </a:r>
          </a:p>
          <a:p>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13.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विजयनगर के पहले शासक की पहचान करें जिसने बहमनी से गोवा पर कब्जा किया?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हरिहर-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हरिहर-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बुक्का-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देवराय-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 </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14.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 यात्रियों के आगमन का क्रम क्या है?</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इब्न बतूता                            2. टैवर्नियर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अल-बिरूनी                        4. मनुची</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कोड: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1, 2, 3, 4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3, 1, 2, 4</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2, 3, 4, 1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4, 1, 2, 3</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15.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मुगल सम्राट ने अपनी आत्मकथा फ़ारसी में लिखी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बाबर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अकबर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जहाँगीर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औरंगज़ेब</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16.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ब्रिटिश भारतीय क्षेत्र का अंतिम बड़ा विस्तार किसके समय में हुआ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डफरिन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डलहौजी</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लिटन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कर्जन</a:t>
            </a:r>
          </a:p>
        </p:txBody>
      </p:sp>
      <p:sp>
        <p:nvSpPr>
          <p:cNvPr id="3" name="Rectangle 2">
            <a:extLst>
              <a:ext uri="{FF2B5EF4-FFF2-40B4-BE49-F238E27FC236}">
                <a16:creationId xmlns:a16="http://schemas.microsoft.com/office/drawing/2014/main" id="{501CFAAE-EAB5-78EA-376A-7BB6B8EA41D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5B0AB779-586E-301A-01B3-8D87CDF48189}"/>
              </a:ext>
            </a:extLst>
          </p:cNvPr>
          <p:cNvSpPr txBox="1"/>
          <p:nvPr/>
        </p:nvSpPr>
        <p:spPr>
          <a:xfrm>
            <a:off x="3471643" y="559229"/>
            <a:ext cx="3010858" cy="8979381"/>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9. Who among the following did not contribute to building the famous 'Qutb-Minar'?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Qutbuddin Aybak                 (B) Iltutmish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Ghiyasuddin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Tughluq          (D) Firuz Shah Tughluq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10. The most learned ruler of the Delhi sultanate who was well versed in various branches of learning including Astronomy, Mathematics and Medicine was: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Iltutmish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Alauddin Khalji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Muhammad-Bin-Tughluq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Sikandar Lodi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11. Who was the last ruler of the Tughluq dynasty of the Delhi Sultanate?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Firuz Shah Tughluq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Ghiyasuddin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Tughluq Shah- 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Nasiruddin Mahmud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Nusrat Shah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12. Arrange the following in their chronological order :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Rukn-</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ud</a:t>
            </a:r>
            <a:r>
              <a:rPr lang="en-GB" sz="1050" dirty="0">
                <a:latin typeface="Adobe Devanagari" panose="02040503050201020203" pitchFamily="18" charset="0"/>
                <a:ea typeface="Nirmala UI" panose="020B0502040204020203" pitchFamily="34" charset="0"/>
                <a:cs typeface="Adobe Devanagari" panose="02040503050201020203" pitchFamily="18" charset="0"/>
              </a:rPr>
              <a:t>-din                        2. Mubarak Khan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Firuz Shah Tughluq           4. Alam Shah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Select the correct answer from the codes given below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2, 1, 4, 3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 2, 4, 3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1,2,3,4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2, 1, 3, 4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13. Identify the first ruler of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Vijaynagara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who captured Goa from Bahamani’s?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Hariharaa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Hariharaa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II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Bukka- II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Devaraya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II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14. What is the sequence of arrival of these travellers ?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Ibn Battuta                           2. Tavernier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Al-Biruni                              4. Manucci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Code :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2, 3, 4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3, 1, 2, 4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2, 3, 4, 1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4, 1, 2, 3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15. Which of the following Mughal Emperor wrote his autobiography in Persian?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Babur                                (B) Akbar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Jahangir                            (D) Aurangzeb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16. The last major extension of British Indian territory took place during the time of :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Dufferin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Dalhousie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Lytton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Curzon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984168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5A6BB-3A53-78CD-22BA-3BF107182FB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D4B1DED-3F8D-70DF-821E-A1B262445D0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34FE6E8-1BBE-D908-065C-DE7C766CE6D4}"/>
              </a:ext>
            </a:extLst>
          </p:cNvPr>
          <p:cNvSpPr txBox="1"/>
          <p:nvPr/>
        </p:nvSpPr>
        <p:spPr>
          <a:xfrm>
            <a:off x="375496" y="456489"/>
            <a:ext cx="3010858" cy="9048631"/>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17.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आर्थिक रूप से, 19वीं शताब्दी में भारत में ब्रिटिश शासन के परिणामों में से एक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भारतीय हस्तशिल्प के निर्यात में वृद्धि</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भारतीय स्वामित्व वाले कारखानों की संख्या में वृद्धि</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भारतीय कृषि का व्यवसायीकरण</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शहरी आबादी में तेजी से वृद्धि</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18.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रैयतवाड़ी बंदोबस्त के संदर्भ में, निम्नलिखित कथनों पर विचार करें:</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लगान का भुगतान किसानों द्वारा सीधे सरकार को किया जाता था। </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सरकार ने रैयतों को पट्टे दिए। </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कर लगाने से पहले भूमि का सर्वेक्षण और मूल्यांकन किया गया था।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ऊपर दिए गए कथनों में से कौन सा सही है / हैं?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2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1, 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3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इनमें से कोई नहीं </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19.</a:t>
            </a:r>
            <a:r>
              <a:rPr lang="hi-IN" sz="1150" dirty="0">
                <a:latin typeface="Adobe Devanagari" panose="02040503050201020203" pitchFamily="18" charset="0"/>
                <a:ea typeface="Nirmala UI" panose="020B0502040204020203" pitchFamily="34" charset="0"/>
                <a:cs typeface="Adobe Devanagari" panose="02040503050201020203" pitchFamily="18" charset="0"/>
              </a:rPr>
              <a:t> 15 जुलाई, 1857 से 20 जनवरी, 1858 तक बिहार में 1857 के विद्रोह का केंद्र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रामपुर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हमीरपुर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धीरपुर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जगदीशपुर</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20.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कूका आंदोलन का आयोजन किया गया था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गुरु रामदास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गुरु नानक</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गुरु राम सिंह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गुरु गोबिंद सिंह</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21.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बुद्धो भगत के नेतृत्व में 1831 का कोल विद्रोह निम्नलिखित में से किस क्षेत्र में हुआ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कच्छ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सिंहभूम</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पश्चिमी घाट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सतारा</a:t>
            </a:r>
          </a:p>
          <a:p>
            <a:endParaRPr lang="en-GB" sz="115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22.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मुंबई में पहली महिला विश्वविद्यालय की स्थापना किसके प्रयास का परिणाम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दयाराम गिंदुमल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डी.के. कर्वे</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एम.जी. रानाडे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रमाबाई</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23.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समाचार पत्र पटना से प्रकाशित होता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इंडियन नेशन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पंजाब केसरी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प्रभाकर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डॉन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24.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गरम दल और नरम दल के बीच सुलह कराने का मुख्य सूत्रधार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एनी बेसेंट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महात्मा गांधी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मैडम कामा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फिरोज शाह मेहता</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22153C6D-6EE8-B8CA-B293-8489B4AF4E37}"/>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2DC3DF22-3B9A-233A-0525-0FE4CACD3934}"/>
              </a:ext>
            </a:extLst>
          </p:cNvPr>
          <p:cNvSpPr txBox="1"/>
          <p:nvPr/>
        </p:nvSpPr>
        <p:spPr>
          <a:xfrm>
            <a:off x="3471643" y="554092"/>
            <a:ext cx="3010858" cy="8817799"/>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17. Economically, one of the results of the British rule in India in the 19th century was the: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increase in the export of Indian handicrafts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growth in the number of Indian owned factories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commercialization of Indian agriculture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rapid increase in the urban population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18. With reference to Ryotwari Settlement, consider the following statements </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rent was paid directly by the peasants to the Government. </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Government gave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Pattas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to the Ryots. </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lands were surveyed and assessed before being taxed.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 2 and 3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None of these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19. The centre of 1857 revolt in Bihar from 15th July, 1857 20th January, 1858 was: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Rampur                                (B) Hamirpur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Dheerpur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Jagdisphur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20. Kuka Movement was organized by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Guru Ram Das                    (B) Guru Nanak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Guru Ram Singh                 (D) Guru Gobind Singh</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21. Kol Mutiny of 1831 under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Buddho</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Bhagat took place in which of the following regions?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Kutch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Singhbhum</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Western Ghats                       (D) Satara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22. The establishment of the first Women’s University in Mumbai was the result of the effort of: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Dayaram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Gindumal</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 D.K. Karve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M.G. Ranade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Ramabai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23. Which of the following newspapers used to be published from Patna?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Indian Nation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Punjab Kesari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Prabhakar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Dawn 45th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24. Who among the following was the chief architect or reconciliation between the Extremists and the Moderates?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Annie Besant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mahatma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gandhi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Madam Cama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Feroz Shah Mehta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707738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506D3-7C37-60BA-467B-E02D25410B9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2CEB868-279D-72F1-6B0D-C1CAA25813A5}"/>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5130FF3-65EB-2C3F-2F56-17034B5F0B6B}"/>
              </a:ext>
            </a:extLst>
          </p:cNvPr>
          <p:cNvSpPr txBox="1"/>
          <p:nvPr/>
        </p:nvSpPr>
        <p:spPr>
          <a:xfrm>
            <a:off x="375496" y="456489"/>
            <a:ext cx="3010858" cy="8956298"/>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25.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सत्याग्रह की गांधीवादी रणनीति का अंतिम चरण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बहिष्कार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धरना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उपवास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हड़ताल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26.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गदर पार्टी का पत्र 'गदर'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पाक्षिक पत्र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दैनिक पत्र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मासिक पत्र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साप्ताहिक पत्र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27.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 की सेंट्रल लाइब्रेरी में लैला-मजनू की असली किताब रखी हुई है, जो हाल में चर्चा का विषय रहा है, इसकी रचना किसने 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अमीर खुसरो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मुल्लरा जीम अब्दुर रहमान गनी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मलिक मुहम्मद जायसी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फ़िरदौसी</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28.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सोशलिस्ट पार्टी के संस्थापक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जयप्रकाश नारायण</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जे.बी. कृपलानी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सत्य भक्त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मुल्कराज आनंद</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29.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फरवरी 1946 ई. में नौसेना का विद्रोह कहाँ से प्रारम्भ हुआ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विशाखापट्टनम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कराची</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कलकत्ता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बम्बई</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30.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सुभाष चन्द्र बोस कितनी बार भारतीय राष्ट्रीय कांग्रेस के अध्यक्ष चुने गए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तीन बार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 बार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कभी भी नहीं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बार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31.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कोलाइडल विलयन के संदर्भ में निम्नलिखित कथनों पर विचार कीजिए:</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विलयन समांगी होता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कोलाइडल कण प्रकाश की किरणों को सिकोड़ देते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विलयन टिन्डल प्रभाव  दर्शाता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दूध तथा पानी का मिश्रण कोलाइडल विलयन का उदाहरण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3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32.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ग्रंथि 'आपात ग्रंथि' भी कहलाती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अग्न्याशय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अधिवृक्क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थायरॉइड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पिटूइटेरी</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DC47C996-D272-E8DA-FD5B-B78C17A74C7B}"/>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81BF2AFB-3F4F-E4F7-1160-7744DDA7DAF2}"/>
              </a:ext>
            </a:extLst>
          </p:cNvPr>
          <p:cNvSpPr txBox="1"/>
          <p:nvPr/>
        </p:nvSpPr>
        <p:spPr>
          <a:xfrm>
            <a:off x="3471643" y="554092"/>
            <a:ext cx="3010858" cy="8494633"/>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25. Which one of the following was the last step in the Gandhian strategy of Satyagraha?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Boycott                                 (B) Picket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Fast                                        (D) Strike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26. The newspaper 'Gadar' of the Ghadar Party was: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 fortnightly publication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 daily newspaper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 monthly magazine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 weekly newspaper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27. The original book of Laila-Majnu, which is currently housed in Patna's Central Library and has been in the news recently, was authored by whom?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Amir Khusro</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Mulla Jami Abdur Rahman Gani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Malik Muhammad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Jayasi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Firdausi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28. Who was the founder of the Bihar Socialist Party?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Jayaprakash Narayan	      (B) J.B. Kripalani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Satya Bhakta	 	      (D) Mulk Raj Anand</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29. Where did the Naval Mutiny of February 1946 begin?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Visakhapatnam	       (B) Karachi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Calcutta		       (D) Bombay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30. How many times was Subhas Chandra Bose elected as the President of the Indian National Congress?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Three times		(B) Two times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Never		(D) Once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31. Consider the following statements regarding colloidal solutions: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 It is a homogeneous solution.</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Colloidal particles shrink light rays.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It shows the Tyndall effect.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mixture of milk and water is an example of a colloidal solution.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3, and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3 and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3, and 4</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32. </a:t>
            </a:r>
            <a:r>
              <a:rPr lang="en-GB" sz="1050" dirty="0">
                <a:latin typeface="Adobe Devanagari" panose="02040503050201020203" pitchFamily="18" charset="0"/>
                <a:ea typeface="Nirmala UI" panose="020B0502040204020203" pitchFamily="34" charset="0"/>
                <a:cs typeface="Adobe Devanagari" panose="02040503050201020203" pitchFamily="18" charset="0"/>
              </a:rPr>
              <a:t>Which gland is also called the 'Emergency Gland’?</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A) Pancreas</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Adrenal</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C) Thyroid</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Pituitary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48784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3B877-16DB-844E-7128-ECDBC0038E9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2B394D8-B182-93C9-7C06-6C10FDB7DC73}"/>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BADE9631-D88B-4D0F-41AC-8BC74B4AA549}"/>
              </a:ext>
            </a:extLst>
          </p:cNvPr>
          <p:cNvSpPr txBox="1"/>
          <p:nvPr/>
        </p:nvSpPr>
        <p:spPr>
          <a:xfrm>
            <a:off x="375499" y="464225"/>
            <a:ext cx="3010858" cy="9140964"/>
          </a:xfrm>
          <a:prstGeom prst="rect">
            <a:avLst/>
          </a:prstGeom>
          <a:noFill/>
        </p:spPr>
        <p:txBody>
          <a:bodyPr wrap="square">
            <a:spAutoFit/>
          </a:bodyPr>
          <a:lstStyle/>
          <a:p>
            <a:r>
              <a:rPr lang="hi-IN" sz="1200" dirty="0">
                <a:latin typeface="Adobe Devanagari" panose="02040503050201020203" pitchFamily="18" charset="0"/>
                <a:ea typeface="Nirmala UI" panose="020B0502040204020203" pitchFamily="34" charset="0"/>
                <a:cs typeface="Adobe Devanagari" panose="02040503050201020203" pitchFamily="18" charset="0"/>
              </a:rPr>
              <a:t>33. परागकोष में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बाह्यदल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अंडाशय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परागकण</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एक से अधिक</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34.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पाचन तंत्र प्रक्रियाओं के बारे में निम्नलिखित कथनों पर विचार करें:</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अंतर्ग्रहण शरीर में विभिन्न पोषक तत्वों का सीधे सेवन करने की प्रक्रिया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अवशोषण वह प्रक्रिया है, जिसमें पचाए गए खाद्य पदार्थ रक्तप्रवाह में पेट और आंतों की दीवारों के माध्यम से जाते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उत्सर्जन पचे हुए और अपचे हुए पदार्थों को मूत्र और मल के रूप में शरीर से बाहर निकालने को कहते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इनमें से कौन 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35.</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कोलेस्टेरॉल है एक प्रकार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कार्बोहाइट्रेट</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प्रोटीन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लिपिड</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न्यूक्लिक ऐसिड</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36.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 केरट में मापे जाते हैं। एक केरट का वजन कितना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270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मिलीग्राम</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200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मिलीग्राम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155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मिलीग्राम</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25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मिलीग्राम</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37.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कृत्रिम उपग्रह संचार में सूक्ष्म तरंगों (</a:t>
            </a:r>
            <a:r>
              <a:rPr lang="en-GB" sz="1200" dirty="0">
                <a:latin typeface="Adobe Devanagari" panose="02040503050201020203" pitchFamily="18" charset="0"/>
                <a:ea typeface="Nirmala UI" panose="020B0502040204020203" pitchFamily="34" charset="0"/>
                <a:cs typeface="Adobe Devanagari" panose="02040503050201020203" pitchFamily="18" charset="0"/>
              </a:rPr>
              <a:t>Microwaves)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उपयोग किया जाता है, इन सूक्ष्म तरंगों की आवृत्ति सीमा क्या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300 MHz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300 </a:t>
            </a:r>
            <a:r>
              <a:rPr lang="en-GB" sz="1200" dirty="0">
                <a:latin typeface="Adobe Devanagari" panose="02040503050201020203" pitchFamily="18" charset="0"/>
                <a:ea typeface="Nirmala UI" panose="020B0502040204020203" pitchFamily="34" charset="0"/>
                <a:cs typeface="Adobe Devanagari" panose="02040503050201020203" pitchFamily="18" charset="0"/>
              </a:rPr>
              <a:t>GHz</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1 MHz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10 </a:t>
            </a:r>
            <a:r>
              <a:rPr lang="en-GB" sz="1200" dirty="0">
                <a:latin typeface="Adobe Devanagari" panose="02040503050201020203" pitchFamily="18" charset="0"/>
                <a:ea typeface="Nirmala UI" panose="020B0502040204020203" pitchFamily="34" charset="0"/>
                <a:cs typeface="Adobe Devanagari" panose="02040503050201020203" pitchFamily="18" charset="0"/>
              </a:rPr>
              <a:t>GHz</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27 MHz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270 </a:t>
            </a:r>
            <a:r>
              <a:rPr lang="en-GB" sz="1200" dirty="0">
                <a:latin typeface="Adobe Devanagari" panose="02040503050201020203" pitchFamily="18" charset="0"/>
                <a:ea typeface="Nirmala UI" panose="020B0502040204020203" pitchFamily="34" charset="0"/>
                <a:cs typeface="Adobe Devanagari" panose="02040503050201020203" pitchFamily="18" charset="0"/>
              </a:rPr>
              <a:t>GHz</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2000 MHz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2000 </a:t>
            </a:r>
            <a:r>
              <a:rPr lang="en-GB" sz="1200" dirty="0">
                <a:latin typeface="Adobe Devanagari" panose="02040503050201020203" pitchFamily="18" charset="0"/>
                <a:ea typeface="Nirmala UI" panose="020B0502040204020203" pitchFamily="34" charset="0"/>
                <a:cs typeface="Adobe Devanagari" panose="02040503050201020203" pitchFamily="18" charset="0"/>
              </a:rPr>
              <a:t>GHz</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38.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सबसे साधारण पेराफिन संरचना वाला पदार्थ कौन सा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मीथेन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कार्बन डाई ऑक्साइड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हाइड्रोजन पर ऑक्साइड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पानी</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39.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ध्वनि के तारत्व (</a:t>
            </a:r>
            <a:r>
              <a:rPr lang="en-GB" sz="1200" dirty="0">
                <a:latin typeface="Adobe Devanagari" panose="02040503050201020203" pitchFamily="18" charset="0"/>
                <a:ea typeface="Nirmala UI" panose="020B0502040204020203" pitchFamily="34" charset="0"/>
                <a:cs typeface="Adobe Devanagari" panose="02040503050201020203" pitchFamily="18" charset="0"/>
              </a:rPr>
              <a:t>Pitch)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संबंध में निम्नलिखित कथनों पर विचार कीजिए:</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ध्वनि की आवृत्ति (</a:t>
            </a:r>
            <a:r>
              <a:rPr lang="en-GB" sz="1200" dirty="0">
                <a:latin typeface="Adobe Devanagari" panose="02040503050201020203" pitchFamily="18" charset="0"/>
                <a:ea typeface="Nirmala UI" panose="020B0502040204020203" pitchFamily="34" charset="0"/>
                <a:cs typeface="Adobe Devanagari" panose="02040503050201020203" pitchFamily="18" charset="0"/>
              </a:rPr>
              <a:t>Frequency)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 निर्भर करता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पक्षी उच्च तारत्व वाली ध्वनि उत्पन्न करता है, जबकि शेर की दहाड़ कम तारत्व वाली होती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सामान्यतः महिला की आवाज पुरुष की अपेक्षा अधिक तारत्व वाली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कौन-सा/से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p:txBody>
      </p:sp>
      <p:sp>
        <p:nvSpPr>
          <p:cNvPr id="3" name="Rectangle 2">
            <a:extLst>
              <a:ext uri="{FF2B5EF4-FFF2-40B4-BE49-F238E27FC236}">
                <a16:creationId xmlns:a16="http://schemas.microsoft.com/office/drawing/2014/main" id="{ACAB0714-4CE9-D71F-0787-95164EC110FF}"/>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CB5550D7-D5F6-3413-5FEB-718D4F31D54F}"/>
              </a:ext>
            </a:extLst>
          </p:cNvPr>
          <p:cNvSpPr txBox="1"/>
          <p:nvPr/>
        </p:nvSpPr>
        <p:spPr>
          <a:xfrm>
            <a:off x="3471643" y="528152"/>
            <a:ext cx="3010858" cy="8894743"/>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33. What is found in the anther?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Petals	        (B) Ovary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Pollen grains	        (D) More than one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34. Consider the following statements about digestive system processes: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Ingestion is the direct intake of various nutrients into the body.</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Absorption is the process in which digested food is moved into the bloodstream through the walls of the stomach and intestines.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Excretion refers to the removal of both digested and undigested substances from the body in the form of urine and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feces</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and 2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and 3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35. Cholesterol is a type of:</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Carbohydrate		(B) Protein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Lipid		(D) Nucleic acid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36. Diamonds are measured in carats. What is the weight of one carat?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270 mg		(B) 200 mg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155 mg		(D) 25 mg</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37. In artificial satellite communication, microwaves are used. What is the frequency range of these microwaves?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300 MHz to 300 GHz</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 MHz to 10 GHz</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27 MHz to 270 GHz</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2000 MHz to 2000 GHz</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38. Which substance has the simplest paraffin structure?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Methane		(B) Carbon dioxide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Hydrogen oxide	(D) Water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39. Consider the following statements regarding the pitch of sound (Pitch):</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It depends on the frequency of the sound.</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Birds produce high-pitch sounds, while a lion’s roar has a low pitch.</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Generally, a woman’s voice has a higher pitch than a man’s voice.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		(D) 1, 2, and 3</a:t>
            </a:r>
          </a:p>
        </p:txBody>
      </p:sp>
    </p:spTree>
    <p:extLst>
      <p:ext uri="{BB962C8B-B14F-4D97-AF65-F5344CB8AC3E}">
        <p14:creationId xmlns:p14="http://schemas.microsoft.com/office/powerpoint/2010/main" val="811256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7E489-CE09-A61B-8D0D-0EDE0C4511C5}"/>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9D9B672-F034-239A-ABD0-B3C6E095FC70}"/>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1A4C14B-B9F0-833D-3CD9-7B7A12623810}"/>
              </a:ext>
            </a:extLst>
          </p:cNvPr>
          <p:cNvSpPr txBox="1"/>
          <p:nvPr/>
        </p:nvSpPr>
        <p:spPr>
          <a:xfrm>
            <a:off x="375499" y="464225"/>
            <a:ext cx="3010858" cy="9140964"/>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40.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व्यक्ति का रक्त समूह किससे निर्धारित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RBC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आकार 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हेमोग्लोबिन की उपस्थिति 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WBC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a:t>
            </a:r>
            <a:r>
              <a:rPr lang="en-GB" sz="1200" dirty="0">
                <a:latin typeface="Adobe Devanagari" panose="02040503050201020203" pitchFamily="18" charset="0"/>
                <a:ea typeface="Nirmala UI" panose="020B0502040204020203" pitchFamily="34" charset="0"/>
                <a:cs typeface="Adobe Devanagari" panose="02040503050201020203" pitchFamily="18" charset="0"/>
              </a:rPr>
              <a:t>RBC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संयोजन 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कोई नहीं</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41.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पक्षी अपने नाइट्रोजन-युक्त अपशिष्ट पदार्थों को किस रूप में उत्सर्जित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यूरिया</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अमोनिया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वसीय अम्ल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यूरिक अम्ल</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42.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इशिहारा टेस्ट का उपयोग किसके निदान के लिए किया जाता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रंग अंधता</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हीमोग्लोबिन स्तर</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आई.क्यू.</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अस्थि घनत्व</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43. °F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 जल का गलनांक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0°F			(B) 32°F</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-32°F		(D) 100°F</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44.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क्रेब्स चक्र का प्राथमिक कार्य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यूरिक अम्ल का निर्माण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पाइरूविक अम्ल का निर्माण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न्यूक्लिक एसिड (जैसे गुआनिन) का निर्माण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ऊर्जा युक्त अणु ए.टी.पी  का निर्माण करना</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45.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मेसॉन निम्न में से किसमें उपस्थित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बह्मांडीय किरणें</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el-GR" sz="1200" dirty="0">
                <a:latin typeface="Adobe Devanagari" panose="02040503050201020203" pitchFamily="18" charset="0"/>
                <a:ea typeface="Nirmala UI" panose="020B0502040204020203" pitchFamily="34" charset="0"/>
                <a:cs typeface="Adobe Devanagari" panose="02040503050201020203" pitchFamily="18" charset="0"/>
              </a:rPr>
              <a:t>α-</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किरणें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el-GR" sz="1200" dirty="0">
                <a:latin typeface="Adobe Devanagari" panose="02040503050201020203" pitchFamily="18" charset="0"/>
                <a:ea typeface="Nirmala UI" panose="020B0502040204020203" pitchFamily="34" charset="0"/>
                <a:cs typeface="Adobe Devanagari" panose="02040503050201020203" pitchFamily="18" charset="0"/>
              </a:rPr>
              <a:t>γ-</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किरणें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लेजर किरण</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46.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पादप और जंतु कोशिकाओं के बीच सामान्य अंतर के संबंध में निम्नलिखित में से कौन सा कथन सही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पादप कोशिकाओं में सेल्यूलोज कोशिका भित्ति होती है जबकि जंतु कोशिकाओं में नहीं होती।</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पादप कोशिकाओं में प्लाज्मा झिल्ली नहीं होती, जबकि जंतु कोशिकाओं में होती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परिपक्व पादप कोशिका में एक बड़ी रिक्तिका होती है जबकि जंतु कोशिका में कई छोटी रिक्तिकाएँ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नीचे दिए गए कोड का उपयोग करके सही उत्तर चुनें: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 1, 2 और 3</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47.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उभयधर्मी ऑक्साइड के बारे में निम्नलिखित में से कौन सा कथन सही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केवल अम्ल के साथ प्रतिक्रिया करके लवण बनाते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केवल क्षारों के साथ प्रतिक्रिया करके लवण बनाते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अम्ल और क्षार दोनों के साथ प्रतिक्रिया करके लवण और </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पानी बना सकते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अम्ल या क्षार के साथ प्रतिक्रिया नहीं करते 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193D472D-8AA4-A432-8166-5C54F17A4F6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551FDE5F-1E97-3CD2-C19D-7DC590A5905D}"/>
              </a:ext>
            </a:extLst>
          </p:cNvPr>
          <p:cNvSpPr txBox="1"/>
          <p:nvPr/>
        </p:nvSpPr>
        <p:spPr>
          <a:xfrm>
            <a:off x="3471643" y="528152"/>
            <a:ext cx="3010858" cy="8894743"/>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40. What determines a person’s blood group?</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Shape of RBC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Presence of haemoglobin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Combination of WBC and RBC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None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41. In what form do birds excrete their nitrogenous waste?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Urea		(B) Ammonia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Fatty acids		(D) Uric acid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42. The Ishihara Test is used to diagnose which of the following?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Colour blindness	(B) Haemoglobin level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I.Q.			(D) Bone density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43. What is the freezing point of water in °F?</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0°F			(B) 32°F</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-32°F		(D) 100°F</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44. What is the primary function of the Krebs cycle?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Production of uric acid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Production of pyruvic acid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Production of nucleic acids (like guanine)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Production of energy-rich molecule ATP</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45. Muons are found in which of the following?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Cosmic rays		(B) α-rays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γ-rays		(D) Laser beam</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46. Which of the following statements is correct regarding the general differences between plant and animal cells?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Plant cells have a cellulose cell wall, whereas animal cells do not.</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Plant cells do not have a plasma membrane, whereas animal cells do.</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Mature plant cells have a large central vacuole, whereas animal cells have several smaller vacuoles.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Choose the correct answer using the code below: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		(B)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		(D)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47. Which of the following statements is correct about amphoteric oxides?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They only react with acids to form salts.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They only react with bases to form salts.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They can react with both acids and bases to form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salts and water.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They do not react with acids or bases.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629315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AB3F4-EFE2-57E7-D301-43CA2D77961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806FB1B-972A-9B5E-C9A6-90764F5A1BD4}"/>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9D209C7-3387-B1D9-C6BE-B5F645DD6317}"/>
              </a:ext>
            </a:extLst>
          </p:cNvPr>
          <p:cNvSpPr txBox="1"/>
          <p:nvPr/>
        </p:nvSpPr>
        <p:spPr>
          <a:xfrm>
            <a:off x="375499" y="464225"/>
            <a:ext cx="3010858" cy="9325630"/>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48.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फाइबर अपनी उच्च तन्यता ताकत और तापीय स्थिरता के कारण मुख्य रूप से बुलेटप्रूफ जैकेट के उत्पादन में उपयोग किया जाता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नायलॉन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पॉलीथीन</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केवलर</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कपास</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49.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निर्वात का निरपेक्ष अपवर्तनांक क्या है?</a:t>
            </a:r>
          </a:p>
          <a:p>
            <a:pPr marL="228600" indent="-228600">
              <a:buAutoNum type="alphaUcParenBoth"/>
            </a:pPr>
            <a:r>
              <a:rPr lang="en-GB" sz="1200" dirty="0">
                <a:latin typeface="Adobe Devanagari" panose="02040503050201020203" pitchFamily="18" charset="0"/>
                <a:ea typeface="Nirmala UI" panose="020B0502040204020203" pitchFamily="34" charset="0"/>
                <a:cs typeface="Adobe Devanagari" panose="02040503050201020203" pitchFamily="18" charset="0"/>
              </a:rPr>
              <a:t>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अधिक</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कम</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1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एक से अधिक</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50.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ऐनोडीकरण के संदर्भ में निम्नलिखित में से कौन-सा कथन सही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अधातुओं पर ऑक्साइड की परत बनाने की प्रक्रिया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धातुओं पर चढ़ने वाली जंग की परत को हटाने की प्रक्रिया </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एल्युमिनियम धातु पर चढ़ी ऑक्साइड की परत को हटाने </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प्रक्रिया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एल्युमिनियम धातु पर मोटी ऑक्साइड की परत बनाने की </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प्रक्रिया है।</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51.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ऊपर फेंकी गई गेंद एक ऊँचाई तक पहुँचने के बाद नीचे क्यों गिरती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गेंद की ऊर्जा समाप्त हो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हवा उसे नीचे खींचती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गुरुत्वाकर्षण बल लगातार उस पर कार्य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ऊँचाई पर जाकर गेंद भारी हो जाती है</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52.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प्रकाश संश्लेषण के दौरान प्रकाश ऊर्जा को ग्रहण करने वाला प्रमुख रंजक कौन सा है?</a:t>
            </a: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जैन्थोफिल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कैरोटीन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क्लोरोफिल-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क्लोरोफिल-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b</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53.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कास्टिक सोडा और कास्टिक पोटाश का रासायनिक सूत्र क्रमशः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NaCl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200" dirty="0" err="1">
                <a:latin typeface="Adobe Devanagari" panose="02040503050201020203" pitchFamily="18" charset="0"/>
                <a:ea typeface="Nirmala UI" panose="020B0502040204020203" pitchFamily="34" charset="0"/>
                <a:cs typeface="Adobe Devanagari" panose="02040503050201020203" pitchFamily="18" charset="0"/>
              </a:rPr>
              <a:t>KCl</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NaOH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KOH</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en-GB" sz="1200" dirty="0" err="1">
                <a:latin typeface="Adobe Devanagari" panose="02040503050201020203" pitchFamily="18" charset="0"/>
                <a:ea typeface="Nirmala UI" panose="020B0502040204020203" pitchFamily="34" charset="0"/>
                <a:cs typeface="Adobe Devanagari" panose="02040503050201020203" pitchFamily="18" charset="0"/>
              </a:rPr>
              <a:t>Na₂CO</a:t>
            </a:r>
            <a:r>
              <a:rPr lang="en-GB" sz="1200" dirty="0">
                <a:latin typeface="Adobe Devanagari" panose="02040503050201020203" pitchFamily="18" charset="0"/>
                <a:ea typeface="Nirmala UI" panose="020B0502040204020203" pitchFamily="34" charset="0"/>
                <a:cs typeface="Adobe Devanagari" panose="02040503050201020203" pitchFamily="18" charset="0"/>
              </a:rPr>
              <a:t>₃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K₂CO₃</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KOH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NaOH</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54.</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सामान्यत: कोई धातु किसी तनु अम्ल के साथ अभिक्रिया करती है, तो क्या बनता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लवण और जल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लवण और हाइड्रोजन गैस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हाइड्रोजन गैस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कोई अभिक्रिया नहीं होती</a:t>
            </a:r>
          </a:p>
        </p:txBody>
      </p:sp>
      <p:sp>
        <p:nvSpPr>
          <p:cNvPr id="3" name="Rectangle 2">
            <a:extLst>
              <a:ext uri="{FF2B5EF4-FFF2-40B4-BE49-F238E27FC236}">
                <a16:creationId xmlns:a16="http://schemas.microsoft.com/office/drawing/2014/main" id="{44C557ED-53D6-79CE-E9F3-ED3840C8D47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1008FA5C-B412-7D17-15C0-B79A720278A7}"/>
              </a:ext>
            </a:extLst>
          </p:cNvPr>
          <p:cNvSpPr txBox="1"/>
          <p:nvPr/>
        </p:nvSpPr>
        <p:spPr>
          <a:xfrm>
            <a:off x="3471643" y="528152"/>
            <a:ext cx="3010858" cy="8725466"/>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48. Which of the following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fibers</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is primarily used in the production of bulletproof jackets due to its high tensile strength and thermal stability?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Nylon		(B)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Polyeth</a:t>
            </a:r>
            <a:r>
              <a:rPr lang="hi-IN" sz="1100" dirty="0">
                <a:latin typeface="Adobe Devanagari" panose="02040503050201020203" pitchFamily="18" charset="0"/>
                <a:ea typeface="Nirmala UI" panose="020B0502040204020203" pitchFamily="34" charset="0"/>
                <a:cs typeface="Adobe Devanagari" panose="02040503050201020203" pitchFamily="18" charset="0"/>
              </a:rPr>
              <a:t>ene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Kevlar		(D) Cotton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49. What is the absolute refractive index of a vacuum?</a:t>
            </a:r>
          </a:p>
          <a:p>
            <a:pPr marL="228600" indent="-228600">
              <a:buAutoNum type="alphaUcParenBoth"/>
            </a:pPr>
            <a:r>
              <a:rPr lang="en-GB" sz="1100" dirty="0">
                <a:latin typeface="Adobe Devanagari" panose="02040503050201020203" pitchFamily="18" charset="0"/>
                <a:ea typeface="Nirmala UI" panose="020B0502040204020203" pitchFamily="34" charset="0"/>
                <a:cs typeface="Adobe Devanagari" panose="02040503050201020203" pitchFamily="18" charset="0"/>
              </a:rPr>
              <a:t>Greater than 1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Less than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More than one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50. Which of the following statements about anodization is correct?</a:t>
            </a:r>
          </a:p>
          <a:p>
            <a:pPr marL="228600" indent="-228600">
              <a:buAutoNum type="alphaUcParenBoth"/>
            </a:pPr>
            <a:r>
              <a:rPr lang="en-GB" sz="1100" dirty="0">
                <a:latin typeface="Adobe Devanagari" panose="02040503050201020203" pitchFamily="18" charset="0"/>
                <a:ea typeface="Nirmala UI" panose="020B0502040204020203" pitchFamily="34" charset="0"/>
                <a:cs typeface="Adobe Devanagari" panose="02040503050201020203" pitchFamily="18" charset="0"/>
              </a:rPr>
              <a:t>It is the process of forming an oxide layer on non-metals.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It is the process of removing the rust layer from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metals.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It is the process of removing the oxide layer from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aluminium metal.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It is the process of forming a thick oxide layer on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aluminium metal.</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51. Why does a ball fall back down after being thrown upwards?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 ball’s energy runs out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 air pulls it down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Gravitational force continuously acts on it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The ball becomes heavier at the top</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52. Which is the primary pigment that absorbs light energy during photosynthesis?</a:t>
            </a:r>
          </a:p>
          <a:p>
            <a:pPr marL="228600" indent="-228600">
              <a:buAutoNum type="alphaUcParenBoth"/>
            </a:pPr>
            <a:r>
              <a:rPr lang="en-GB" sz="1100" dirty="0">
                <a:latin typeface="Adobe Devanagari" panose="02040503050201020203" pitchFamily="18" charset="0"/>
                <a:ea typeface="Nirmala UI" panose="020B0502040204020203" pitchFamily="34" charset="0"/>
                <a:cs typeface="Adobe Devanagari" panose="02040503050201020203" pitchFamily="18" charset="0"/>
              </a:rPr>
              <a:t>Xanthophyll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Carotene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Chlorophyll-a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Chlorophyll-b</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53. What are the chemical formulas of caustic soda and caustic potash, respectively?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NaCl and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KCl</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NaOH and KOH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Na₂CO</a:t>
            </a:r>
            <a:r>
              <a:rPr lang="en-GB" sz="1100" dirty="0">
                <a:latin typeface="Adobe Devanagari" panose="02040503050201020203" pitchFamily="18" charset="0"/>
                <a:ea typeface="Nirmala UI" panose="020B0502040204020203" pitchFamily="34" charset="0"/>
                <a:cs typeface="Adobe Devanagari" panose="02040503050201020203" pitchFamily="18" charset="0"/>
              </a:rPr>
              <a:t>₃ and K₂CO₃</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KOH and NaOH</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54. Generally a metal reacts with a dilute acid, what is formed?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Salt and water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Salt and hydrogen gas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hydrogen gas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No reaction occurs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751521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AE757-28AD-BFA9-95A4-9859442D09E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4FD40C3-3DB2-C0C3-8FA7-33000F7CD3E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0119501-B3A3-F3F7-74E3-8DA5E067FA62}"/>
              </a:ext>
            </a:extLst>
          </p:cNvPr>
          <p:cNvSpPr txBox="1"/>
          <p:nvPr/>
        </p:nvSpPr>
        <p:spPr>
          <a:xfrm>
            <a:off x="375499" y="458977"/>
            <a:ext cx="3010858" cy="9140964"/>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55.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अंग मनुष्यों में अवशेषी अंग माना जाता है?</a:t>
            </a: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अग्नाशय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अपेंडिक्स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यकृत</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हृदय </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56.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में से कौन-सा गलत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सार्वभौमिक स्वीकारकर्ता रक्त समूह </a:t>
            </a:r>
            <a:r>
              <a:rPr lang="en-GB" sz="1200" dirty="0">
                <a:latin typeface="Adobe Devanagari" panose="02040503050201020203" pitchFamily="18" charset="0"/>
                <a:ea typeface="Nirmala UI" panose="020B0502040204020203" pitchFamily="34" charset="0"/>
                <a:cs typeface="Adobe Devanagari" panose="02040503050201020203" pitchFamily="18" charset="0"/>
              </a:rPr>
              <a:t>O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सार्वभौमिक दाता रक्त समूह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1900 के दशक की शुरुआत में, लैंडस्टीनर 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ABO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रक्त समूह प्रणाली की पहचान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57.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"सेल" शब्द सबसे पहले रॉबर्ट हूक  ने दिया।</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में, ए. के. शर्मा  को कोशिकाविज्ञान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Cytology)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जनक माना जाता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कोशिका सिद्धांत का प्रतिपादन सर्वप्रथम ल्यूवेनहॉक ने किया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कौन-सा/से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58.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ऐनीलिंग वह प्रक्रिया है जिसमें इस्पात को उच्च ताप पर गर्म कर धीरे-धीरे ठंडा किया जाता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लोहा, प्लैटिनम, कोबाल्ट, निकेल और टंगस्टन जैसी धातुएँ पारे के साथ मिलकर अमलगम बनाती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कौन-सा/से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न 2</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59.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धातुओं के ऑक्साइड क्षारीय होते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चांदी और सोना अत्यधिक तापमान पर भी ऑक्सीजन के साथ अभिक्रिया नहीं करते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सोना जल की किसी भी अवस्था (ठोस, द्रव या गैस) के साथ अभिक्रिया नहीं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7C92ADD0-10B0-CD01-5D2D-33845F3F718F}"/>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42DFC736-D1E3-3271-5E83-FAAB0BDC136C}"/>
              </a:ext>
            </a:extLst>
          </p:cNvPr>
          <p:cNvSpPr txBox="1"/>
          <p:nvPr/>
        </p:nvSpPr>
        <p:spPr>
          <a:xfrm>
            <a:off x="3471643" y="528152"/>
            <a:ext cx="3010858" cy="8894743"/>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55. Which of the following organs is considered a vestigial organ in humans?</a:t>
            </a:r>
          </a:p>
          <a:p>
            <a:pPr marL="228600" indent="-228600">
              <a:buAutoNum type="alphaUcParenBoth"/>
            </a:pPr>
            <a:r>
              <a:rPr lang="en-GB" sz="1100" dirty="0">
                <a:latin typeface="Adobe Devanagari" panose="02040503050201020203" pitchFamily="18" charset="0"/>
                <a:ea typeface="Nirmala UI" panose="020B0502040204020203" pitchFamily="34" charset="0"/>
                <a:cs typeface="Adobe Devanagari" panose="02040503050201020203" pitchFamily="18" charset="0"/>
              </a:rPr>
              <a:t>Pancreas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Appendix</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Liver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Heart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56. Which of the following statements is incorrect?</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Blood group O is the universal recipient.</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Blood group AB is the universal donor.</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In the early 1900s, Karl Landsteiner discovered the ABO blood group system.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57. Consider the following statements: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 term “Cell” was first coined by Robert Hooke.</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In India, A.K. Sharma is considered the father of Cytology.</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Cell Theory was first proposed by Leeuwenhoek.</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58. Consider the following statements: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Annealing is a process in which steel is heated to a high temperature and then cooled slowly.</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Metals like iron, platinum, cobalt, nickel, and tungsten form amalgam with mercury.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59. Consider the following statements: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All metal oxides are basic.</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Silver and gold do not react with oxygen even at very high temperatures.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Gold does not react with water in any state (solid, liquid, or gas).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Only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4193433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6156D-32E3-717A-CAF4-616D3FABF322}"/>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7BA31F9-5205-DAEF-4F70-F1C9E0BACA6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2971E2A-347F-49CB-FB48-7B8064CE3C8A}"/>
              </a:ext>
            </a:extLst>
          </p:cNvPr>
          <p:cNvSpPr txBox="1"/>
          <p:nvPr/>
        </p:nvSpPr>
        <p:spPr>
          <a:xfrm>
            <a:off x="375499" y="458977"/>
            <a:ext cx="3010858" cy="8956298"/>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60.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एक संक्रामक रोग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यक्ष्मा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हैज़ा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चिकन पॉक्स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एक से अधिक</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61.</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निम्नलिखित राष्ट्रीय उद्यानों को उनके संबंधित राज्यों और प्रमुख विशेषताओं के साथ मिलाइए:</a:t>
            </a:r>
          </a:p>
          <a:p>
            <a:pPr>
              <a:lnSpc>
                <a:spcPct val="150000"/>
              </a:lnSpc>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राष्ट्रीय उद्यान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राज्य / प्रमुख विशेषता</a:t>
            </a:r>
          </a:p>
          <a:p>
            <a:pPr>
              <a:lnSpc>
                <a:spcPct val="150000"/>
              </a:lnSpc>
            </a:pPr>
            <a:r>
              <a:rPr lang="hi-IN" sz="1200" dirty="0">
                <a:latin typeface="Adobe Devanagari" panose="02040503050201020203" pitchFamily="18" charset="0"/>
                <a:ea typeface="Nirmala UI" panose="020B0502040204020203" pitchFamily="34" charset="0"/>
                <a:cs typeface="Adobe Devanagari" panose="02040503050201020203" pitchFamily="18" charset="0"/>
              </a:rPr>
              <a:t>1. भितरकणिका राष्ट्रीय उद्यान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हरियाणा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केइबुल लामजाओ राष्ट्रीय उद्यान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राजस्थान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केओलादेओ घाना राष्ट्रीय उद्यान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ओडिशा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 सुल्तानपुर राष्ट्रीय उद्यान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मणिपुर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1-C, 2-D, 3-B, 4-A</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(B) 1-C, 2-B, 3-D, 4-A</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(C) 1-A, 2-D, 3-B, 4-C</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(D) 1-C, 2-D, 3-A, 4-B </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62.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स्थलाकृति के संदर्भ में, निम्नलिखित कथनों पर विचार करें:</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मेघालय पठार, प्रायद्वीपीय पठार का उत्तरी विस्तार है और हिमालयी प्रणाली का हिस्सा नहीं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मालदा गैप, जिसे गारो-राजमहल गैप भी कहा जाता है, छोटा नागपुर पठार और शिलॉन्ग पठार के बीच स्थित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कथन/कथन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2</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63.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एस्कर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Eskers)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किसके द्वारा जमा हुए तलछट से बने लंबी रेखाएं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हवा द्वारा लाई गई रेत और धूल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ज्वालामुखी विस्फोट से निकलने वाला लावा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ग्लेशियर के नीचे या उस पर बहने वाली पिघली हुई जल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धाराएँ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भूकंपीय गतिविधियों से चट्टान की परतों का उठना</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64.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बारालाचा दर्रा, जो चेनाब नदी का उद्गम स्थल है, किस भारतीय राज्य में स्थित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उत्तराखंड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हिमाचल प्रदेश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जम्मू और कश्मीर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सिक्किम</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65. भुवन हिल्स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Bhuban Hills)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क्षेत्र में स्थित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असम, अरुणाचल प्रदेश के पास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बराक घाटी के दक्षिण-पूर्व, असम-मिजोरम सीमा के पास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पश्चिमी मेघालय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मणिपुर के उत्तर-पूर्व में</a:t>
            </a:r>
          </a:p>
        </p:txBody>
      </p:sp>
      <p:sp>
        <p:nvSpPr>
          <p:cNvPr id="3" name="Rectangle 2">
            <a:extLst>
              <a:ext uri="{FF2B5EF4-FFF2-40B4-BE49-F238E27FC236}">
                <a16:creationId xmlns:a16="http://schemas.microsoft.com/office/drawing/2014/main" id="{DAC75EA0-3FE9-3FFE-AD29-2CA4D7AFFCF7}"/>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8394A265-047E-2918-B2A1-BABDACDC1656}"/>
              </a:ext>
            </a:extLst>
          </p:cNvPr>
          <p:cNvSpPr txBox="1"/>
          <p:nvPr/>
        </p:nvSpPr>
        <p:spPr>
          <a:xfrm>
            <a:off x="3471643" y="528152"/>
            <a:ext cx="3010858" cy="9233297"/>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60. Which of the following is an infectious disease?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Tuberculosis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Cholera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Chickenpox</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More than one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61. Match the following National Parks in India with their respective states and notable features:</a:t>
            </a:r>
          </a:p>
          <a:p>
            <a:pPr>
              <a:lnSpc>
                <a:spcPct val="150000"/>
              </a:lnSpc>
            </a:pPr>
            <a:r>
              <a:rPr lang="en-GB" sz="1100" dirty="0">
                <a:latin typeface="Adobe Devanagari" panose="02040503050201020203" pitchFamily="18" charset="0"/>
                <a:ea typeface="Nirmala UI" panose="020B0502040204020203" pitchFamily="34" charset="0"/>
                <a:cs typeface="Adobe Devanagari" panose="02040503050201020203" pitchFamily="18" charset="0"/>
              </a:rPr>
              <a:t>    National Park	              State / Notable Feature</a:t>
            </a:r>
          </a:p>
          <a:p>
            <a:pPr>
              <a:lnSpc>
                <a:spcPct val="150000"/>
              </a:lnSpc>
            </a:pPr>
            <a:r>
              <a:rPr lang="en-GB" sz="1100" dirty="0">
                <a:latin typeface="Adobe Devanagari" panose="02040503050201020203" pitchFamily="18" charset="0"/>
                <a:ea typeface="Nirmala UI" panose="020B0502040204020203" pitchFamily="34" charset="0"/>
                <a:cs typeface="Adobe Devanagari" panose="02040503050201020203" pitchFamily="18" charset="0"/>
              </a:rPr>
              <a:t>1.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Bhitarkanika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National Park	(A) Haryana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Keibul</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Lamjao</a:t>
            </a:r>
            <a:r>
              <a:rPr lang="en-GB" sz="1100" dirty="0">
                <a:latin typeface="Adobe Devanagari" panose="02040503050201020203" pitchFamily="18" charset="0"/>
                <a:ea typeface="Nirmala UI" panose="020B0502040204020203" pitchFamily="34" charset="0"/>
                <a:cs typeface="Adobe Devanagari" panose="02040503050201020203" pitchFamily="18" charset="0"/>
              </a:rPr>
              <a:t> National Park	(B) Rajasthan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Keoladeo</a:t>
            </a:r>
            <a:r>
              <a:rPr lang="en-GB" sz="1100" dirty="0">
                <a:latin typeface="Adobe Devanagari" panose="02040503050201020203" pitchFamily="18" charset="0"/>
                <a:ea typeface="Nirmala UI" panose="020B0502040204020203" pitchFamily="34" charset="0"/>
                <a:cs typeface="Adobe Devanagari" panose="02040503050201020203" pitchFamily="18" charset="0"/>
              </a:rPr>
              <a:t> Ghana National Park	(C) Odisha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Sultanpur National Park	(D) Manipur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Option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1-C, 2-D, 3-B, 4-A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1-C, 2-B, 3-D, 4-A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1-A, 2-D, 3-B, 4-C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1-C, 2-D, 3-A, 4-B</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62. With reference to Indian physiography, consider the following statements: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 Meghalaya Plateau is a northern extension of the Peninsular Plateau and is not part of the Himalayan system.</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 Malda Gap, also known as the Garo-</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Rajmahal</a:t>
            </a:r>
            <a:r>
              <a:rPr lang="en-GB" sz="1100" dirty="0">
                <a:latin typeface="Adobe Devanagari" panose="02040503050201020203" pitchFamily="18" charset="0"/>
                <a:ea typeface="Nirmala UI" panose="020B0502040204020203" pitchFamily="34" charset="0"/>
                <a:cs typeface="Adobe Devanagari" panose="02040503050201020203" pitchFamily="18" charset="0"/>
              </a:rPr>
              <a:t> Gap, lies between the Chota Nagpur Plateau and the Shillong Plateau.</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63. Eskers are long ridges formed due to the deposition of sediments by: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Wind carrying sand and dust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Lava from volcanic eruptions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Meltwater streams flowing beneath or on a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glacier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Uplift of rock layers due to tectonic activity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64. In which Indian state is the Bara Lacha Pass, the origin point of the Chenab River, located?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Uttarakhand</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Himachal Pradesh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Jammu &amp; Kashmir</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Sikkim</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65. </a:t>
            </a:r>
            <a:r>
              <a:rPr lang="en-GB" sz="1100" dirty="0">
                <a:latin typeface="Adobe Devanagari" panose="02040503050201020203" pitchFamily="18" charset="0"/>
                <a:ea typeface="Nirmala UI" panose="020B0502040204020203" pitchFamily="34" charset="0"/>
                <a:cs typeface="Adobe Devanagari" panose="02040503050201020203" pitchFamily="18" charset="0"/>
              </a:rPr>
              <a:t>The Bhuban Hills are located in which region?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Northern Assam near Arunachal Pradesh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South-east of Barak Valley, along the Assam-</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Mizoram border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Western Meghalaya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North-east of Manipur</a:t>
            </a:r>
          </a:p>
        </p:txBody>
      </p:sp>
    </p:spTree>
    <p:extLst>
      <p:ext uri="{BB962C8B-B14F-4D97-AF65-F5344CB8AC3E}">
        <p14:creationId xmlns:p14="http://schemas.microsoft.com/office/powerpoint/2010/main" val="1979344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12201-8067-E915-98A8-273259ECD23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E4D0B0E-01FF-3E64-C01F-9B799075FC6E}"/>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E2B6452-F794-3147-7B13-E3915FC92D59}"/>
              </a:ext>
            </a:extLst>
          </p:cNvPr>
          <p:cNvSpPr txBox="1"/>
          <p:nvPr/>
        </p:nvSpPr>
        <p:spPr>
          <a:xfrm>
            <a:off x="375499" y="458977"/>
            <a:ext cx="3010858" cy="8956298"/>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dirty="0">
                <a:latin typeface="Adobe Devanagari" panose="02040503050201020203" pitchFamily="18" charset="0"/>
                <a:ea typeface="Nirmala UI" panose="020B0502040204020203" pitchFamily="34" charset="0"/>
                <a:cs typeface="Adobe Devanagari" panose="02040503050201020203" pitchFamily="18" charset="0"/>
              </a:rPr>
              <a:t>6. किस भारतीय राज्य में लेटराइट मिट्टी (</a:t>
            </a:r>
            <a:r>
              <a:rPr lang="en-IN" sz="1200" dirty="0">
                <a:latin typeface="Adobe Devanagari" panose="02040503050201020203" pitchFamily="18" charset="0"/>
                <a:ea typeface="Nirmala UI" panose="020B0502040204020203" pitchFamily="34" charset="0"/>
                <a:cs typeface="Adobe Devanagari" panose="02040503050201020203" pitchFamily="18" charset="0"/>
              </a:rPr>
              <a:t>Laterite Soil)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सबसे बड़ा क्षेत्र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कर्नाटक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राजस्थान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पंजाब </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67.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और कारण पर विचार करें:</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कथन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Assertion,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उष्णकटिबंधीय सदाबहार वन अपने पत्ते पूरी तरह नहीं गिराते।</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कारण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Reason, R):</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 वन भूमध्य रेखा के पास पाए जाते हैं, जहाँ मौसम गरम और वर्षा पूरे वर्ष अधिक होती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R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सही हैं, और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R,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सही कारण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R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सही हैं, लेकिन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R,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सही कारण नहीं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 है, लेकिन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R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गलत है, लेकिन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R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 है</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68.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भारतीय राज्य में विशेष रूप से संवेदनशील जनजातीय समूह (</a:t>
            </a:r>
            <a:r>
              <a:rPr lang="en-GB" sz="1200" dirty="0">
                <a:latin typeface="Adobe Devanagari" panose="02040503050201020203" pitchFamily="18" charset="0"/>
                <a:ea typeface="Nirmala UI" panose="020B0502040204020203" pitchFamily="34" charset="0"/>
                <a:cs typeface="Adobe Devanagari" panose="02040503050201020203" pitchFamily="18" charset="0"/>
              </a:rPr>
              <a:t>PVTGs)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संख्या सबसे अधिक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छत्तीसगढ़</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ओडिशा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झारखंड</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मध्य प्रदेश</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69.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विशिष्ट आर्थिक क्षेत्र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EEZ)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अधिकतम विस्तार उसके बेसलाइन से कितना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150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नौटीकल मील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200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नौटीकल मील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250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नौटीकल मील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300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नौटीकल मील</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70.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कौन से भारतीय राज्य म्यांमार के साथ अंतरराष्ट्रीय स्थलीय सीमा साझा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अरुणाचल प्रदेश, नागालैंड, मणिपुर, मिजोरम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त्रिपुरा, मिजोरम, असम, मणिपुर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मेघालय, नागालैंड, अरुणाचल प्रदेश, असम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मणिपुर, मिजोरम, त्रिपुरा, सिक्किम</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71.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में मानसून-पूर्व मौसम की घटनाओं के संबंध में निम्नलिखित कथनों पर विचार करें:</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नॉरवेस्टर्स और ब्लॉसम शावर्स पूर्व-मॉनसून की विशेषताएँ हैं जो फसल की तैयारी और मृदा नमी संरक्षण में मदद करती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नॉरवेस्टर्स और ब्लॉसम शावर्स आमतौर पर मृदु और जीवन व संपत्ति के लिए लाभकारी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नीचे दिए गए कथनों में से कौन सा/से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न 2</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539C4EEF-5782-BB0B-98CA-6ECAE9B31797}"/>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AC2B6462-1497-F167-C98E-D916EA52F546}"/>
              </a:ext>
            </a:extLst>
          </p:cNvPr>
          <p:cNvSpPr txBox="1"/>
          <p:nvPr/>
        </p:nvSpPr>
        <p:spPr>
          <a:xfrm>
            <a:off x="3471643" y="530244"/>
            <a:ext cx="3010858" cy="8863965"/>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66. Which Indian state has the largest area covered by laterite soil?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Kerala		(B) Karnataka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Rajasthan		(D) Punjab</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67. Consider the following assertion and reason.</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Assertion (A): </a:t>
            </a:r>
            <a:r>
              <a:rPr lang="en-GB" sz="1100" dirty="0">
                <a:latin typeface="Adobe Devanagari" panose="02040503050201020203" pitchFamily="18" charset="0"/>
                <a:ea typeface="Nirmala UI" panose="020B0502040204020203" pitchFamily="34" charset="0"/>
                <a:cs typeface="Adobe Devanagari" panose="02040503050201020203" pitchFamily="18" charset="0"/>
              </a:rPr>
              <a:t>Tropical evergreen forests do not shed their leaves altogether.</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Reason (R):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These forests occur near the equator where the climate is hot and rainfall is heavy throughout the year.</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Both A and R are true, and R is the correct explanation of A</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Both A and R are true, but R is not the correct explanation of A</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 A is true, but R is false</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 A is false, but R is true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68. Which Indian state has the highest number of Particularly Vulnerable Tribal Groups (PVTGs).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Chhattisgarh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Odisha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Jharkhand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Madhya Pradesh</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69. What is the maximum extent of India's Exclusive Economic Zone (EEZ) from its baseline?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150 nautical miles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200 nautical miles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250 nautical miles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300 nautical miles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70. Which Indian states share an international land border with Myanmar?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Arunachal Pradesh, Nagaland, Manipur, Mizoram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Tripura, Mizoram, Assam, Manipur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Meghalaya, Nagaland, Arunachal Pradesh, Assam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Manipur, Mizoram, Tripura, Sikkim</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71.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Consider the following statements regarding pre-monsoon weather phenomena in India:</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Both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Norwesters</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and Blossom Showers are pre-monsoon features that aid in crop preparation and soil moisture conservation.</a:t>
            </a:r>
          </a:p>
          <a:p>
            <a:pPr marL="228600" indent="-228600">
              <a:buFont typeface="+mj-lt"/>
              <a:buAutoNum type="arabicPeriod"/>
            </a:pPr>
            <a:r>
              <a:rPr lang="en-GB" sz="1100" dirty="0" err="1">
                <a:latin typeface="Adobe Devanagari" panose="02040503050201020203" pitchFamily="18" charset="0"/>
                <a:ea typeface="Nirmala UI" panose="020B0502040204020203" pitchFamily="34" charset="0"/>
                <a:cs typeface="Adobe Devanagari" panose="02040503050201020203" pitchFamily="18" charset="0"/>
              </a:rPr>
              <a:t>Norwesters</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and Blossom Showers are generally gentle and beneficial for property and life.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1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2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811474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8E5FC-8BEA-D853-4C75-30B407CB6512}"/>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11C10E7-1802-D196-7857-1658B10012F3}"/>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DC9E260-89C1-4B9D-4789-CDFAE411F3EB}"/>
              </a:ext>
            </a:extLst>
          </p:cNvPr>
          <p:cNvSpPr txBox="1"/>
          <p:nvPr/>
        </p:nvSpPr>
        <p:spPr>
          <a:xfrm>
            <a:off x="375499" y="458977"/>
            <a:ext cx="3010858" cy="9325630"/>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72.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अफ्रीका की भौतिक भूगोल के संदर्भ में कथनों पर विचार करें:</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माउंट किलिमंजारो (तंज़ानिया) अफ्रीका की सबसे ऊँची चोटी है और ज्वालामुखीय उत्पत्ति का है।</a:t>
            </a:r>
          </a:p>
          <a:p>
            <a:pPr marL="228600" indent="-228600">
              <a:buAutoNum type="arabicPeriod" startAt="2"/>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एटलस पर्वतमाला (अल्जीरिया–ट्यूनीशिया–मोरक्को) की सबसे ऊँची चोटी माउंट टूबकल अल्जीरिया में है।</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 सा/से कथन सही है/हैं?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न 2</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73.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लिमोनाइट, एक निम्न-श्रेणी का लौह अयस्क जिसमें लगभग 40–60% लौह होता है, भारत में मुख्य रूप से किस विधि से निकाला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शाफ्ट खनन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ओपन-कास्ट खनन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हाइड्रोलिक खनन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ड्रिफ्ट खनन</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74.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विश्व का वह एकमात्र देश कौन-सा है, जिसके क्षेत्र से होकर भूमध्य रेखा और मकर रेखा दोनों गुजरती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ब्राज़ील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इंडोनेशिया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केन्या</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चिली</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75.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महाद्वीप को प्रचलित रूप से “प्यासा महाद्वीप” (</a:t>
            </a:r>
            <a:r>
              <a:rPr lang="en-GB" sz="1200" dirty="0">
                <a:latin typeface="Adobe Devanagari" panose="02040503050201020203" pitchFamily="18" charset="0"/>
                <a:ea typeface="Nirmala UI" panose="020B0502040204020203" pitchFamily="34" charset="0"/>
                <a:cs typeface="Adobe Devanagari" panose="02040503050201020203" pitchFamily="18" charset="0"/>
              </a:rPr>
              <a:t>Land of the Thirsty Continent)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कहा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अफ्रीका</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ऑस्ट्रेलिया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दक्षिण अमेरिका</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एशिया</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76.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घासभूमियों को उनके संबंधित क्षेत्रों से मिलाइए:</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घासभूमि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पाम्पास</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दक्षिण अमेरिका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प्रेयरीज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संयुक्त राज्य अमेरिका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वेल्ड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दक्षिणी अफ्रीका</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 1-B, 2-C, 3-A</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(B) 1-C, 2-B, 3-A</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(C) 1-A, 2-B, 3-C</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(D) 1-B, 2-A, 3-C</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77.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रिपोर्ट नीति आयोग द्वारा जारी नहीं की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सतत विकास लक्ष्य इंडिया इंडेक्स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राजकोषीय स्वास्थ्य सूचकांक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इलेक्ट्रिक मोबिलिटी सूचकांक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वित्तीय समावेशन सूचकांक</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78.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में जेंडर बजटिंग की शुरुआत कब हुई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केंद्रीय बजट, 2004-05</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केंद्रीय बजट, 2005-06</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केंद्रीय बजट, 2006-07</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केंद्रीय बजट, 2008-09</a:t>
            </a:r>
          </a:p>
        </p:txBody>
      </p:sp>
      <p:sp>
        <p:nvSpPr>
          <p:cNvPr id="3" name="Rectangle 2">
            <a:extLst>
              <a:ext uri="{FF2B5EF4-FFF2-40B4-BE49-F238E27FC236}">
                <a16:creationId xmlns:a16="http://schemas.microsoft.com/office/drawing/2014/main" id="{A5CE49E2-3137-F03E-FF1A-33CDCE020C1D}"/>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286866FA-44B4-B652-7DA8-63C7782640C5}"/>
              </a:ext>
            </a:extLst>
          </p:cNvPr>
          <p:cNvSpPr txBox="1"/>
          <p:nvPr/>
        </p:nvSpPr>
        <p:spPr>
          <a:xfrm>
            <a:off x="3471643" y="530244"/>
            <a:ext cx="3010858" cy="9233297"/>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72. With reference to the physical geography of Africa, consider the following statements: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Mount Kilimanjaro, situated in Tanzania, is the highest peak of Africa and is of volcanic origin.</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 Atlas Mountain range, extending across Algeria, Tunisia, and Morocco, has its highest peak at Mount Toubkal in Algeria.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1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2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73. Limonite, a low-grade iron ore containing around 40–60% of iron, in India is mainly mined through: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Shaft mining	(B) Open-cast mining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Hydraulic mining	(D) Drift mining</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74. Which is the only country in the world through which both the Equator and the Tropic of Capricorn pass?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Brazil		(B) Indonesia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Kenya		(D) Chile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75. Which continent is popularly known as the “Land of the Thirsty Continent”?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Africa		(B) Australia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South America	(D) Asia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76. Match the following grasslands with their respective regions: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Grassland	                     Region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Pampas	               A. South America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Prairies	               B. USA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Veld	                              C. Southern Africa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1-B, 2-C, 3-A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1-C, 2-B, 3-A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1-A, 2-B, 3-C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1-B, 2-A, 3-C</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77. Which of the following reports is not published by NITI Aayog?</a:t>
            </a:r>
          </a:p>
          <a:p>
            <a:pPr marL="228600" indent="-228600">
              <a:buAutoNum type="alphaUcParenBoth"/>
            </a:pPr>
            <a:r>
              <a:rPr lang="en-GB" sz="1100" dirty="0">
                <a:latin typeface="Adobe Devanagari" panose="02040503050201020203" pitchFamily="18" charset="0"/>
                <a:ea typeface="Nirmala UI" panose="020B0502040204020203" pitchFamily="34" charset="0"/>
                <a:cs typeface="Adobe Devanagari" panose="02040503050201020203" pitchFamily="18" charset="0"/>
              </a:rPr>
              <a:t>Sustainable Development Goals India Index </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Fiscal Health Index</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India Electric Mobility Index</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Financial Inclusion Index</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78. When was Gender Budgeting started in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Union Budget, 2004-05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Union Budget, 2005-06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Union Budget, 2006-07</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Union Budget, 2008-09</a:t>
            </a:r>
          </a:p>
        </p:txBody>
      </p:sp>
    </p:spTree>
    <p:extLst>
      <p:ext uri="{BB962C8B-B14F-4D97-AF65-F5344CB8AC3E}">
        <p14:creationId xmlns:p14="http://schemas.microsoft.com/office/powerpoint/2010/main" val="3030850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28277-3A18-D4E4-E11A-D9452F67B36A}"/>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2295913-AAB0-FFA8-DB81-67883E57B348}"/>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290981F-2498-04EF-0D11-2A468532CDD8}"/>
              </a:ext>
            </a:extLst>
          </p:cNvPr>
          <p:cNvSpPr txBox="1"/>
          <p:nvPr/>
        </p:nvSpPr>
        <p:spPr>
          <a:xfrm>
            <a:off x="375499" y="458977"/>
            <a:ext cx="3010858" cy="8402300"/>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79.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मौद्रिक नीति समिति  के संबंध में निम्नलिखित कथनों में से कौन-सा/से सही है/हैं?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आरबीआई की बेंचमार्क ब्याज दरों को तय करती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आरबीआई के गवर्नर सहित 12 सदस्यीय निकाय है जिसका प्रतिवर्ष पुनर्गठन किया जाता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केंद्रीय वित्त मंत्री की अध्यक्षता में कार्य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नीचे दिये गए कूट का प्रयोग कर सही उत्तर चुनिये: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80.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केंद्रीय बजट</a:t>
            </a:r>
            <a:r>
              <a:rPr lang="en-GB" sz="1200" dirty="0">
                <a:latin typeface="Adobe Devanagari" panose="02040503050201020203" pitchFamily="18" charset="0"/>
                <a:ea typeface="Nirmala UI" panose="020B0502040204020203" pitchFamily="34" charset="0"/>
                <a:cs typeface="Adobe Devanagari" panose="02040503050201020203" pitchFamily="18" charset="0"/>
              </a:rPr>
              <a:t> 2025-26</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के अंतर्गत शुरू किए गए "दालों में आत्मनिर्भरता मिशन" का मुख्य फोकस किन दालों पर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 और उड़द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 और मसूर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 और राजमा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अरहर और सोयाबीन</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81.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अर्थव्यवस्था (आर्थिक सर्वेक्षण 202</a:t>
            </a:r>
            <a:r>
              <a:rPr lang="en-GB" sz="1200" dirty="0">
                <a:latin typeface="Adobe Devanagari" panose="02040503050201020203" pitchFamily="18" charset="0"/>
                <a:ea typeface="Nirmala UI" panose="020B0502040204020203" pitchFamily="34" charset="0"/>
                <a:cs typeface="Adobe Devanagari" panose="02040503050201020203" pitchFamily="18" charset="0"/>
              </a:rPr>
              <a:t>4-25</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वर्तमान मूल्यों पर) में क्षेत्रवार योगदान को मिलाइए: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सूची-</a:t>
            </a:r>
            <a:r>
              <a:rPr lang="en-GB"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क्षेत्र)</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सूची-</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योगदान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सेवाएँ</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 2</a:t>
            </a:r>
            <a:r>
              <a:rPr lang="hi-IN" sz="1200" dirty="0">
                <a:latin typeface="Adobe Devanagari" panose="02040503050201020203" pitchFamily="18" charset="0"/>
                <a:ea typeface="Nirmala UI" panose="020B0502040204020203" pitchFamily="34" charset="0"/>
                <a:cs typeface="Adobe Devanagari" panose="02040503050201020203" pitchFamily="18" charset="0"/>
              </a:rPr>
              <a:t>1.5</a:t>
            </a:r>
            <a:r>
              <a:rPr lang="en-GB" sz="1200" dirty="0">
                <a:latin typeface="Adobe Devanagari" panose="02040503050201020203" pitchFamily="18" charset="0"/>
                <a:ea typeface="Nirmala UI" panose="020B0502040204020203" pitchFamily="34" charset="0"/>
                <a:cs typeface="Adobe Devanagari" panose="02040503050201020203" pitchFamily="18" charset="0"/>
              </a:rPr>
              <a:t>%</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1</a:t>
            </a:r>
            <a:r>
              <a:rPr lang="hi-IN" sz="1200" dirty="0">
                <a:latin typeface="Adobe Devanagari" panose="02040503050201020203" pitchFamily="18" charset="0"/>
                <a:ea typeface="Nirmala UI" panose="020B0502040204020203" pitchFamily="34" charset="0"/>
                <a:cs typeface="Adobe Devanagari" panose="02040503050201020203" pitchFamily="18" charset="0"/>
              </a:rPr>
              <a:t>9.9</a:t>
            </a:r>
            <a:r>
              <a:rPr lang="en-GB" sz="1200" dirty="0">
                <a:latin typeface="Adobe Devanagari" panose="02040503050201020203" pitchFamily="18" charset="0"/>
                <a:ea typeface="Nirmala UI" panose="020B0502040204020203" pitchFamily="34" charset="0"/>
                <a:cs typeface="Adobe Devanagari" panose="02040503050201020203" pitchFamily="18" charset="0"/>
              </a:rPr>
              <a:t>%</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विनिर्माण</a:t>
            </a:r>
            <a:r>
              <a:rPr lang="en-GB" sz="1200" dirty="0">
                <a:latin typeface="Adobe Devanagari" panose="02040503050201020203" pitchFamily="18" charset="0"/>
                <a:ea typeface="Nirmala UI" panose="020B0502040204020203" pitchFamily="34" charset="0"/>
                <a:cs typeface="Adobe Devanagari" panose="02040503050201020203" pitchFamily="18" charset="0"/>
              </a:rPr>
              <a:t>		C. 58</a:t>
            </a:r>
            <a:r>
              <a:rPr lang="hi-IN" sz="1200" dirty="0">
                <a:latin typeface="Adobe Devanagari" panose="02040503050201020203" pitchFamily="18" charset="0"/>
                <a:ea typeface="Nirmala UI" panose="020B0502040204020203" pitchFamily="34" charset="0"/>
                <a:cs typeface="Adobe Devanagari" panose="02040503050201020203" pitchFamily="18" charset="0"/>
              </a:rPr>
              <a:t>.6</a:t>
            </a:r>
            <a:r>
              <a:rPr lang="en-GB" sz="1200" dirty="0">
                <a:latin typeface="Adobe Devanagari" panose="02040503050201020203" pitchFamily="18" charset="0"/>
                <a:ea typeface="Nirmala UI" panose="020B0502040204020203" pitchFamily="34" charset="0"/>
                <a:cs typeface="Adobe Devanagari" panose="02040503050201020203" pitchFamily="18" charset="0"/>
              </a:rPr>
              <a:t>%</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कूट:</a:t>
            </a:r>
          </a:p>
          <a:p>
            <a:pPr marL="228600" indent="-228600">
              <a:buAutoNum type="alphaUcParenBoth"/>
            </a:pPr>
            <a:r>
              <a:rPr lang="en-GB" sz="1200" dirty="0">
                <a:latin typeface="Adobe Devanagari" panose="02040503050201020203" pitchFamily="18" charset="0"/>
                <a:ea typeface="Nirmala UI" panose="020B0502040204020203" pitchFamily="34" charset="0"/>
                <a:cs typeface="Adobe Devanagari" panose="02040503050201020203" pitchFamily="18" charset="0"/>
              </a:rPr>
              <a:t>1 → C, 2 → A, 3 → B</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1 →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3 → A</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1 →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2 → C, 3 → A</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1 → A, 2 → C, 3 → B</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82.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सहायता क्लब” की स्थापना किस पंचवर्षीय योजना के दौरान की गई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दूसरी पंचवर्षीय योजना (1956–1961)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तीसरी पंचवर्षीय योजना (1961–1966)</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चौथी पंचवर्षीय योजना (1969–1974)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पांचवी पंचवर्षीय योजना (1974–1978</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83.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आईटी नीति 2024 के तहत पूँजी निवेश सब्सिडी कितने प्रतिशत दी जाएगी?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25%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अधिकतम </a:t>
            </a:r>
            <a:r>
              <a:rPr lang="en-GB" sz="1200" dirty="0">
                <a:latin typeface="Adobe Devanagari" panose="02040503050201020203" pitchFamily="18" charset="0"/>
                <a:ea typeface="Nirmala UI" panose="020B0502040204020203" pitchFamily="34" charset="0"/>
                <a:cs typeface="Adobe Devanagari" panose="02040503050201020203" pitchFamily="18" charset="0"/>
              </a:rPr>
              <a:t>₹20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करोड़ तक)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30%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अधिकतम </a:t>
            </a:r>
            <a:r>
              <a:rPr lang="en-GB" sz="1200" dirty="0">
                <a:latin typeface="Adobe Devanagari" panose="02040503050201020203" pitchFamily="18" charset="0"/>
                <a:ea typeface="Nirmala UI" panose="020B0502040204020203" pitchFamily="34" charset="0"/>
                <a:cs typeface="Adobe Devanagari" panose="02040503050201020203" pitchFamily="18" charset="0"/>
              </a:rPr>
              <a:t>₹30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करोड़ तक)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40%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अधिकतम </a:t>
            </a:r>
            <a:r>
              <a:rPr lang="en-GB" sz="1200" dirty="0">
                <a:latin typeface="Adobe Devanagari" panose="02040503050201020203" pitchFamily="18" charset="0"/>
                <a:ea typeface="Nirmala UI" panose="020B0502040204020203" pitchFamily="34" charset="0"/>
                <a:cs typeface="Adobe Devanagari" panose="02040503050201020203" pitchFamily="18" charset="0"/>
              </a:rPr>
              <a:t>₹35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करोड़ तक)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50%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अधिकतम </a:t>
            </a:r>
            <a:r>
              <a:rPr lang="en-GB" sz="1200" dirty="0">
                <a:latin typeface="Adobe Devanagari" panose="02040503050201020203" pitchFamily="18" charset="0"/>
                <a:ea typeface="Nirmala UI" panose="020B0502040204020203" pitchFamily="34" charset="0"/>
                <a:cs typeface="Adobe Devanagari" panose="02040503050201020203" pitchFamily="18" charset="0"/>
              </a:rPr>
              <a:t>₹40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करोड़ तक)</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1787A624-1DB4-F602-6371-ADB178D82FFC}"/>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CE462B98-8288-0CA5-E108-E111D2886817}"/>
              </a:ext>
            </a:extLst>
          </p:cNvPr>
          <p:cNvSpPr txBox="1"/>
          <p:nvPr/>
        </p:nvSpPr>
        <p:spPr>
          <a:xfrm>
            <a:off x="3471643" y="530244"/>
            <a:ext cx="3010858" cy="8386911"/>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79. Which of the following statements about the Monetary Policy Committee (MPC) is/are correct? </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It determines the benchmark interest rates of the RBI.</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It is a 12-member body including the RBI Governor, which is reconstituted every year.</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It functions under the chairmanship of the Union Finance Minister.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Choose the correct answer using the codes below: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 and 2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3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2 and 3 only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80. Which pulses are the focus of the “Mission for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Aatmanirbharta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(Self-Reliance) in Pulses” launched under the Union Budget 2025-26?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Moong and Urad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Tur and Masoor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Chana and Rajma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Arhar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and Soybean</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81.</a:t>
            </a:r>
            <a:r>
              <a:rPr lang="en-GB" sz="1100" dirty="0">
                <a:latin typeface="Adobe Devanagari" panose="02040503050201020203" pitchFamily="18" charset="0"/>
                <a:ea typeface="Nirmala UI" panose="020B0502040204020203" pitchFamily="34" charset="0"/>
                <a:cs typeface="Adobe Devanagari" panose="02040503050201020203" pitchFamily="18" charset="0"/>
              </a:rPr>
              <a:t>Match the sector-wise contribution to the economy of Bihar (Economic Survey 2024-25, at current prices):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List-I (Sector)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List-II (Contribution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Services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21.5%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Agriculture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19.9%</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Manufacturing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58.6%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Code:</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1 → C, 2 → A, 3 →B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 → C, 2 → B, 3 → 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 B, 2 → C, 3 → 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 A, 2 → C, 3 → B</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82. During which Five-Year Plan was the “Aid India Club” established?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Second Five-Year Plan (1956–1961)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Third Five-Year Plan (1961–1966)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Fourth Five-Year Plan (1969–1974)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Fifth Five-Year Plan (1974–1978)</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83. Under the Bihar IT Policy 2024, what percentage of Capital Investment Subsidy is provided?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25% (up to ₹20 crore)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30% (up to ₹30 crore)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40% (up to ₹35 crore)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50% (up to ₹40 crore)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25231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84E50-BC22-64D9-E932-DA48E054675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534B5AF-6061-DF3C-2C73-428D50EECB1E}"/>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A137E741-0DA6-FE9E-8483-0BE9FA069BD4}"/>
              </a:ext>
            </a:extLst>
          </p:cNvPr>
          <p:cNvSpPr txBox="1"/>
          <p:nvPr/>
        </p:nvSpPr>
        <p:spPr>
          <a:xfrm>
            <a:off x="354177" y="431800"/>
            <a:ext cx="3053499" cy="9140964"/>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84.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वक्रों का उनके सही संबंधों के साथ सुमेलन कीजिए</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सूची-</a:t>
            </a:r>
            <a:r>
              <a:rPr lang="en-GB"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सूची-</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संबंध)</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1.लाफ़ेर वक्र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आय/संपत्ति और असमानता के बीच संबंध</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2.लॉरेन्ज वक्र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 दर और कर राजस्व के बीच  संबंध</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3.फिलिप्स वक्र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मुद्रास्फीति और बेरोजगारी के बीच संबंध</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1 → A, 2 → B, 3 → C</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1 → B, 2 → A, 3 → C</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1 → C, 2 → A, 3 → B</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1 → B, 2 → </a:t>
            </a:r>
            <a:r>
              <a:rPr lang="hi-IN" sz="1200" dirty="0">
                <a:latin typeface="Adobe Devanagari" panose="02040503050201020203" pitchFamily="18" charset="0"/>
                <a:ea typeface="Nirmala UI" panose="020B0502040204020203" pitchFamily="34" charset="0"/>
                <a:cs typeface="Adobe Devanagari" panose="02040503050201020203" pitchFamily="18" charset="0"/>
              </a:rPr>
              <a:t>C</a:t>
            </a:r>
            <a:r>
              <a:rPr lang="en-GB" sz="1200" dirty="0">
                <a:latin typeface="Adobe Devanagari" panose="02040503050201020203" pitchFamily="18" charset="0"/>
                <a:ea typeface="Nirmala UI" panose="020B0502040204020203" pitchFamily="34" charset="0"/>
                <a:cs typeface="Adobe Devanagari" panose="02040503050201020203" pitchFamily="18" charset="0"/>
              </a:rPr>
              <a:t>, 3 →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85.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नीचे दी गई योजनाओं का उनके शुरुआती वर्ष के साथ मिलान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सूची-</a:t>
            </a:r>
            <a:r>
              <a:rPr lang="en-GB"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योजना                         सूची-</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शुरुआती वर्ष)</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प्रधानमंत्री जन धन योजना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 2017</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प्रधानमंत्री मुद्रा बैंक योजना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2016</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स्टार्ट-अप इंडिया योजना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C. 2015</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उड़ान योजना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2014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1 → B, 2 → C, 3 → D, 4 → A</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1 → D, 2 → C, 3 → B, 4 → A</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1 → C, 2 → D, 3 → A, 4 → B</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1 → D, 2 → B, 3 → C, 4 → A</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86.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 या दो से अधिक राज्यों के लिए एक सामान्य</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उच्च न्यायालय स्थापित करने की शक्ति संविधान के</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अनुच्छेद में दी गई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232</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229</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230</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231</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87.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संविधान ने राज्यसभा के सदस्यों के चुनाव से संबंधित प्रावधान किस स्रोत से ग्रहण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शासन अधिनियम, 1935</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ब्रिटिश संविधान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कनाडाई संविधान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दक्षिण अफ्रीकी संविधान</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88.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में निवास कर रहे एक कनाडा के नागरिक को निम्नलिखित में से किस अधिकार का दावा नहीं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गिरफ्तारी और हिरासत के खिलाफ संरक्षण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कानून के समक्ष समानता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अभिव्यक्ति की स्वतंत्रता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धर्म की स्वतंत्रता</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89.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लोक सभा का कार्यकाल लगभग 6 वर्ष 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पांचवीं लोक सभा</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सातवीं लोक सभा</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नौवीं लोक सभा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ग्यारहवीं लोक सभा</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60794AFC-CF92-8F37-BB16-88E3E1A500C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FB60787E-FAA8-900E-7EC6-066D409CA7DE}"/>
              </a:ext>
            </a:extLst>
          </p:cNvPr>
          <p:cNvSpPr txBox="1"/>
          <p:nvPr/>
        </p:nvSpPr>
        <p:spPr>
          <a:xfrm>
            <a:off x="3471643" y="530244"/>
            <a:ext cx="3010858" cy="9017853"/>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84. Match the following curves with their correct relationships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List-I (Curves)   List-II (Relationships)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Laffer Curve  A. Relationship between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income/wealth and inequality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Lorenz Curve    B. Relationship between tax rate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and tax revenue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Phillips Curve  C. Relationship between inflation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and unemployment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 A, 2 → B, 3 → 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 → B, 2 → A, 3 → 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 C, 2 → A, 3 → 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 B, 2 → </a:t>
            </a:r>
            <a:r>
              <a:rPr lang="hi-IN" sz="1100" dirty="0">
                <a:latin typeface="Adobe Devanagari" panose="02040503050201020203" pitchFamily="18" charset="0"/>
                <a:ea typeface="Nirmala UI" panose="020B0502040204020203" pitchFamily="34" charset="0"/>
                <a:cs typeface="Adobe Devanagari" panose="02040503050201020203" pitchFamily="18" charset="0"/>
              </a:rPr>
              <a:t>C</a:t>
            </a:r>
            <a:r>
              <a:rPr lang="en-GB" sz="1100" dirty="0">
                <a:latin typeface="Adobe Devanagari" panose="02040503050201020203" pitchFamily="18" charset="0"/>
                <a:ea typeface="Nirmala UI" panose="020B0502040204020203" pitchFamily="34" charset="0"/>
                <a:cs typeface="Adobe Devanagari" panose="02040503050201020203" pitchFamily="18" charset="0"/>
              </a:rPr>
              <a:t>, 3 →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85. Match the following schemes with their starting years: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List-I (Schemes) 	             List-II (Starting Year)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Pradhan Mantri Jan Dhan Yojana          A. 2017</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Pradhan Mantri MUDRA Yojana   B. 2016</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Startup India Yojana           C. 2015</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UDAN Yojana          D</a:t>
            </a:r>
            <a:r>
              <a:rPr lang="en-GB" sz="1100" dirty="0">
                <a:latin typeface="Adobe Devanagari" panose="02040503050201020203" pitchFamily="18" charset="0"/>
                <a:ea typeface="Nirmala UI" panose="020B0502040204020203" pitchFamily="34" charset="0"/>
                <a:cs typeface="Adobe Devanagari" panose="02040503050201020203" pitchFamily="18" charset="0"/>
              </a:rPr>
              <a:t>. 2014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 B, 2 → C, 3 → D, 4 → 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 → D, 2 → C, 3 → B, 4 → 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 C, 2 → D, 3 → A, 4 → 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 D, 2 → B, 3 → C, 4 → 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86. The power to establish a common High Court for two or more States is given in which Article of the Constitution?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Article 232		(B) Article 229</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Article 230		(D) Article 231</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87. From which source has the Indian Constitution adopted the provisions relating to the election of members of Rajya Sabha?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Government of India Act, 1935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British Constitution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Canadian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Constitutio</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South African Constitution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88. Which of the following rights is not claimed by a Canadian citizen residing in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Protection against arrest and detention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Equality before law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Freedom of expression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Freedom of religion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89. Which Lok Sabha had a tenure of about 6 years?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Fifth Lok Sabha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Seventh Lok Sabha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Ninth Lok Sabha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Eleventh Lok Sabha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809227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6107B-0CC3-246A-D97E-E90815615C55}"/>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A71039E-325C-CB5C-110F-F1246D5899C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A3A10E4-2B25-985F-BFFD-5F8F7428DFDB}"/>
              </a:ext>
            </a:extLst>
          </p:cNvPr>
          <p:cNvSpPr txBox="1"/>
          <p:nvPr/>
        </p:nvSpPr>
        <p:spPr>
          <a:xfrm>
            <a:off x="354177" y="431800"/>
            <a:ext cx="3053499" cy="9325630"/>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90.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लोक सभा में "शून्य काल" की अवधि अधिक से अधिक कितनी हो सकती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30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मिनट.</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घंटा</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अनिश्चित काल के लिए</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 घंटे</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91.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राष्ट्रीय हरित न्यायाधिकरण के किसी भी निर्णय से व्यथित कोई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व्यक्ति सर्वोच्च न्यायालय में अपील कितने दिन के भीतर दायर</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 सकता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तीस दिन.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पैंतालीस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साठ दिन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नब्बे दिन</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92.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संसदीय प्रणाली की सरकार में मंत्रिपरिषद तब तक पद पर</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बनी रह सकती है जब तक उसे निम्नलिखित का समर्थन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प्राप्त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संसद के निचले सदन के सदस्यों का बहुमत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संसद के ऊपरी सदन के सदस्यों का बहुमत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निचले सदन के सदस्यों का अल्पमत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संसद के ऊपरी सदन के सदस्यों का अल्पमत</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93.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संविधान का अनुच्छेद 21 प्रत्येक व्यक्ति को जीवन और व्यक्तिगत स्वतंत्रता का अधिकार देता है।</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संविधान का अनुच्छेद 19 केवल नागरिकों को अभिव्यक्ति की स्वतंत्रता, संगठन की स्वतंत्रता और आवागमन की स्वतंत्रता जैसे अधिकार प्रदान करता है।</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सही कथन/कथनों का चयन कीजिए:</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94.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एकमात्र उदाहरण जब भारत के राष्ट्रपति ने अपनी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पॉकेट</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वीटो शक्ति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का प्रयोग किया, वह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PEPSU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विनियोग विधेयक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दहेज निषेध विधेयक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हिंदू कोड विधेयक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डाकघर (संशोधन विधेयक)</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95.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संविधान की कौन-सी अनुसूची असम, मेघालय, त्रिपुरा और मिज़ोरम के अलावा अन्य राज्यों में अनुसूचित क्षेत्रों और अनुसूचित जनजातियों के प्रशासन और नियंत्रण से संबंधित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नौवीं अदुसूची</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दसवीं अुसूची</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छठी अनुसूची</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पांचवी अनुसूची</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96.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सवैधानिक संशोधन अधिनियम द्वारा मंत्रिपरिषद की संख्या, लोक सभा के कुल सदस्यों के 15 प्रतिशत की सीमा तक निर्धारित की गई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95</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संवैधानिक संशोधन अधिनियम, 2009</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93</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संवैधानिक संशोधन अधिनियम, 2005</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91</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संवैधानिक संशोधन अधिनियम, 2003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90</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संवैधानिक संशोधन अधिनियम, 2002</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C0DF1DD-E120-BD43-9D41-B9C399CF430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B7346CE-A2B0-5044-1572-3DD9CFEF1B23}"/>
              </a:ext>
            </a:extLst>
          </p:cNvPr>
          <p:cNvSpPr txBox="1"/>
          <p:nvPr/>
        </p:nvSpPr>
        <p:spPr>
          <a:xfrm>
            <a:off x="3467025" y="478365"/>
            <a:ext cx="3010858" cy="9217908"/>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90. </a:t>
            </a:r>
            <a:r>
              <a:rPr lang="en-GB" sz="1050" dirty="0">
                <a:latin typeface="Adobe Devanagari" panose="02040503050201020203" pitchFamily="18" charset="0"/>
                <a:ea typeface="Nirmala UI" panose="020B0502040204020203" pitchFamily="34" charset="0"/>
                <a:cs typeface="Adobe Devanagari" panose="02040503050201020203" pitchFamily="18" charset="0"/>
              </a:rPr>
              <a:t>What can be the maximum duration of "Zero Hour" in Lok Sabha?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30 minutes.		 	(B) One hour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For an indefinite period	(D) Two hours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91. Within how many days can any person aggrieved by any decision of the National Green Tribunal file an appeal in the Supreme Court?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Thirty days.		(B) Forty five days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Sixty days		(D) Ninety days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92. In a parliamentary system of government, the Council of Ministers can remain in office as long as it has the support of the following -</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Majority of the members of the lower house of Parliament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Majority of the members of the upper house of</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Parliament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Minority of the members of the lower house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Minority of the members of the upper house of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Parliament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93. </a:t>
            </a:r>
            <a:r>
              <a:rPr lang="en-GB" sz="1050" dirty="0"/>
              <a:t>Consider the following statements:</a:t>
            </a:r>
          </a:p>
          <a:p>
            <a:pPr marL="228600" indent="-228600">
              <a:buFont typeface="+mj-lt"/>
              <a:buAutoNum type="arabicPeriod"/>
            </a:pPr>
            <a:r>
              <a:rPr lang="en-GB" sz="1050" dirty="0"/>
              <a:t>Article 21 of the Constitution provides every person with the right to life and personal liberty.</a:t>
            </a:r>
          </a:p>
          <a:p>
            <a:pPr marL="228600" indent="-228600">
              <a:buFont typeface="+mj-lt"/>
              <a:buAutoNum type="arabicPeriod"/>
            </a:pPr>
            <a:r>
              <a:rPr lang="en-GB" sz="1050" dirty="0"/>
              <a:t>Article 19 of the Constitution grants freedoms such as expression, association, and movement only to Indian citizens.</a:t>
            </a:r>
          </a:p>
          <a:p>
            <a:r>
              <a:rPr lang="en-GB" sz="1050" dirty="0"/>
              <a:t>Which of the above statement(s) is/are correct?</a:t>
            </a:r>
            <a:br>
              <a:rPr lang="en-GB" sz="1050" dirty="0"/>
            </a:br>
            <a:r>
              <a:rPr lang="en-GB" sz="1050" dirty="0"/>
              <a:t>(A) 1 only		(B) 2 only</a:t>
            </a:r>
            <a:br>
              <a:rPr lang="en-GB" sz="1050" dirty="0"/>
            </a:br>
            <a:r>
              <a:rPr lang="en-GB" sz="1050" dirty="0"/>
              <a:t>(C) Both 1 and 2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94. The only instance when the President of India exercised his</a:t>
            </a:r>
            <a:r>
              <a:rPr lang="hi-IN" sz="1050" dirty="0">
                <a:latin typeface="Adobe Devanagari" panose="02040503050201020203" pitchFamily="18" charset="0"/>
                <a:ea typeface="Nirmala UI" panose="020B0502040204020203" pitchFamily="34" charset="0"/>
                <a:cs typeface="Adobe Devanagari" panose="02040503050201020203" pitchFamily="18" charset="0"/>
              </a:rPr>
              <a:t> Pocket</a:t>
            </a:r>
            <a:r>
              <a:rPr lang="en-GB" sz="1050" dirty="0">
                <a:latin typeface="Adobe Devanagari" panose="02040503050201020203" pitchFamily="18" charset="0"/>
                <a:ea typeface="Nirmala UI" panose="020B0502040204020203" pitchFamily="34" charset="0"/>
                <a:cs typeface="Adobe Devanagari" panose="02040503050201020203" pitchFamily="18" charset="0"/>
              </a:rPr>
              <a:t> veto power was-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PEPSU Appropriation Bill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Dowry Prohibition Bill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Hindu Code Bill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Indian Post Office (Amendment Bill)</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95. Which Schedule of the Indian Constitution deals with the administration and control of Scheduled Areas and Scheduled Tribes in states other than Assam, Meghalaya, Tripura and Mizoram?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Ninth Schedule	(B) Tenth Schedule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Sixth Schedule	(D) Fifth Schedule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96. By which of the following Constitutional Amendment Acts, the number of Council of Ministers has been fixed to the limit of 15 percent of the total members of the Lok Sabha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95th Constitutional Amendment Act, 2009</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93rd Constitutional Amendment Act, 2005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91st Constitutional Amendment Act, 2003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90th Constitutional Amendment Act, 2002</a:t>
            </a:r>
          </a:p>
        </p:txBody>
      </p:sp>
    </p:spTree>
    <p:extLst>
      <p:ext uri="{BB962C8B-B14F-4D97-AF65-F5344CB8AC3E}">
        <p14:creationId xmlns:p14="http://schemas.microsoft.com/office/powerpoint/2010/main" val="2079047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90B06-8757-C33F-7BDB-9431D17B8E8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B3FED70-C856-87D9-2FAC-77BC52EA727C}"/>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482CAAB-82D1-5E84-29B9-B62220EA945F}"/>
              </a:ext>
            </a:extLst>
          </p:cNvPr>
          <p:cNvSpPr txBox="1"/>
          <p:nvPr/>
        </p:nvSpPr>
        <p:spPr>
          <a:xfrm>
            <a:off x="332851" y="499952"/>
            <a:ext cx="3053499" cy="8586966"/>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97.</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कैबिनेट समितियों से संबंधित निम्नलिखित कथनों को पढ़िए तथा सही विकल्प को चुनिए-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कथन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   :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संविधान में कैबिनेट समितियों का उल्लेख नहीं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कथन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 :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कैबिनेट समितियां प्रधानमंत्री द्वारा समय की जरूरत एवं </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परिस्थिति की आवश्यकता को ध्यान में रखते हुए गठित की </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कथन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III :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यदि प्रधानमंत्री समिति के सदस्य हों, तो यह आवश्यक</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नहीं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कथन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IV :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संसदीय मामलों की समिति के अध्यक्ष प्रधानमंत्री होते 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कथन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 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 हैं, लेकिन कथन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IV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कथन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 III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IV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 हैं, लेकिन कथन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कथन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 हैं, लेकिन कथन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IV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गलत हैं।</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98.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राष्ट्रीय सुरक्षा समिति का प्रधान कौन होता है?</a:t>
            </a: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गृह मंत्री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प्रधानमंत्री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राष्ट्रपति</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राष्ट्रीय सुरक्षा सलाहकार</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99.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कौन-सा/से मंत्रिमंडल सचिवालय का/के कार्य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मंत्रिमंडल बैठकों के लिए कार्यसूची तैयार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मंत्रिमंडल समितियों के लिए सचिवालयी सहायता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मंत्रालयों को वित्तीय संसाधनों का आवंटन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नीचे दिए गए कूट का प्रयोग कर सही उत्तर चुनिए।</a:t>
            </a: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en-GB" sz="1200" dirty="0">
                <a:latin typeface="Adobe Devanagari" panose="02040503050201020203" pitchFamily="18" charset="0"/>
                <a:ea typeface="Nirmala UI" panose="020B0502040204020203" pitchFamily="34" charset="0"/>
                <a:cs typeface="Adobe Devanagari" panose="02040503050201020203" pitchFamily="18" charset="0"/>
              </a:rPr>
              <a:t>1,2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a:t>
            </a:r>
            <a:r>
              <a:rPr lang="en-GB" sz="1200" dirty="0">
                <a:latin typeface="Adobe Devanagari" panose="02040503050201020203" pitchFamily="18" charset="0"/>
                <a:ea typeface="Nirmala UI" panose="020B0502040204020203" pitchFamily="34" charset="0"/>
                <a:cs typeface="Adobe Devanagari" panose="02040503050201020203" pitchFamily="18" charset="0"/>
              </a:rPr>
              <a:t> 3</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100.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नियंत्रक एवं महालेखा परीक्षक की टीका-टिप्पणी पर उचित कार्यवाही करने की अंतिम जिम्मेदारी है-</a:t>
            </a: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राष्ट्रपति की</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सर्वोच्च न्यायालय की</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संसद की</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राष्ट्रीय विकास परिषद की</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101. 9</a:t>
            </a:r>
            <a:r>
              <a:rPr lang="hi-IN" sz="1200" dirty="0">
                <a:latin typeface="Adobe Devanagari" panose="02040503050201020203" pitchFamily="18" charset="0"/>
                <a:ea typeface="Nirmala UI" panose="020B0502040204020203" pitchFamily="34" charset="0"/>
                <a:cs typeface="Adobe Devanagari" panose="02040503050201020203" pitchFamily="18" charset="0"/>
              </a:rPr>
              <a:t>7वें ऑस्कर अवॉर्ड (2025), जो लॉस एंजिल्स में आयोजित हुए, में सर्वश्रेष्ठ फिल्म का पुरस्कार किसे दिया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 ब्रूटलिस्ट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ओपेनहाइमर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किलर्स ऑफ द फ्लावर मून</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FCD77A27-0434-4592-A673-807D7C2B953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69A0AE5F-0588-6DE1-6B00-AF6C8D613C69}"/>
              </a:ext>
            </a:extLst>
          </p:cNvPr>
          <p:cNvSpPr txBox="1"/>
          <p:nvPr/>
        </p:nvSpPr>
        <p:spPr>
          <a:xfrm>
            <a:off x="3467025" y="478365"/>
            <a:ext cx="3010858" cy="9087103"/>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97. </a:t>
            </a:r>
            <a:r>
              <a:rPr lang="en-GB" sz="1050" dirty="0">
                <a:latin typeface="Adobe Devanagari" panose="02040503050201020203" pitchFamily="18" charset="0"/>
                <a:ea typeface="Nirmala UI" panose="020B0502040204020203" pitchFamily="34" charset="0"/>
                <a:cs typeface="Adobe Devanagari" panose="02040503050201020203" pitchFamily="18" charset="0"/>
              </a:rPr>
              <a:t>Read the following statements related to Cabinet Committees and choose the correct option-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Statement I: Cabinet Committees are not mentioned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in the Constitution.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Statement II: Cabinet Committees are constituted by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the Prime Minister keeping in view the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need of the time and the requirements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of the situation.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Statement III: If the Prime Minister is a member of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the committee, then it is not necessary.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Statement IV: The Prime Minister is the Chairman of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the Parliamentary Affairs Committee.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All the statements are correct.</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Statements I, II and III are correct, but Statement IV is incorrect.</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Statements II, III and IV are correct, but Statement I is incorrect.</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Statements I and II are correct, but Statement III and IV are incorrect.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98. Who is the head of the National Security Committee?</a:t>
            </a:r>
          </a:p>
          <a:p>
            <a:pPr marL="228600" indent="-228600">
              <a:buAutoNum type="alphaUcParenBoth"/>
            </a:pPr>
            <a:r>
              <a:rPr lang="en-GB" sz="1100" dirty="0">
                <a:latin typeface="Adobe Devanagari" panose="02040503050201020203" pitchFamily="18" charset="0"/>
                <a:ea typeface="Nirmala UI" panose="020B0502040204020203" pitchFamily="34" charset="0"/>
                <a:cs typeface="Adobe Devanagari" panose="02040503050201020203" pitchFamily="18" charset="0"/>
              </a:rPr>
              <a:t>Home Minister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Prime Minister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President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National Security Advisor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99. Which of the following is/are the functions of the Cabinet Secretariat?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Preparation of agenda for Cabinet meetings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Secretarial assistance to Cabinet committees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Allocation of financial resources to ministries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Select the correct answer using the code given below.</a:t>
            </a:r>
          </a:p>
          <a:p>
            <a:pPr marL="228600" indent="-228600">
              <a:buAutoNum type="alphaUcParenBoth"/>
            </a:pPr>
            <a:r>
              <a:rPr lang="en-GB" sz="1100" dirty="0">
                <a:latin typeface="Adobe Devanagari" panose="02040503050201020203" pitchFamily="18" charset="0"/>
                <a:ea typeface="Nirmala UI" panose="020B0502040204020203" pitchFamily="34" charset="0"/>
                <a:cs typeface="Adobe Devanagari" panose="02040503050201020203" pitchFamily="18" charset="0"/>
              </a:rPr>
              <a:t>1 only </a:t>
            </a:r>
          </a:p>
          <a:p>
            <a:pPr marL="228600" indent="-228600">
              <a:buAutoNum type="alphaUcParenBoth"/>
            </a:pPr>
            <a:r>
              <a:rPr lang="en-GB" sz="1100" dirty="0">
                <a:latin typeface="Adobe Devanagari" panose="02040503050201020203" pitchFamily="18" charset="0"/>
                <a:ea typeface="Nirmala UI" panose="020B0502040204020203" pitchFamily="34" charset="0"/>
                <a:cs typeface="Adobe Devanagari" panose="02040503050201020203" pitchFamily="18" charset="0"/>
              </a:rPr>
              <a:t>2 and 3 only</a:t>
            </a:r>
          </a:p>
          <a:p>
            <a:pPr marL="228600" indent="-228600">
              <a:buAutoNum type="alphaUcParenBoth"/>
            </a:pPr>
            <a:r>
              <a:rPr lang="en-GB" sz="1100" dirty="0">
                <a:latin typeface="Adobe Devanagari" panose="02040503050201020203" pitchFamily="18" charset="0"/>
                <a:ea typeface="Nirmala UI" panose="020B0502040204020203" pitchFamily="34" charset="0"/>
                <a:cs typeface="Adobe Devanagari" panose="02040503050201020203" pitchFamily="18" charset="0"/>
              </a:rPr>
              <a:t>1 and 2 only</a:t>
            </a:r>
          </a:p>
          <a:p>
            <a:pPr marL="228600" indent="-228600">
              <a:buAutoNum type="alphaUcParenBoth"/>
            </a:pPr>
            <a:r>
              <a:rPr lang="en-GB" sz="1100" dirty="0">
                <a:latin typeface="Adobe Devanagari" panose="02040503050201020203" pitchFamily="18" charset="0"/>
                <a:ea typeface="Nirmala UI" panose="020B0502040204020203" pitchFamily="34" charset="0"/>
                <a:cs typeface="Adobe Devanagari" panose="02040503050201020203" pitchFamily="18" charset="0"/>
              </a:rPr>
              <a:t>1,2 and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100. The final responsibility to take appropriate action on the comments of the Comptroller and Auditor General lies with-</a:t>
            </a:r>
          </a:p>
          <a:p>
            <a:pPr marL="228600" indent="-228600">
              <a:buAutoNum type="alphaUcParenBoth"/>
            </a:pPr>
            <a:r>
              <a:rPr lang="en-GB" sz="1100" dirty="0">
                <a:latin typeface="Adobe Devanagari" panose="02040503050201020203" pitchFamily="18" charset="0"/>
                <a:ea typeface="Nirmala UI" panose="020B0502040204020203" pitchFamily="34" charset="0"/>
                <a:cs typeface="Adobe Devanagari" panose="02040503050201020203" pitchFamily="18" charset="0"/>
              </a:rPr>
              <a:t>President of India</a:t>
            </a:r>
          </a:p>
          <a:p>
            <a:pPr marL="228600" indent="-228600">
              <a:buAutoNum type="alphaUcParenBoth"/>
            </a:pPr>
            <a:r>
              <a:rPr lang="en-GB" sz="1100" dirty="0">
                <a:latin typeface="Adobe Devanagari" panose="02040503050201020203" pitchFamily="18" charset="0"/>
                <a:ea typeface="Nirmala UI" panose="020B0502040204020203" pitchFamily="34" charset="0"/>
                <a:cs typeface="Adobe Devanagari" panose="02040503050201020203" pitchFamily="18" charset="0"/>
              </a:rPr>
              <a:t>Supreme Court</a:t>
            </a:r>
          </a:p>
          <a:p>
            <a:pPr marL="228600" indent="-228600">
              <a:buAutoNum type="alphaUcParenBoth"/>
            </a:pPr>
            <a:r>
              <a:rPr lang="en-GB" sz="1100" dirty="0">
                <a:latin typeface="Adobe Devanagari" panose="02040503050201020203" pitchFamily="18" charset="0"/>
                <a:ea typeface="Nirmala UI" panose="020B0502040204020203" pitchFamily="34" charset="0"/>
                <a:cs typeface="Adobe Devanagari" panose="02040503050201020203" pitchFamily="18" charset="0"/>
              </a:rPr>
              <a:t>Parliament</a:t>
            </a:r>
          </a:p>
          <a:p>
            <a:pPr marL="228600" indent="-228600">
              <a:buAutoNum type="alphaUcParenBoth"/>
            </a:pPr>
            <a:r>
              <a:rPr lang="en-GB" sz="1100" dirty="0">
                <a:latin typeface="Adobe Devanagari" panose="02040503050201020203" pitchFamily="18" charset="0"/>
                <a:ea typeface="Nirmala UI" panose="020B0502040204020203" pitchFamily="34" charset="0"/>
                <a:cs typeface="Adobe Devanagari" panose="02040503050201020203" pitchFamily="18" charset="0"/>
              </a:rPr>
              <a:t>National Development Council</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101. At the 97th Academy Awards (2025), held in Los Angeles, which film won the award for Best Picture?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The Brutalist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Oppenheimer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Anora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Killers of the Flower Moon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294264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109B1-F795-4DA8-A2BB-18BE2464791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0F2FA10-3A41-AFB9-EFBF-CE6E4B4D2B92}"/>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A9C7469-B90C-0F91-4238-0B9C01A298DF}"/>
              </a:ext>
            </a:extLst>
          </p:cNvPr>
          <p:cNvSpPr txBox="1"/>
          <p:nvPr/>
        </p:nvSpPr>
        <p:spPr>
          <a:xfrm>
            <a:off x="332851" y="499952"/>
            <a:ext cx="3053499" cy="8956298"/>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102. IIFA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अवार्ड 2025 में सर्वश्रेष्ठ अभिनेता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Best Actor)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पुरस्कार किसे मिला?</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रणबीर कपूर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विक्की कौशल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कार्तिक आर्यन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शाहिद कपूर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103.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हाल ही 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UNEP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द्वारा "लाइफटाइम अचीवमेंट अवार्ड" से किस भारतीय पर्यावरणविद् को सम्मानित किया गया है, जिसे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UNEP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सर्वोच्च पर्यावरणीय पुरस्कार माना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सुनीता नारायण</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माधव गाडगिल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वंदना शिवा</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रजेंद्र सिंह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104.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विड बेकर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USA),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 लम्पर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USA)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डेमिस हसबिस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UK)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वर्ष 2024 का रसायन विज्ञान पुरस्कार किस क्षेत्र में योगदान हेतु दिया गया?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क्वांटम रसायन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Quantum Chemistry)</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प्रोटीन डिजाइन और प्रोटीन संरचनाओं की भविष्यवाणी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ग्रीन केमिस्ट्री और पर्यावरण संरक्षण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नैनो टेक्नोलॉजी और नैनोमटेरियल्स</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105.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वन स्थिति रिपोर्ट-2023 के अनुसार क्षेत्रफल के आधार पर निम्नलिखित राज्यों को उनके वन आवरण  के आरोही क्रम में कौन सा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मध्य प्रदेश → अरुणाचल प्रदेश → छत्तीसगढ़</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छत्तीसगढ़ → अरुणाचल प्रदेश → मध्य प्रदेश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अरुणाचल प्रदेश → छत्तीसगढ़ → मध्य प्रदेश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छत्तीसगढ़ → मध्य प्रदेश → अरुणाचल प्रदेश</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106.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स्थल भारत का 91वाँ रामसर स्थल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Ramsar Site)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 जिसे वर्ष 2025 में अधिसूचित किया गया?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मेनार वेटलैंड कॉम्प्लेक्स</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उधवा झील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खेचोपलरी आर्द्रभूमि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खीचन वेटलैंड साइट</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107.</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हाल ही में समाचारों में रही "वत्सला", जिसका 8 जुलाई 2025 को निधन हो गया, किससे संबंधित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एशिया की सबसे उम्रदराज जीवित मादा बाघिन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एशिया की सबसे उम्रदराज जीवित हथिनी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सबसे उम्रदराज गैंडा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कर्नाटक की सबसे उम्रदराज शेरनी</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108.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कीजिए:</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कोचिन शिपयार्ड द्वारा निर्मित भारत की पहली हाइड्रोजन ईंधन सेल फेरी का उद्घाटन कोच्चि शहर में किया गया।</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पहला फ्रोजन चिड़ियाघर पश्चिम बंगाल के दार्जलिंग स्थित पद्मजा नायडू हिमालयन जूलॉजिकल पार्क में शुरू किया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ऊपर दिए गए कथनों में से कौन-सा/से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p:txBody>
      </p:sp>
      <p:sp>
        <p:nvSpPr>
          <p:cNvPr id="3" name="Rectangle 2">
            <a:extLst>
              <a:ext uri="{FF2B5EF4-FFF2-40B4-BE49-F238E27FC236}">
                <a16:creationId xmlns:a16="http://schemas.microsoft.com/office/drawing/2014/main" id="{11BB7989-EBE4-10CF-51AC-AC78BB433F8C}"/>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20364E81-1223-E463-D00F-8E4A8EF52366}"/>
              </a:ext>
            </a:extLst>
          </p:cNvPr>
          <p:cNvSpPr txBox="1"/>
          <p:nvPr/>
        </p:nvSpPr>
        <p:spPr>
          <a:xfrm>
            <a:off x="3463078" y="499952"/>
            <a:ext cx="3010858" cy="9233297"/>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102. At the IIFA Awards 2025 (Jaipur), who won the award for Best Actor?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Ranbir Kapoor 	         (B) Vicky Kaushal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Kartik Aaryan 	         (D) Shahid Kapoor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103. Recently, which Indian environmentalist was honoured with UNEP’s “Lifetime Achievement Award,” considered the organisation’s highest environmental prize?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Sunita Narain	(B) Madhav Gadgil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Vandana Shiva	(D) Rajendra Singh</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104. David Baker (USA), John Jumper (USA), and Demis Hassabis (UK) were awarded the 2024 Chemistry Prize for their contribution in which field?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Quantum Chemistry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Protein Design and Protein Structure Prediction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Green Chemistry and Environmental Protection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Nanotechnology and Nanomaterials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rtl="0">
              <a:buNone/>
            </a:pPr>
            <a:r>
              <a:rPr lang="en-GB" sz="1000" dirty="0">
                <a:latin typeface="Adobe Devanagari" panose="02040503050201020203" pitchFamily="18" charset="0"/>
                <a:ea typeface="Nirmala UI" panose="020B0502040204020203" pitchFamily="34" charset="0"/>
                <a:cs typeface="Adobe Devanagari" panose="02040503050201020203" pitchFamily="18" charset="0"/>
              </a:rPr>
              <a:t>105. </a:t>
            </a:r>
            <a:r>
              <a:rPr lang="en-IN" sz="1000" b="0" i="0" u="none" strike="noStrike" dirty="0">
                <a:solidFill>
                  <a:srgbClr val="000000"/>
                </a:solidFill>
                <a:effectLst/>
                <a:latin typeface="Arial" panose="020B0604020202020204" pitchFamily="34" charset="0"/>
              </a:rPr>
              <a:t>Which is correct to rank the following states in ascending order of their forest cover by area as per India State of Forest Report-2023?</a:t>
            </a:r>
            <a:br>
              <a:rPr lang="en-IN" sz="1100" b="0" dirty="0">
                <a:effectLst/>
              </a:rPr>
            </a:br>
            <a:r>
              <a:rPr lang="en-IN" sz="1000" b="0" dirty="0">
                <a:effectLst/>
              </a:rPr>
              <a:t>(</a:t>
            </a:r>
            <a:r>
              <a:rPr lang="en-IN" sz="1000" b="0" i="0" u="none" strike="noStrike" dirty="0">
                <a:solidFill>
                  <a:srgbClr val="000000"/>
                </a:solidFill>
                <a:effectLst/>
                <a:latin typeface="Arial" panose="020B0604020202020204" pitchFamily="34" charset="0"/>
              </a:rPr>
              <a:t>A) Madhya Pradesh → Arunachal Pradesh </a:t>
            </a:r>
          </a:p>
          <a:p>
            <a:pPr rtl="0">
              <a:buNone/>
            </a:pPr>
            <a:r>
              <a:rPr lang="en-IN" sz="1000" dirty="0">
                <a:solidFill>
                  <a:srgbClr val="000000"/>
                </a:solidFill>
                <a:latin typeface="Arial" panose="020B0604020202020204" pitchFamily="34" charset="0"/>
              </a:rPr>
              <a:t>      </a:t>
            </a:r>
            <a:r>
              <a:rPr lang="en-IN" sz="1000" b="0" i="0" u="none" strike="noStrike" dirty="0">
                <a:solidFill>
                  <a:srgbClr val="000000"/>
                </a:solidFill>
                <a:effectLst/>
                <a:latin typeface="Arial" panose="020B0604020202020204" pitchFamily="34" charset="0"/>
              </a:rPr>
              <a:t>→ Chhattisgarh</a:t>
            </a:r>
            <a:endParaRPr lang="en-IN" sz="1000" b="0" dirty="0">
              <a:effectLst/>
            </a:endParaRPr>
          </a:p>
          <a:p>
            <a:pPr rtl="0">
              <a:buNone/>
            </a:pPr>
            <a:r>
              <a:rPr lang="en-IN" sz="1000" b="0" i="0" u="none" strike="noStrike" dirty="0">
                <a:solidFill>
                  <a:srgbClr val="000000"/>
                </a:solidFill>
                <a:effectLst/>
                <a:latin typeface="Arial" panose="020B0604020202020204" pitchFamily="34" charset="0"/>
              </a:rPr>
              <a:t>(B) Chhattisgarh → Arunachal Pradesh → </a:t>
            </a:r>
          </a:p>
          <a:p>
            <a:pPr rtl="0">
              <a:buNone/>
            </a:pPr>
            <a:r>
              <a:rPr lang="en-IN" sz="1000" dirty="0">
                <a:solidFill>
                  <a:srgbClr val="000000"/>
                </a:solidFill>
                <a:latin typeface="Arial" panose="020B0604020202020204" pitchFamily="34" charset="0"/>
              </a:rPr>
              <a:t>      </a:t>
            </a:r>
            <a:r>
              <a:rPr lang="en-IN" sz="1000" b="0" i="0" u="none" strike="noStrike" dirty="0">
                <a:solidFill>
                  <a:srgbClr val="000000"/>
                </a:solidFill>
                <a:effectLst/>
                <a:latin typeface="Arial" panose="020B0604020202020204" pitchFamily="34" charset="0"/>
              </a:rPr>
              <a:t>Madhya Pradesh</a:t>
            </a:r>
            <a:endParaRPr lang="en-IN" sz="1000" b="0" dirty="0">
              <a:effectLst/>
            </a:endParaRPr>
          </a:p>
          <a:p>
            <a:pPr rtl="0">
              <a:buNone/>
            </a:pPr>
            <a:r>
              <a:rPr lang="en-IN" sz="1000" b="0" i="0" u="none" strike="noStrike" dirty="0">
                <a:solidFill>
                  <a:srgbClr val="000000"/>
                </a:solidFill>
                <a:effectLst/>
                <a:latin typeface="Arial" panose="020B0604020202020204" pitchFamily="34" charset="0"/>
              </a:rPr>
              <a:t>C) Arunachal Pradesh → Chhattisgarh → </a:t>
            </a:r>
          </a:p>
          <a:p>
            <a:pPr rtl="0">
              <a:buNone/>
            </a:pPr>
            <a:r>
              <a:rPr lang="en-IN" sz="1000" dirty="0">
                <a:solidFill>
                  <a:srgbClr val="000000"/>
                </a:solidFill>
                <a:latin typeface="Arial" panose="020B0604020202020204" pitchFamily="34" charset="0"/>
              </a:rPr>
              <a:t>     </a:t>
            </a:r>
            <a:r>
              <a:rPr lang="en-IN" sz="1000" b="0" i="0" u="none" strike="noStrike" dirty="0">
                <a:solidFill>
                  <a:srgbClr val="000000"/>
                </a:solidFill>
                <a:effectLst/>
                <a:latin typeface="Arial" panose="020B0604020202020204" pitchFamily="34" charset="0"/>
              </a:rPr>
              <a:t>Madhya Pradesh</a:t>
            </a:r>
            <a:endParaRPr lang="en-IN" sz="1000" b="0" dirty="0">
              <a:effectLst/>
            </a:endParaRPr>
          </a:p>
          <a:p>
            <a:pPr rtl="0">
              <a:buNone/>
            </a:pPr>
            <a:r>
              <a:rPr lang="en-IN" sz="1000" b="0" i="0" u="none" strike="noStrike" dirty="0">
                <a:solidFill>
                  <a:srgbClr val="000000"/>
                </a:solidFill>
                <a:effectLst/>
                <a:latin typeface="Arial" panose="020B0604020202020204" pitchFamily="34" charset="0"/>
              </a:rPr>
              <a:t>D) Chhattisgarh → Madhya Pradesh → </a:t>
            </a:r>
          </a:p>
          <a:p>
            <a:pPr rtl="0">
              <a:buNone/>
            </a:pPr>
            <a:r>
              <a:rPr lang="en-IN" sz="1000" dirty="0">
                <a:solidFill>
                  <a:srgbClr val="000000"/>
                </a:solidFill>
                <a:latin typeface="Arial" panose="020B0604020202020204" pitchFamily="34" charset="0"/>
              </a:rPr>
              <a:t>      </a:t>
            </a:r>
            <a:r>
              <a:rPr lang="en-IN" sz="1000" b="0" i="0" u="none" strike="noStrike" dirty="0">
                <a:solidFill>
                  <a:srgbClr val="000000"/>
                </a:solidFill>
                <a:effectLst/>
                <a:latin typeface="Arial" panose="020B0604020202020204" pitchFamily="34" charset="0"/>
              </a:rPr>
              <a:t>Arunachal Pradesh</a:t>
            </a:r>
            <a:endParaRPr lang="en-IN" sz="1000" b="0" dirty="0">
              <a:effectLst/>
            </a:endParaRPr>
          </a:p>
          <a:p>
            <a:pPr>
              <a:buNone/>
            </a:pPr>
            <a:endParaRPr lang="en-IN" sz="1100" dirty="0"/>
          </a:p>
          <a:p>
            <a:pPr>
              <a:buNone/>
            </a:pPr>
            <a:r>
              <a:rPr lang="en-IN" sz="1100" dirty="0"/>
              <a:t>106. </a:t>
            </a:r>
            <a:r>
              <a:rPr lang="en-IN" sz="1100" dirty="0">
                <a:latin typeface="Adobe Devanagari" panose="02040503050201020203" pitchFamily="18" charset="0"/>
                <a:cs typeface="Adobe Devanagari" panose="02040503050201020203" pitchFamily="18" charset="0"/>
              </a:rPr>
              <a:t>Which of the following is India’s 91st Ramsar Site, designated in the year 2025?</a:t>
            </a:r>
          </a:p>
          <a:p>
            <a:pPr>
              <a:buNone/>
            </a:pPr>
            <a:r>
              <a:rPr lang="en-IN" sz="1100" dirty="0">
                <a:latin typeface="Adobe Devanagari" panose="02040503050201020203" pitchFamily="18" charset="0"/>
                <a:cs typeface="Adobe Devanagari" panose="02040503050201020203" pitchFamily="18" charset="0"/>
              </a:rPr>
              <a:t> (A) </a:t>
            </a:r>
            <a:r>
              <a:rPr lang="en-IN" sz="1100" dirty="0" err="1">
                <a:latin typeface="Adobe Devanagari" panose="02040503050201020203" pitchFamily="18" charset="0"/>
                <a:cs typeface="Adobe Devanagari" panose="02040503050201020203" pitchFamily="18" charset="0"/>
              </a:rPr>
              <a:t>Menar</a:t>
            </a:r>
            <a:r>
              <a:rPr lang="en-IN" sz="1100" dirty="0">
                <a:latin typeface="Adobe Devanagari" panose="02040503050201020203" pitchFamily="18" charset="0"/>
                <a:cs typeface="Adobe Devanagari" panose="02040503050201020203" pitchFamily="18" charset="0"/>
              </a:rPr>
              <a:t> Wetland Complex  (B) </a:t>
            </a:r>
            <a:r>
              <a:rPr lang="en-IN" sz="1100" dirty="0" err="1">
                <a:latin typeface="Adobe Devanagari" panose="02040503050201020203" pitchFamily="18" charset="0"/>
                <a:cs typeface="Adobe Devanagari" panose="02040503050201020203" pitchFamily="18" charset="0"/>
              </a:rPr>
              <a:t>Udhwa</a:t>
            </a:r>
            <a:r>
              <a:rPr lang="en-IN" sz="1100" dirty="0">
                <a:latin typeface="Adobe Devanagari" panose="02040503050201020203" pitchFamily="18" charset="0"/>
                <a:cs typeface="Adobe Devanagari" panose="02040503050201020203" pitchFamily="18" charset="0"/>
              </a:rPr>
              <a:t> Lake</a:t>
            </a:r>
          </a:p>
          <a:p>
            <a:pPr>
              <a:buNone/>
            </a:pPr>
            <a:r>
              <a:rPr lang="en-IN" sz="1100" dirty="0">
                <a:latin typeface="Adobe Devanagari" panose="02040503050201020203" pitchFamily="18" charset="0"/>
                <a:cs typeface="Adobe Devanagari" panose="02040503050201020203" pitchFamily="18" charset="0"/>
              </a:rPr>
              <a:t> (C) </a:t>
            </a:r>
            <a:r>
              <a:rPr lang="en-IN" sz="1100" dirty="0" err="1">
                <a:latin typeface="Adobe Devanagari" panose="02040503050201020203" pitchFamily="18" charset="0"/>
                <a:cs typeface="Adobe Devanagari" panose="02040503050201020203" pitchFamily="18" charset="0"/>
              </a:rPr>
              <a:t>Khecheopalri</a:t>
            </a:r>
            <a:r>
              <a:rPr lang="en-IN" sz="1100" dirty="0">
                <a:latin typeface="Adobe Devanagari" panose="02040503050201020203" pitchFamily="18" charset="0"/>
                <a:cs typeface="Adobe Devanagari" panose="02040503050201020203" pitchFamily="18" charset="0"/>
              </a:rPr>
              <a:t> Wetland (D) </a:t>
            </a:r>
            <a:r>
              <a:rPr lang="en-IN" sz="1100" dirty="0" err="1">
                <a:latin typeface="Adobe Devanagari" panose="02040503050201020203" pitchFamily="18" charset="0"/>
                <a:cs typeface="Adobe Devanagari" panose="02040503050201020203" pitchFamily="18" charset="0"/>
              </a:rPr>
              <a:t>Khichan</a:t>
            </a:r>
            <a:r>
              <a:rPr lang="en-IN" sz="1100" dirty="0">
                <a:latin typeface="Adobe Devanagari" panose="02040503050201020203" pitchFamily="18" charset="0"/>
                <a:cs typeface="Adobe Devanagari" panose="02040503050201020203" pitchFamily="18" charset="0"/>
              </a:rPr>
              <a:t> Wetland Site</a:t>
            </a:r>
          </a:p>
          <a:p>
            <a:pPr>
              <a:buNone/>
            </a:pPr>
            <a:br>
              <a:rPr lang="en-IN" sz="1100" dirty="0"/>
            </a:br>
            <a:r>
              <a:rPr lang="en-IN" sz="1100" dirty="0">
                <a:latin typeface="Adobe Devanagari" panose="02040503050201020203" pitchFamily="18" charset="0"/>
                <a:cs typeface="Adobe Devanagari" panose="02040503050201020203" pitchFamily="18" charset="0"/>
              </a:rPr>
              <a:t>107. </a:t>
            </a:r>
            <a:r>
              <a:rPr lang="en-GB" sz="1100" dirty="0">
                <a:latin typeface="Adobe Devanagari" panose="02040503050201020203" pitchFamily="18" charset="0"/>
                <a:cs typeface="Adobe Devanagari" panose="02040503050201020203" pitchFamily="18" charset="0"/>
              </a:rPr>
              <a:t>Recently in news, "Vatsala," who passed away on 8 July 2025, was related to which of the following?</a:t>
            </a:r>
          </a:p>
          <a:p>
            <a:pPr>
              <a:buNone/>
            </a:pPr>
            <a:r>
              <a:rPr lang="en-GB" sz="1100" dirty="0">
                <a:latin typeface="Adobe Devanagari" panose="02040503050201020203" pitchFamily="18" charset="0"/>
                <a:cs typeface="Adobe Devanagari" panose="02040503050201020203" pitchFamily="18" charset="0"/>
              </a:rPr>
              <a:t> (A) Asia’s oldest living tigress</a:t>
            </a:r>
          </a:p>
          <a:p>
            <a:pPr>
              <a:buNone/>
            </a:pPr>
            <a:r>
              <a:rPr lang="en-GB" sz="1100" dirty="0">
                <a:latin typeface="Adobe Devanagari" panose="02040503050201020203" pitchFamily="18" charset="0"/>
                <a:cs typeface="Adobe Devanagari" panose="02040503050201020203" pitchFamily="18" charset="0"/>
              </a:rPr>
              <a:t> (B) Asia’s oldest living elephant</a:t>
            </a:r>
          </a:p>
          <a:p>
            <a:pPr>
              <a:buNone/>
            </a:pPr>
            <a:r>
              <a:rPr lang="en-GB" sz="1100" dirty="0">
                <a:latin typeface="Adobe Devanagari" panose="02040503050201020203" pitchFamily="18" charset="0"/>
                <a:cs typeface="Adobe Devanagari" panose="02040503050201020203" pitchFamily="18" charset="0"/>
              </a:rPr>
              <a:t> (C) India’s oldest living rhinoceros</a:t>
            </a:r>
          </a:p>
          <a:p>
            <a:pPr>
              <a:buNone/>
            </a:pPr>
            <a:r>
              <a:rPr lang="en-GB" sz="1100" dirty="0">
                <a:latin typeface="Adobe Devanagari" panose="02040503050201020203" pitchFamily="18" charset="0"/>
                <a:cs typeface="Adobe Devanagari" panose="02040503050201020203" pitchFamily="18" charset="0"/>
              </a:rPr>
              <a:t> (D) Karnataka’s oldest living lioness</a:t>
            </a:r>
          </a:p>
          <a:p>
            <a:pPr>
              <a:buNone/>
            </a:pP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a:buNone/>
            </a:pPr>
            <a:r>
              <a:rPr lang="en-GB" sz="1100" dirty="0">
                <a:latin typeface="Adobe Devanagari" panose="02040503050201020203" pitchFamily="18" charset="0"/>
                <a:ea typeface="Nirmala UI" panose="020B0502040204020203" pitchFamily="34" charset="0"/>
                <a:cs typeface="Adobe Devanagari" panose="02040503050201020203" pitchFamily="18" charset="0"/>
              </a:rPr>
              <a:t>108. Consider the following statements: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India’s first hydrogen fuel cell ferry, built by Cochin Shipyard, was inaugurated in Kochi city.</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India’s first frozen zoo has been established at the Padmaja Naidu Himalayan Zoological Park in Darjeeling, West Bengal.</a:t>
            </a:r>
          </a:p>
          <a:p>
            <a:pPr>
              <a:buNone/>
            </a:pPr>
            <a:r>
              <a:rPr lang="en-GB" sz="110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pPr>
              <a:buNone/>
            </a:pPr>
            <a:r>
              <a:rPr lang="en-GB" sz="1100" dirty="0">
                <a:latin typeface="Adobe Devanagari" panose="02040503050201020203" pitchFamily="18" charset="0"/>
                <a:ea typeface="Nirmala UI" panose="020B0502040204020203" pitchFamily="34" charset="0"/>
                <a:cs typeface="Adobe Devanagari" panose="02040503050201020203" pitchFamily="18" charset="0"/>
              </a:rPr>
              <a:t> (A) 1 only		(B) 2 only</a:t>
            </a:r>
          </a:p>
          <a:p>
            <a:pPr>
              <a:buNone/>
            </a:pPr>
            <a:r>
              <a:rPr lang="en-GB" sz="1100" dirty="0">
                <a:latin typeface="Adobe Devanagari" panose="02040503050201020203" pitchFamily="18" charset="0"/>
                <a:ea typeface="Nirmala UI" panose="020B0502040204020203" pitchFamily="34" charset="0"/>
                <a:cs typeface="Adobe Devanagari" panose="02040503050201020203" pitchFamily="18" charset="0"/>
              </a:rPr>
              <a:t> (C) Both 1 and 2		(D) Neither 1 nor 2</a:t>
            </a:r>
          </a:p>
        </p:txBody>
      </p:sp>
    </p:spTree>
    <p:extLst>
      <p:ext uri="{BB962C8B-B14F-4D97-AF65-F5344CB8AC3E}">
        <p14:creationId xmlns:p14="http://schemas.microsoft.com/office/powerpoint/2010/main" val="1599205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8E6C4-44F5-3A95-3CDB-EDB3E45991D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20E3183-7F48-EA0E-08CB-96957B856CBF}"/>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7B33F85-493C-77B9-AF70-B8E0AD9B8A65}"/>
              </a:ext>
            </a:extLst>
          </p:cNvPr>
          <p:cNvSpPr txBox="1"/>
          <p:nvPr/>
        </p:nvSpPr>
        <p:spPr>
          <a:xfrm>
            <a:off x="332851" y="499952"/>
            <a:ext cx="3053499" cy="9140964"/>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109.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जुलाई 2025 में अमरनाथ गुफा मंदिर (दक्षिण कश्मीर हिमालय, 3880 मीटर) तक जाने वाले तीर्थयात्रा मार्ग की पूर्ण सुरक्षा सुनिश्चित करने हेतु कौन-सा ऑपरेशन लॉन्च किया गया?</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ऑपरेशन विजय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ऑपरेशन शिवा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ऑपरेशन त्रिशूल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ऑपरेशन सुरक्षा</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110.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21 जून 2025 को मनाए गए अंतर्राष्ट्रीय योग दिवस की थीम क्या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Yoga for Wellness and Harmony</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(B) Yoga for Humanity</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(C) Yoga for One Earth, One Health</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(D) Yoga for Sustainable Future</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111.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निम्नलिखित सूचकांकों को उनके प्रकाशन करने वाले संगठनों से सुमेलित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सूचकांक)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संस्थान/संगठन)</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विश्व निवेश रिपोर्ट 2025</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विश्व बैंक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ग्लोबल स्टार्टअप इकोसिस्टम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UNCTAD</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इंडेक्स 2025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लॉजिस्टिक प्रदर्शन सूचकांक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स्टार्टअप ब्लिंक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2023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यात्रा और पर्यटन विकास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विश्व आर्थिक मंच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सूचकांक 2024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 1 → B, 2 → C, 3 → A, 4 → D</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(B) 1 → A, 2 → D, 3 → C, 4 → B</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(C) 1 → D, 2 → B, 3 → A, 4 → C</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(D) 1 → C, 2 → B, 3 → D, 4 → A</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112.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ग्लोबल जेंडर गैप इंडेक्स 2025 के आकलन में निम्नलिखित में से कौन-सा आयाम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Dimension)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शामिल नहीं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आर्थिक भागीदारी और अवसर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शैक्षिक प्राप्ति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स्वास्थ्य एवं जीवन रक्षा</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पर्यावरणीय स्थिरता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113.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आईपीएल 18 (2025) के सबसे महंगे खिलाड़ी कौन बने जिन्हें लखनऊ सुपरजायंट्स ने 27 करोड़ रुपये में खरीदा?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शुभमन गिल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रोहित शर्मा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ऋषभ पंत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हार्दिक पांड्या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114.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सरकार की "मुख्यमंत्री कलाकार पेंशन योजना" का मुख्य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उद्देश्य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40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वर्ष से अधिक आयु के सभी कलाकारों को एकमुश्त अनुदान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50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वर्ष से अधिक आयु के योग्य कलाकारों को प्रतिमाह </a:t>
            </a:r>
            <a:r>
              <a:rPr lang="en-IN" sz="1200" dirty="0">
                <a:latin typeface="Adobe Devanagari" panose="02040503050201020203" pitchFamily="18" charset="0"/>
                <a:ea typeface="Nirmala UI" panose="020B0502040204020203" pitchFamily="34" charset="0"/>
                <a:cs typeface="Adobe Devanagari" panose="02040503050201020203" pitchFamily="18" charset="0"/>
              </a:rPr>
              <a:t>₹3000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पेंशन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युवा कलाकारों को प्रशिक्षण और छात्रवृत्ति प्रदान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ग्रामीण क्षेत्रों में कला-संस्कृति केंद्र स्थापित करना</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14FFA5BF-F56E-80FF-A72C-23ECFA714E5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EC2D7E04-C0C5-86C8-C504-89C50D1DD189}"/>
              </a:ext>
            </a:extLst>
          </p:cNvPr>
          <p:cNvSpPr txBox="1"/>
          <p:nvPr/>
        </p:nvSpPr>
        <p:spPr>
          <a:xfrm>
            <a:off x="3463078" y="499952"/>
            <a:ext cx="3010858" cy="9064020"/>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109. In July 2025, which operation was launched to provide full security for the pilgrimage route to the Amarnath Cave Temple (located at 3,880 metres in the South Kashmir Himalayas)?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Operation Vijay	      (B) Operation Shiva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Operation Trishul	      (D) Operation Suraksha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110. What was the theme of International Yoga Day observed on 21 June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Yoga for Wellness and Harmony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Yoga for Humanity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Yoga for One Earth, One Health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Yoga for a Sustainable Future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111. Match the following global reports/indices with their publishing organisations: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List–I (Reports/Indices)	        List–II (Organisations)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World Investment Report              A. World Bank</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Global Startup Ecosystem 	 B. UNCTAD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Index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Logistics Performance		 C. Startup Blink</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Index 2023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Travel &amp; Tourism Development   D. WEF</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Index 2024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1 → B, 2 → C, 3 → A, 4 → 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1 → A, 2 → D, 3 → C, 4 → 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1 → D, 2 → B, 3 → A, 4 → 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1 → C, 2 → B, 3 → D, 4 → 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112. Which of the following dimensions is not included in the Global Gender Gap Index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Economic Participation &amp; Opportunity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Educational Attainment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Health &amp; Survival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Environmental Sustainability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113. Who became the most expensive player of IPL 18 (2025), bought by Lucknow Super Giants for ₹27 crore?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Shubman</a:t>
            </a:r>
            <a:r>
              <a:rPr lang="en-GB" sz="1100" dirty="0">
                <a:latin typeface="Adobe Devanagari" panose="02040503050201020203" pitchFamily="18" charset="0"/>
                <a:ea typeface="Nirmala UI" panose="020B0502040204020203" pitchFamily="34" charset="0"/>
                <a:cs typeface="Adobe Devanagari" panose="02040503050201020203" pitchFamily="18" charset="0"/>
              </a:rPr>
              <a:t> Gill	(B) Rohit Sharma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Rishabh Pant	(D) Hardik Pandya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114. What is the main objective of the Bihar Government’s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Mukhyamantri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Kalakar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Pension Yojana”?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To provide a one-time grant to all artists above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40 years of age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To provide a monthly pension of ₹3000 to eligible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artists above 50 years of age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To offer training and scholarships to young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artists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To establish art and culture centres in rural areas</a:t>
            </a:r>
          </a:p>
        </p:txBody>
      </p:sp>
    </p:spTree>
    <p:extLst>
      <p:ext uri="{BB962C8B-B14F-4D97-AF65-F5344CB8AC3E}">
        <p14:creationId xmlns:p14="http://schemas.microsoft.com/office/powerpoint/2010/main" val="3883489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14A62-9D4E-5DD8-AD2D-D0CB3BA6D615}"/>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C792A75-B54A-8F1D-CF0B-85A5D528456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E384B5DD-ED94-F7D9-7BD7-11C0537F5896}"/>
              </a:ext>
            </a:extLst>
          </p:cNvPr>
          <p:cNvSpPr txBox="1"/>
          <p:nvPr/>
        </p:nvSpPr>
        <p:spPr>
          <a:xfrm>
            <a:off x="332851" y="499952"/>
            <a:ext cx="3053499" cy="8771632"/>
          </a:xfrm>
          <a:prstGeom prst="rect">
            <a:avLst/>
          </a:prstGeom>
          <a:noFill/>
        </p:spPr>
        <p:txBody>
          <a:bodyPr wrap="square">
            <a:spAutoFit/>
          </a:bodyPr>
          <a:lstStyle/>
          <a:p>
            <a:r>
              <a:rPr lang="en-GB" sz="1200" dirty="0">
                <a:latin typeface="Adobe Devanagari" panose="02040503050201020203" pitchFamily="18" charset="0"/>
                <a:ea typeface="Nirmala UI" panose="020B0502040204020203" pitchFamily="34" charset="0"/>
                <a:cs typeface="Adobe Devanagari" panose="02040503050201020203" pitchFamily="18" charset="0"/>
              </a:rPr>
              <a:t>115.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साहित्य अकादमी युवा पुरस्कार 2025 से सम्मानित कृति "फिर उगना" की लेखिका कौन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नीलम शर्मा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पार्वती तिकी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मनीषा कुलश्रेष्ठ</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अनामिका</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116.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विश्व धरोहर समिति के 47वें सत्र (पेरिस, 11 जुलाई 2025) में भारत के "मराठा सैन्य परिदृश्यों" को विश्व धरोहर सूची में शामिल किया गया। इनमें से कौन-सा स्थल तमिलनाडु में स्थित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रायगढ़ किला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जिंजी किला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सिंधुदुर्ग किला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प्रतापगढ़ किला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117.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पहला एआई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Artificial Intelligence)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विशेष आर्थिक क्षेत्र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SEZ)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कहाँ स्थापित किए जाने की घोषणा की गई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बेंगलुरु, कर्नाटक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हैदराबाद, तेलंगाना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नवा रायपुर, छत्तीसगढ़</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पुणे, महाराष्ट्र</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118.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केंद्र शासित प्रदेश लद्दाख में स्थानीय निवासियों के लिए नौकरियों में 85% आरक्षण प्रदान करने हेतु राष्ट्रपति द्रौपदी मुर्मू ने किस अनुच्छेद के तहत लद्दाख आरक्षण (संशोधन) विनियमन 2025 जारी किया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239</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240</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243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244</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119.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रेल मंत्रालय ने हाल ही में टिकट धोखाधड़ी रोकने के लिए तत्काल टिकट बुकिंग पर किसे अनिवार्य करने की योजना बनाई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मोबाइल नंबर सत्यापन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पैन कार्ड विवरण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ई-आधार प्रमाणीकरण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डिजिटल वॉलेट लिंकिंग</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120.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हाल ही में घोषित पद्म पुरस्कार 2025 के संबंध में निम्नलिखित में से कौन-सा कथन गलत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से सात लोगों को पद्म पुरस्कार मिला।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किशोर कुनाल को पद्म भूषण प्राप्त हुआ।</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हेमंत कुमार को चिकित्सा के क्षेत्र में उनके कार्य के लिए पद्म श्री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प्राप्त हुआ।</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शारदा सिन्हा को पद्म विभूषण प्राप्त हुआ।</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121.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पहला प्लास्टिक वेस्ट मैनेजमेंट इंस्टीट्यूट 19 जनवरी 2025 को कहाँ खोला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भागलपुर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मुजफ्फरपुर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गया</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ACA136CB-A781-8A8A-DB5B-2E582F0A188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C1EEB693-8680-B5EB-734F-F1EC37521246}"/>
              </a:ext>
            </a:extLst>
          </p:cNvPr>
          <p:cNvSpPr txBox="1"/>
          <p:nvPr/>
        </p:nvSpPr>
        <p:spPr>
          <a:xfrm>
            <a:off x="3463078" y="499952"/>
            <a:ext cx="3010858" cy="9064020"/>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115. Who is the author of the work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Phir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Ugna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which received the Sahitya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Akademi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Yuva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Puraskar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Neelam Sharma		(B) Parvati Tiki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Manisha Kulshreshtha	(D) Anamika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116. During the 47th session of the World Heritage Committee (Paris, 11 July 2025), India’s “Maratha Military Landscapes” were inscribed as the 44th World Heritage Site. Which one of the following sites is located in Tamil Nadu?</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Raigad Fort			(B)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Gingee</a:t>
            </a:r>
            <a:r>
              <a:rPr lang="en-GB" sz="1100" dirty="0">
                <a:latin typeface="Adobe Devanagari" panose="02040503050201020203" pitchFamily="18" charset="0"/>
                <a:ea typeface="Nirmala UI" panose="020B0502040204020203" pitchFamily="34" charset="0"/>
                <a:cs typeface="Adobe Devanagari" panose="02040503050201020203" pitchFamily="18" charset="0"/>
              </a:rPr>
              <a:t> Fort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Sindhudurg Fort		(D)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Pratapgad</a:t>
            </a:r>
            <a:r>
              <a:rPr lang="en-GB" sz="1100" dirty="0">
                <a:latin typeface="Adobe Devanagari" panose="02040503050201020203" pitchFamily="18" charset="0"/>
                <a:ea typeface="Nirmala UI" panose="020B0502040204020203" pitchFamily="34" charset="0"/>
                <a:cs typeface="Adobe Devanagari" panose="02040503050201020203" pitchFamily="18" charset="0"/>
              </a:rPr>
              <a:t> Fort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117. India’s first Artificial Intelligence (AI) Special Economic Zone (SEZ) has been announced to be set up at which place?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Bengaluru, Karnataka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Hyderabad, Telangana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Naya Raipur, Chhattisgarh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Pune, Maharashtra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118. Under which Article did President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Droupadi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Murmu issue the Ladakh Reservation (Amendment) Regulation 2025, providing up to 85% reservation in local jobs for Ladakh residents?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Article 239		(B) Article 240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Article 243		(D) Article 244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119. To curb ticket fraud, the Ministry of Railways has recently planned to make which of the following mandatory for Tatkal ticket booking?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Mobile number verification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PAN card details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e-Aadhaar authentication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Digital wallet linking</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120. Which of the following statements is incorrect regarding the recently announced Padma Awards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Seven awardees were from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Kishore Kunal received the Padma Bhushan.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Hemant Kumar was honoured with the Padma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Shri for his work in the field of medicine.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Sharda Sinha received the Padma Vibhushan.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121. On 19 January 2025, where was Bihar’s first Plastic Waste Management Institute inaugurated?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Bhagalpur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Patna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Muzaffarpur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Gaya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892901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ABA9C-D859-3E77-9331-0A239F4F143A}"/>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EC53549-9E85-D26A-3BF3-5C34605F5650}"/>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84EBC68-D045-67FE-35D6-A792B92CC314}"/>
              </a:ext>
            </a:extLst>
          </p:cNvPr>
          <p:cNvSpPr txBox="1"/>
          <p:nvPr/>
        </p:nvSpPr>
        <p:spPr>
          <a:xfrm>
            <a:off x="332851" y="499952"/>
            <a:ext cx="3053499" cy="9117881"/>
          </a:xfrm>
          <a:prstGeom prst="rect">
            <a:avLst/>
          </a:prstGeom>
          <a:noFill/>
        </p:spPr>
        <p:txBody>
          <a:bodyPr wrap="square">
            <a:spAutoFit/>
          </a:bodyPr>
          <a:lstStyle/>
          <a:p>
            <a:r>
              <a:rPr lang="en-GB" sz="1150" dirty="0">
                <a:latin typeface="Adobe Devanagari" panose="02040503050201020203" pitchFamily="18" charset="0"/>
                <a:ea typeface="Nirmala UI" panose="020B0502040204020203" pitchFamily="34" charset="0"/>
                <a:cs typeface="Adobe Devanagari" panose="02040503050201020203" pitchFamily="18" charset="0"/>
              </a:rPr>
              <a:t>122.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हाल ही में बिहार सरकार ने देशरत्न डॉ. राजेंद्र प्रसाद की जयंती को किस दिवस के रूप में मनाने की घोषणा की?</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उल्लास दिवस</a:t>
            </a:r>
            <a:r>
              <a:rPr lang="en-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मेधा दिवस</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जागृति दिवस</a:t>
            </a:r>
            <a:r>
              <a:rPr lang="en-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विकास दिवस</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123.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बिहार दिवस के संबंध में निम्नलिखित कथनों पर विचार कीजिए:</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बिहार दिवस उत्सव की शुरुआत 2014 में हुई।</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बिहार दिवस 2025 की थीम थी 'उन्नत बिहार, विकसित बिहार'।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उपरोक्त में से कौन-सा/से कथन गलत है/हैं?</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r>
              <a:rPr lang="en-IN"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124.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बिहार आर्थिक सर्वेक्षण 2024-25 के अनुसार, वित्तीय वर्ष 2023-24 में बिहार की वर्तमान कीमतों पर विकास दर कितनी रही?</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 (A) 13.5%			(B) 14.5%</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 (C) 14.8%		               (D) 13.8%</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125.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हाल ही में निम्नलिखित में से किस राज्य ने शहरी चुनावों के लिए ई-वोटिंग सिस्टम अपनाया है?</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केरल</a:t>
            </a:r>
            <a:r>
              <a:rPr lang="en-IN"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कर्नाटक</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महाराष्ट्र</a:t>
            </a:r>
            <a:r>
              <a:rPr lang="en-IN"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बिहार</a:t>
            </a:r>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126.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मिथिला मखाना हाल ही में समाचारों में रहा। इसका वानस्पतिक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Botanical)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 क्या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Solanum </a:t>
            </a:r>
            <a:r>
              <a:rPr lang="en-IN" sz="1150" dirty="0" err="1">
                <a:latin typeface="Adobe Devanagari" panose="02040503050201020203" pitchFamily="18" charset="0"/>
                <a:ea typeface="Nirmala UI" panose="020B0502040204020203" pitchFamily="34" charset="0"/>
                <a:cs typeface="Adobe Devanagari" panose="02040503050201020203" pitchFamily="18" charset="0"/>
              </a:rPr>
              <a:t>lycopersicum</a:t>
            </a:r>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 (B) Helianthus spp.</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 (C) Zingiber officinale</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 (D) Euryale ferox </a:t>
            </a:r>
            <a:r>
              <a:rPr lang="en-IN" sz="1150" dirty="0" err="1">
                <a:latin typeface="Adobe Devanagari" panose="02040503050201020203" pitchFamily="18" charset="0"/>
                <a:ea typeface="Nirmala UI" panose="020B0502040204020203" pitchFamily="34" charset="0"/>
                <a:cs typeface="Adobe Devanagari" panose="02040503050201020203" pitchFamily="18" charset="0"/>
              </a:rPr>
              <a:t>Salisb</a:t>
            </a:r>
            <a:r>
              <a:rPr lang="en-IN" sz="1150" dirty="0">
                <a:latin typeface="Adobe Devanagari" panose="02040503050201020203" pitchFamily="18" charset="0"/>
                <a:ea typeface="Nirmala UI" panose="020B0502040204020203" pitchFamily="34" charset="0"/>
                <a:cs typeface="Adobe Devanagari" panose="02040503050201020203" pitchFamily="18" charset="0"/>
              </a:rPr>
              <a:t>.</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127.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विश्व बैंक के अनुसार, वित्तीय वर्ष 2025-26 के लिए भारत की अनुमानित आर्थिक वृद्धि दर कितनी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6.5%		(B) 6.1%</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 (C) 6.3%		(D) 6.7%</a:t>
            </a:r>
          </a:p>
          <a:p>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128.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हाल ही में स्पेन के प्रतिष्ठित नागरिक पुरस्कारों में से एक </a:t>
            </a:r>
            <a:r>
              <a:rPr lang="en-IN" sz="1150" dirty="0">
                <a:latin typeface="Adobe Devanagari" panose="02040503050201020203" pitchFamily="18" charset="0"/>
                <a:ea typeface="Nirmala UI" panose="020B0502040204020203" pitchFamily="34" charset="0"/>
                <a:cs typeface="Adobe Devanagari" panose="02040503050201020203" pitchFamily="18" charset="0"/>
              </a:rPr>
              <a:t>Princess of Asturias Award for Sports 2025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 किसे सम्मानित किया गया?</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नोवाक जोकोविच – ग्रैंड स्लैम रिकॉर्ड के लिए</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लियोनेल मेसी – वैश्विक फुटबॉल में नेतृत्व के लिए</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सेरेना विलियम्स – खेल और सामाजिक वकालत में योगदान के </a:t>
            </a:r>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लिए</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नीरज चोपड़ा – ओलंपिक और एशियाई खेल उपलब्धियों के </a:t>
            </a:r>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लिए</a:t>
            </a:r>
            <a:endParaRPr lang="en-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129. RBI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नए मसौदा नियमों के अनुसार, सोने के ऋण (</a:t>
            </a:r>
            <a:r>
              <a:rPr lang="en-IN" sz="1150" dirty="0">
                <a:latin typeface="Adobe Devanagari" panose="02040503050201020203" pitchFamily="18" charset="0"/>
                <a:ea typeface="Nirmala UI" panose="020B0502040204020203" pitchFamily="34" charset="0"/>
                <a:cs typeface="Adobe Devanagari" panose="02040503050201020203" pitchFamily="18" charset="0"/>
              </a:rPr>
              <a:t>Gold Loan)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लिए निम्नलिखित में से कौन-सी सोने की संपत्तियाँ जमानत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Collateral)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रूप में स्वीकार्य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सोने की छड़ें और बुलियन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सोने के आभूषण और बैंक-जारी सिक्के</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BIS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स्टैम्प वाला आयातित सोना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बिना स्टैम्प वाला मंदिर का सोना</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BDEF125C-FC9B-181A-9E7D-635B7272564F}"/>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894D10BB-4532-21E8-BF73-27FE44624A49}"/>
              </a:ext>
            </a:extLst>
          </p:cNvPr>
          <p:cNvSpPr txBox="1"/>
          <p:nvPr/>
        </p:nvSpPr>
        <p:spPr>
          <a:xfrm>
            <a:off x="3463078" y="499952"/>
            <a:ext cx="3010858" cy="9140964"/>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122. Recently, the Bihar Government decided to celebrate the birth anniversary of Desh Ratna Dr. Rajendra Prasad as which day?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Ullas Diwas		(B) Medha Diwas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Jagruti Diwas	(D) Vikas Diwas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123. Consider the following statements regarding Bihar Diwas: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celebration of Bihar Diwas began in 2014.</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theme of Bihar Diwas 2025 was “Unnat Bihar, Viksit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incorrect?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only		(B)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2 only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124. According to the Bihar Economic Survey 2024-25, what was Bihar’s growth rate at current prices in FY 2023-24?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13.5%		(B) 14.5%</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14.8%		(D) 13.8%</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125. Recently, which state adopted the e-voting system for urban elections?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Kerala		(B) Karnataka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Maharashtra		(D) Bihar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126. Mithila Makhana was recently in news. What is its botanical name?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Solanum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lycopersicum</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Helianthus spp.</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Zingiber officinale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Euryale ferox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Salisb</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127. According to the World Bank, what is India’s projected economic growth rate for FY 2025-26?</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6.5%		(B) 6.1%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6.3%		(D) 6.7%</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128. Recently, which personality was honoured with one of Spain’s most prestigious civilian honours, the Princess of Asturias Award for Sports 2025?</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Novak Djokovic – for Grand Slam record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Lionel Messi – for leadership in global football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Serena Williams – for contribution to sports and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social advocacy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Neeraj Chopra – for Olympic and Asian Games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achievements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129. According to RBI’s new draft rules, which of the following gold assets are acceptable as collateral for gold loans?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Gold bars and bullion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gold jewellery and bank-issued coins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Only imported gold with BIS stamp</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Unstamped temple gold</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4170292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E516F-273D-CF6A-787C-3AA9C170449F}"/>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9C70649-D3B8-4B9A-E64F-89607FE7E448}"/>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53BF810-4B49-7029-B323-454634CFEA38}"/>
              </a:ext>
            </a:extLst>
          </p:cNvPr>
          <p:cNvSpPr txBox="1"/>
          <p:nvPr/>
        </p:nvSpPr>
        <p:spPr>
          <a:xfrm>
            <a:off x="332851" y="499952"/>
            <a:ext cx="3053499" cy="9117881"/>
          </a:xfrm>
          <a:prstGeom prst="rect">
            <a:avLst/>
          </a:prstGeom>
          <a:noFill/>
        </p:spPr>
        <p:txBody>
          <a:bodyPr wrap="square">
            <a:spAutoFit/>
          </a:bodyPr>
          <a:lstStyle/>
          <a:p>
            <a:r>
              <a:rPr lang="en-GB" sz="1150" dirty="0">
                <a:latin typeface="Adobe Devanagari" panose="02040503050201020203" pitchFamily="18" charset="0"/>
                <a:ea typeface="Nirmala UI" panose="020B0502040204020203" pitchFamily="34" charset="0"/>
                <a:cs typeface="Adobe Devanagari" panose="02040503050201020203" pitchFamily="18" charset="0"/>
              </a:rPr>
              <a:t>130.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उत्तरी अटलांटिक संधि संगठन (</a:t>
            </a:r>
            <a:r>
              <a:rPr lang="en-GB" sz="1150" dirty="0">
                <a:latin typeface="Adobe Devanagari" panose="02040503050201020203" pitchFamily="18" charset="0"/>
                <a:ea typeface="Nirmala UI" panose="020B0502040204020203" pitchFamily="34" charset="0"/>
                <a:cs typeface="Adobe Devanagari" panose="02040503050201020203" pitchFamily="18" charset="0"/>
              </a:rPr>
              <a:t>NATO)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 संबंधित निम्न कथनों पर विचार करें-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मार्क रूटे को </a:t>
            </a:r>
            <a:r>
              <a:rPr lang="en-GB" sz="1150" dirty="0">
                <a:latin typeface="Adobe Devanagari" panose="02040503050201020203" pitchFamily="18" charset="0"/>
                <a:ea typeface="Nirmala UI" panose="020B0502040204020203" pitchFamily="34" charset="0"/>
                <a:cs typeface="Adobe Devanagari" panose="02040503050201020203" pitchFamily="18" charset="0"/>
              </a:rPr>
              <a:t>NATO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महासचिव बनाया गया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ii) NATO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नवीनतम (32वाँ) सदस्य स्वीडन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सत्य कथन का चयन करें–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1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5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150" dirty="0">
                <a:latin typeface="Adobe Devanagari" panose="02040503050201020203" pitchFamily="18" charset="0"/>
                <a:ea typeface="Nirmala UI" panose="020B0502040204020203" pitchFamily="34" charset="0"/>
                <a:cs typeface="Adobe Devanagari" panose="02040503050201020203" pitchFamily="18" charset="0"/>
              </a:rPr>
              <a:t>ii)</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(C) (</a:t>
            </a:r>
            <a:r>
              <a:rPr lang="en-GB" sz="11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15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इनमें से कोई नहीं</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131. बख्तियार खिलजी के बारे में निम्नलिखित कथनों पर विचार करें:</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उन्होंने कुतुबुद्दीन ऐबक के अधीन एक सैन्य जनरल के रूप में कार्य किया।</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उन्होंने लखनौती को अपनी राजधानी के रूप में स्थापित किया।</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वह अली मर्दान की हत्या के लिए ज़िम्मेदार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उपरोक्त सभी</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132.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1798–99 में दुर्जन सिंह के नेतृत्व में चरम पर पहुँचा जंगल महल आंदोलन किस जनजातीय विद्रोह के नाम से जाना जाता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संताल विद्रोह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चुआर विद्रोह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कोल विद्रोह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मुंडा विद्रोह</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133.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की समीक्षा कीजिए:</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सर ह्यू डाऊ बिहार के अंतिम ब्रिटिश गवर्नर थे, जिन्होंने 15 अगस्त 1947 तक पद संभाला।</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5 जून को “जयप्रकाश दिवस” के रूप में मनाया जाता है, जो आगरा जेल से जयप्रकाश नारायण की रिहाई की स्मृति में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सही विकल्प चुनिए:</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134. </a:t>
            </a:r>
            <a:r>
              <a:rPr lang="hi-IN" sz="1150" dirty="0">
                <a:latin typeface="Adobe Devanagari" panose="02040503050201020203" pitchFamily="18" charset="0"/>
                <a:ea typeface="Nirmala UI" panose="020B0502040204020203" pitchFamily="34" charset="0"/>
                <a:cs typeface="Adobe Devanagari" panose="02040503050201020203" pitchFamily="18" charset="0"/>
              </a:rPr>
              <a:t>1913 में गणेश शंकर विद्यार्थी ने राष्ट्रीय समाचार पत्र "प्रताप" किस शहर से प्रारंभ किया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इलाहाबाद</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लखनऊ</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कानपुर</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वाराणसी</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135.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पटना के मंगलब तालाब के पास किस स्थान पर रामवृक्ष बेनीपुरी ने 1930 में सफलतापूर्वक नमक कानून तोड़ा था?</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बांकीपुर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गांधी मैदान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नखास पिंड</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फुलवारी शरीफ</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D8C30B4F-A2DF-364C-8A84-A1136D80C64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11F6D2A5-19E3-B861-AF45-9BF8933ABCB0}"/>
              </a:ext>
            </a:extLst>
          </p:cNvPr>
          <p:cNvSpPr txBox="1"/>
          <p:nvPr/>
        </p:nvSpPr>
        <p:spPr>
          <a:xfrm>
            <a:off x="3463078" y="499952"/>
            <a:ext cx="3010858" cy="9302547"/>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130. Consider the following statements regarding the North Atlantic Treaty Organization (NATO):</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Mark Rutte has been appointed as the Secretary-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General of NATO.</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(ii) Sweden is the latest (32nd) member of NATO.</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(ii)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Neither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nor (ii)</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131. </a:t>
            </a:r>
            <a:r>
              <a:rPr lang="en-GB" sz="1050" dirty="0">
                <a:latin typeface="Adobe Devanagari" panose="02040503050201020203" pitchFamily="18" charset="0"/>
                <a:ea typeface="Nirmala UI" panose="020B0502040204020203" pitchFamily="34" charset="0"/>
                <a:cs typeface="Adobe Devanagari" panose="02040503050201020203" pitchFamily="18" charset="0"/>
              </a:rPr>
              <a:t>.Consider the following statements about Bakhtiyar Khilji:</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He served as a military general under Qutb-</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ud</a:t>
            </a:r>
            <a:r>
              <a:rPr lang="en-GB" sz="1050" dirty="0">
                <a:latin typeface="Adobe Devanagari" panose="02040503050201020203" pitchFamily="18" charset="0"/>
                <a:ea typeface="Nirmala UI" panose="020B0502040204020203" pitchFamily="34" charset="0"/>
                <a:cs typeface="Adobe Devanagari" panose="02040503050201020203" pitchFamily="18" charset="0"/>
              </a:rPr>
              <a:t>-din Aibak.</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He established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Lakhnauti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as his capital.</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He was responsible for the assassination of Ali Mardan.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All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132. What was the name of the tribal uprising, also known as the Jungle Mahal movement, that peaked in 1798–99 under the leadership of Durjan Singh?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Santhal Rebellion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Chuar Rebellion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Kol Uprising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Munda Rebellion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133. Review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Sir Hugh Dow served as the last British Governor of Bihar, holding office until 15th August 1947.</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5th June is observed as "Jayaprakash Diwas" to commemorate the release of Jayaprakash Narayan from Agra Jail.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134. In which city did Ganesh Shankar Vidyarthi launch the nationalist newspaper "Pratap" in 1913?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Allahabad		B. Lucknow</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Kanpur		D. Varanasi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135. What was the name of the place near Mangal Talab in Patna where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Rambriksh</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Benipuri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successfully broke the Salt Law in 1930?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Bankipore</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 Gandhi Maidan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Nakhas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Pind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Phulwari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Sharif</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948833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3A69B-5E12-4EF5-F095-A507F212C51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D4485F3-0648-7F50-12AD-C0287A77BE55}"/>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EE96F01F-708F-107A-D02A-508BE7994D6F}"/>
              </a:ext>
            </a:extLst>
          </p:cNvPr>
          <p:cNvSpPr txBox="1"/>
          <p:nvPr/>
        </p:nvSpPr>
        <p:spPr>
          <a:xfrm>
            <a:off x="332851" y="499952"/>
            <a:ext cx="3053499" cy="8940909"/>
          </a:xfrm>
          <a:prstGeom prst="rect">
            <a:avLst/>
          </a:prstGeom>
          <a:noFill/>
        </p:spPr>
        <p:txBody>
          <a:bodyPr wrap="square">
            <a:spAutoFit/>
          </a:bodyPr>
          <a:lstStyle/>
          <a:p>
            <a:r>
              <a:rPr lang="en-GB" sz="1150" dirty="0">
                <a:latin typeface="Adobe Devanagari" panose="02040503050201020203" pitchFamily="18" charset="0"/>
                <a:ea typeface="Nirmala UI" panose="020B0502040204020203" pitchFamily="34" charset="0"/>
                <a:cs typeface="Adobe Devanagari" panose="02040503050201020203" pitchFamily="18" charset="0"/>
              </a:rPr>
              <a:t>13</a:t>
            </a:r>
            <a:r>
              <a:rPr lang="hi-IN" sz="1150" dirty="0">
                <a:latin typeface="Adobe Devanagari" panose="02040503050201020203" pitchFamily="18" charset="0"/>
                <a:ea typeface="Nirmala UI" panose="020B0502040204020203" pitchFamily="34" charset="0"/>
                <a:cs typeface="Adobe Devanagari" panose="02040503050201020203" pitchFamily="18" charset="0"/>
              </a:rPr>
              <a:t>6. बिहार के भूवैज्ञानिक क्षेत्रों के संबंध में निम्नलिखित कथनों पर विचार करें:</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रोहतास और कैमूर जिले कैमूर पर्वतमाला में स्थित हैं, जो विंध्य पर्वतमाला का पूर्वी विस्तार है, और अपने चूना पत्थर संसाधनों के लिए प्रसिद्ध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मुंगेर, जमुई और नवादा जैसे क्षेत्रों में पाई जाने वाली धारवाड़ चट्टान प्रणाली भूगर्भीय रूप से प्राचीन है और अभ्रक (</a:t>
            </a:r>
            <a:r>
              <a:rPr lang="en-IN" sz="1150" dirty="0">
                <a:latin typeface="Adobe Devanagari" panose="02040503050201020203" pitchFamily="18" charset="0"/>
                <a:ea typeface="Nirmala UI" panose="020B0502040204020203" pitchFamily="34" charset="0"/>
                <a:cs typeface="Adobe Devanagari" panose="02040503050201020203" pitchFamily="18" charset="0"/>
              </a:rPr>
              <a:t>Mica)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शिस्ट (</a:t>
            </a:r>
            <a:r>
              <a:rPr lang="en-IN" sz="1150" dirty="0">
                <a:latin typeface="Adobe Devanagari" panose="02040503050201020203" pitchFamily="18" charset="0"/>
                <a:ea typeface="Nirmala UI" panose="020B0502040204020203" pitchFamily="34" charset="0"/>
                <a:cs typeface="Adobe Devanagari" panose="02040503050201020203" pitchFamily="18" charset="0"/>
              </a:rPr>
              <a:t>Schist)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जैसे खनिजों से समृद्ध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सही विकल्प चुनिए:</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2 दोनों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137. खड़गपुर पहाड़ियाँ—जो प्राचीन धारवाड़ शैल प्रणाली का हिस्सा हैं—मुख्यतः बिहार के किस जिले में स्थित हैं?</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रोहतास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जमुई</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मुंगेर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नवादा</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138. अपने गहरे रंग और उच्च चूने की मात्रा के लिए जानी जाने वाली बालसुंदरी मिट्टी किस श्रेणी की मिट्टी है?</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लाल मिट्टी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काली मिट्टी</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पुरानी जलोढ़ मिट्टी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नवीन जलोढ़ मिट्टी</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139. बिहार के निम्नलिखित में से कौन से जिले नेपाल के साथ सीमा साझा करते हैं?</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A.</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सीतामढ़ी,मधुबनी,सुपौल,किशनगंज</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गया, जमुई, अररिया, मधुबनी</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C.</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कटिहार, किशनगंज,भागलपुर,सुपौल</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D.</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बक्सर, रोहतास, पूर्वी चंपारण, पूर्णिया</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140. बिहार सरकार ने हाल ही में यूनेस्को विश्व धरोहर का दर्जा देने के लिए साइक्लोपियन वॉल की सिफारिश की है। यह प्राचीन संरचना किस शहर में स्थित है?</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बोधगया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वैशाली</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राजगीर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नालंदा</a:t>
            </a: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141. यदि '</a:t>
            </a:r>
            <a:r>
              <a:rPr lang="en-IN" sz="1150" dirty="0">
                <a:latin typeface="Adobe Devanagari" panose="02040503050201020203" pitchFamily="18" charset="0"/>
                <a:ea typeface="Nirmala UI" panose="020B0502040204020203" pitchFamily="34" charset="0"/>
                <a:cs typeface="Adobe Devanagari" panose="02040503050201020203" pitchFamily="18" charset="0"/>
              </a:rPr>
              <a:t>ZERO'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CHUR'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लिखा जाता है, तो '</a:t>
            </a:r>
            <a:r>
              <a:rPr lang="en-IN" sz="1150" dirty="0">
                <a:latin typeface="Adobe Devanagari" panose="02040503050201020203" pitchFamily="18" charset="0"/>
                <a:ea typeface="Nirmala UI" panose="020B0502040204020203" pitchFamily="34" charset="0"/>
                <a:cs typeface="Adobe Devanagari" panose="02040503050201020203" pitchFamily="18" charset="0"/>
              </a:rPr>
              <a:t>PLAYER'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कैसे लिखा जाएगा?</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a:t>
            </a:r>
            <a:r>
              <a:rPr lang="en-IN" sz="1150" dirty="0">
                <a:latin typeface="Adobe Devanagari" panose="02040503050201020203" pitchFamily="18" charset="0"/>
                <a:ea typeface="Nirmala UI" panose="020B0502040204020203" pitchFamily="34" charset="0"/>
                <a:cs typeface="Adobe Devanagari" panose="02040503050201020203" pitchFamily="18" charset="0"/>
              </a:rPr>
              <a:t>) SOCACT		(B) SODBGT</a:t>
            </a:r>
          </a:p>
          <a:p>
            <a:r>
              <a:rPr lang="en-IN" sz="1150" dirty="0">
                <a:latin typeface="Adobe Devanagari" panose="02040503050201020203" pitchFamily="18" charset="0"/>
                <a:ea typeface="Nirmala UI" panose="020B0502040204020203" pitchFamily="34" charset="0"/>
                <a:cs typeface="Adobe Devanagari" panose="02040503050201020203" pitchFamily="18" charset="0"/>
              </a:rPr>
              <a:t>(C) SODBHT		(D) SODBHU</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142.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वह समूह चुनें जो अन्य से अलग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17, 37, 47, 97</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(b) 31, 41, 53, 67</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71, 73, 79, 83</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(d) 83, 89, 91, 97</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143.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यदि 7 9 10 = 8, 9 11 30 = 5, 11 17 21 = 13, तो 23 4 15 का मान क्या है?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6 			(B) 8 </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13 			(D) 15 </a:t>
            </a:r>
          </a:p>
        </p:txBody>
      </p:sp>
      <p:sp>
        <p:nvSpPr>
          <p:cNvPr id="3" name="Rectangle 2">
            <a:extLst>
              <a:ext uri="{FF2B5EF4-FFF2-40B4-BE49-F238E27FC236}">
                <a16:creationId xmlns:a16="http://schemas.microsoft.com/office/drawing/2014/main" id="{0501810A-64C4-5B7B-072B-B3EC4726489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DA99FB9B-B5D2-C188-37EE-20879744547E}"/>
              </a:ext>
            </a:extLst>
          </p:cNvPr>
          <p:cNvSpPr txBox="1"/>
          <p:nvPr/>
        </p:nvSpPr>
        <p:spPr>
          <a:xfrm>
            <a:off x="3463078" y="499952"/>
            <a:ext cx="3010858" cy="8817799"/>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13</a:t>
            </a:r>
            <a:r>
              <a:rPr lang="hi-IN" sz="1050" dirty="0">
                <a:latin typeface="Adobe Devanagari" panose="02040503050201020203" pitchFamily="18" charset="0"/>
                <a:ea typeface="Nirmala UI" panose="020B0502040204020203" pitchFamily="34" charset="0"/>
                <a:cs typeface="Adobe Devanagari" panose="02040503050201020203" pitchFamily="18" charset="0"/>
              </a:rPr>
              <a:t>6. </a:t>
            </a:r>
            <a:r>
              <a:rPr lang="en-GB" sz="1050" dirty="0">
                <a:latin typeface="Adobe Devanagari" panose="02040503050201020203" pitchFamily="18" charset="0"/>
                <a:ea typeface="Nirmala UI" panose="020B0502040204020203" pitchFamily="34" charset="0"/>
                <a:cs typeface="Adobe Devanagari" panose="02040503050201020203" pitchFamily="18" charset="0"/>
              </a:rPr>
              <a:t>Consider the following statements regarding the geological regions of Bihar:</a:t>
            </a:r>
          </a:p>
          <a:p>
            <a:pPr marL="228600" indent="-228600">
              <a:buFont typeface="+mj-lt"/>
              <a:buAutoNum type="arabicPeriod"/>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Rohtas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Kaimur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districts lie in 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Kaimur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Range, an eastern extension of the Vindhya Range, and are noted for their limestone resources.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Dharwar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rock system, found in areas like Munger,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Jamui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Nawada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is geologically older and rich in minerals such as mica and schist.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137. </a:t>
            </a:r>
            <a:r>
              <a:rPr lang="en-GB" sz="1050" dirty="0">
                <a:latin typeface="Adobe Devanagari" panose="02040503050201020203" pitchFamily="18" charset="0"/>
                <a:ea typeface="Nirmala UI" panose="020B0502040204020203" pitchFamily="34" charset="0"/>
                <a:cs typeface="Adobe Devanagari" panose="02040503050201020203" pitchFamily="18" charset="0"/>
              </a:rPr>
              <a:t>In which district of Bihar are the Kharagpur Hills—part of the ancient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Dharwar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rock system—primarily located?</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Rohtas</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Jamui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Munger</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Nawada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138.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Balsundari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soil, known for its dark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color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high lime content, belongs to which category of soil?</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 Red soil</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Black soil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Old alluvial soil</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New alluvial soil</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139. </a:t>
            </a:r>
            <a:r>
              <a:rPr lang="en-IN" sz="1050" dirty="0">
                <a:latin typeface="Adobe Devanagari" panose="02040503050201020203" pitchFamily="18" charset="0"/>
                <a:ea typeface="Nirmala UI" panose="020B0502040204020203" pitchFamily="34" charset="0"/>
                <a:cs typeface="Adobe Devanagari" panose="02040503050201020203" pitchFamily="18" charset="0"/>
              </a:rPr>
              <a:t>Which of the following districts of Bihar share a border with Nepal?</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A. Sitamarhi, Madhubani, </a:t>
            </a:r>
            <a:r>
              <a:rPr lang="en-IN" sz="1050" dirty="0" err="1">
                <a:latin typeface="Adobe Devanagari" panose="02040503050201020203" pitchFamily="18" charset="0"/>
                <a:ea typeface="Nirmala UI" panose="020B0502040204020203" pitchFamily="34" charset="0"/>
                <a:cs typeface="Adobe Devanagari" panose="02040503050201020203" pitchFamily="18" charset="0"/>
              </a:rPr>
              <a:t>Supaul</a:t>
            </a:r>
            <a:r>
              <a:rPr lang="en-IN" sz="1050" dirty="0">
                <a:latin typeface="Adobe Devanagari" panose="02040503050201020203" pitchFamily="18" charset="0"/>
                <a:ea typeface="Nirmala UI" panose="020B0502040204020203" pitchFamily="34" charset="0"/>
                <a:cs typeface="Adobe Devanagari" panose="02040503050201020203" pitchFamily="18" charset="0"/>
              </a:rPr>
              <a:t>, Kishanganj</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 B. Gaya, </a:t>
            </a:r>
            <a:r>
              <a:rPr lang="en-IN" sz="1050" dirty="0" err="1">
                <a:latin typeface="Adobe Devanagari" panose="02040503050201020203" pitchFamily="18" charset="0"/>
                <a:ea typeface="Nirmala UI" panose="020B0502040204020203" pitchFamily="34" charset="0"/>
                <a:cs typeface="Adobe Devanagari" panose="02040503050201020203" pitchFamily="18" charset="0"/>
              </a:rPr>
              <a:t>Jamui</a:t>
            </a:r>
            <a:r>
              <a:rPr lang="en-IN" sz="1050" dirty="0">
                <a:latin typeface="Adobe Devanagari" panose="02040503050201020203" pitchFamily="18" charset="0"/>
                <a:ea typeface="Nirmala UI" panose="020B0502040204020203" pitchFamily="34" charset="0"/>
                <a:cs typeface="Adobe Devanagari" panose="02040503050201020203" pitchFamily="18" charset="0"/>
              </a:rPr>
              <a:t>, Araria, Madhubani</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 C. Katihar, Kishanganj, Bhagalpur, </a:t>
            </a:r>
            <a:r>
              <a:rPr lang="en-IN" sz="1050" dirty="0" err="1">
                <a:latin typeface="Adobe Devanagari" panose="02040503050201020203" pitchFamily="18" charset="0"/>
                <a:ea typeface="Nirmala UI" panose="020B0502040204020203" pitchFamily="34" charset="0"/>
                <a:cs typeface="Adobe Devanagari" panose="02040503050201020203" pitchFamily="18" charset="0"/>
              </a:rPr>
              <a:t>Supaul</a:t>
            </a:r>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 D. Buxar, </a:t>
            </a:r>
            <a:r>
              <a:rPr lang="en-IN" sz="1050" dirty="0" err="1">
                <a:latin typeface="Adobe Devanagari" panose="02040503050201020203" pitchFamily="18" charset="0"/>
                <a:ea typeface="Nirmala UI" panose="020B0502040204020203" pitchFamily="34" charset="0"/>
                <a:cs typeface="Adobe Devanagari" panose="02040503050201020203" pitchFamily="18" charset="0"/>
              </a:rPr>
              <a:t>Rohtas</a:t>
            </a:r>
            <a:r>
              <a:rPr lang="en-IN" sz="1050" dirty="0">
                <a:latin typeface="Adobe Devanagari" panose="02040503050201020203" pitchFamily="18" charset="0"/>
                <a:ea typeface="Nirmala UI" panose="020B0502040204020203" pitchFamily="34" charset="0"/>
                <a:cs typeface="Adobe Devanagari" panose="02040503050201020203" pitchFamily="18" charset="0"/>
              </a:rPr>
              <a:t>, East Champaran, </a:t>
            </a:r>
            <a:r>
              <a:rPr lang="en-IN" sz="1050" dirty="0" err="1">
                <a:latin typeface="Adobe Devanagari" panose="02040503050201020203" pitchFamily="18" charset="0"/>
                <a:ea typeface="Nirmala UI" panose="020B0502040204020203" pitchFamily="34" charset="0"/>
                <a:cs typeface="Adobe Devanagari" panose="02040503050201020203" pitchFamily="18" charset="0"/>
              </a:rPr>
              <a:t>Purnea</a:t>
            </a:r>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140. </a:t>
            </a:r>
            <a:r>
              <a:rPr lang="en-GB" sz="1050" dirty="0">
                <a:latin typeface="Adobe Devanagari" panose="02040503050201020203" pitchFamily="18" charset="0"/>
                <a:ea typeface="Nirmala UI" panose="020B0502040204020203" pitchFamily="34" charset="0"/>
                <a:cs typeface="Adobe Devanagari" panose="02040503050201020203" pitchFamily="18" charset="0"/>
              </a:rPr>
              <a:t>The Bihar government recently recommended the Cyclopean Wall for UNESCO World Heritage status. In which city is this ancient structure located?</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 Bodh Gaya</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Vaishali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Rajgir</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Nalanda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141. If 'ZERO' is written as 'CHUR', then how is 'PLAYER' written?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SOCACT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SODBGT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SODBHT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SODBHU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142. Choose the group which is different from the others: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17, 37, 47, 97</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31, 41, 53, 67</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71, 73, 79, 83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83, 89, 91, 97</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143. If 7  9  10 = 8, 9  11  30 = 5, 11  17  21 = 13, what is the value of 23  4  15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6			(B) 8</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13			(D) 15</a:t>
            </a:r>
          </a:p>
        </p:txBody>
      </p:sp>
    </p:spTree>
    <p:extLst>
      <p:ext uri="{BB962C8B-B14F-4D97-AF65-F5344CB8AC3E}">
        <p14:creationId xmlns:p14="http://schemas.microsoft.com/office/powerpoint/2010/main" val="2564336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79822-6DC4-115F-46C9-AC3C649DD6C3}"/>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823A217-7714-D7CF-B596-A95F12D952F2}"/>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F0DE6D6-9C86-8D2D-9DEB-A37A478ADCAA}"/>
              </a:ext>
            </a:extLst>
          </p:cNvPr>
          <p:cNvSpPr txBox="1"/>
          <p:nvPr/>
        </p:nvSpPr>
        <p:spPr>
          <a:xfrm>
            <a:off x="332851" y="499952"/>
            <a:ext cx="3053499" cy="7171194"/>
          </a:xfrm>
          <a:prstGeom prst="rect">
            <a:avLst/>
          </a:prstGeom>
          <a:noFill/>
        </p:spPr>
        <p:txBody>
          <a:bodyPr wrap="square">
            <a:spAutoFit/>
          </a:bodyPr>
          <a:lstStyle/>
          <a:p>
            <a:r>
              <a:rPr lang="en-GB" sz="1150" dirty="0">
                <a:latin typeface="Adobe Devanagari" panose="02040503050201020203" pitchFamily="18" charset="0"/>
                <a:ea typeface="Nirmala UI" panose="020B0502040204020203" pitchFamily="34" charset="0"/>
                <a:cs typeface="Adobe Devanagari" panose="02040503050201020203" pitchFamily="18" charset="0"/>
              </a:rPr>
              <a:t>144.</a:t>
            </a:r>
            <a:r>
              <a:rPr lang="hi-IN" sz="1150" dirty="0">
                <a:latin typeface="Adobe Devanagari" panose="02040503050201020203" pitchFamily="18" charset="0"/>
                <a:ea typeface="Nirmala UI" panose="020B0502040204020203" pitchFamily="34" charset="0"/>
                <a:cs typeface="Adobe Devanagari" panose="02040503050201020203" pitchFamily="18" charset="0"/>
              </a:rPr>
              <a:t> मान लीजिए </a:t>
            </a:r>
            <a:r>
              <a:rPr lang="en-GB" sz="1150" dirty="0">
                <a:latin typeface="Adobe Devanagari" panose="02040503050201020203" pitchFamily="18" charset="0"/>
                <a:ea typeface="Nirmala UI" panose="020B0502040204020203" pitchFamily="34" charset="0"/>
                <a:cs typeface="Adobe Devanagari" panose="02040503050201020203" pitchFamily="18" charset="0"/>
              </a:rPr>
              <a:t>x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एक धनात्मक पूर्णांक है जिससे 7</a:t>
            </a:r>
            <a:r>
              <a:rPr lang="en-GB" sz="1150" dirty="0">
                <a:latin typeface="Adobe Devanagari" panose="02040503050201020203" pitchFamily="18" charset="0"/>
                <a:ea typeface="Nirmala UI" panose="020B0502040204020203" pitchFamily="34" charset="0"/>
                <a:cs typeface="Adobe Devanagari" panose="02040503050201020203" pitchFamily="18" charset="0"/>
              </a:rPr>
              <a:t>x + 96, x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 विभाज्य है। </a:t>
            </a:r>
            <a:r>
              <a:rPr lang="en-GB" sz="1150" dirty="0">
                <a:latin typeface="Adobe Devanagari" panose="02040503050201020203" pitchFamily="18" charset="0"/>
                <a:ea typeface="Nirmala UI" panose="020B0502040204020203" pitchFamily="34" charset="0"/>
                <a:cs typeface="Adobe Devanagari" panose="02040503050201020203" pitchFamily="18" charset="0"/>
              </a:rPr>
              <a:t>x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कितने मान संभव हैं?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10			(B) 11</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12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अनंत </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145.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9 अंकों की संख्या का प्रत्येक अंक 1 है। इसे स्वयं से गुणा किया जाता है। परिणामी संख्या के अंकों का योग क्या है?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64			(B) 80</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81			(D) 100</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146. </a:t>
            </a:r>
            <a:r>
              <a:rPr lang="hi-IN" sz="1150" dirty="0">
                <a:latin typeface="Adobe Devanagari" panose="02040503050201020203" pitchFamily="18" charset="0"/>
                <a:ea typeface="Nirmala UI" panose="020B0502040204020203" pitchFamily="34" charset="0"/>
                <a:cs typeface="Adobe Devanagari" panose="02040503050201020203" pitchFamily="18" charset="0"/>
              </a:rPr>
              <a:t>85 × 87 × 89 × 91 × 95 × 96 को 100 से विभाजित करने पर शेषफल क्या होगा? </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0			(B) 1</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2			(D) 4</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147.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अनुक्रम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ABC_ _ABC_DABBCD_ABCD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 विचार करें जो एक निश्चित पैटर्न का अनुसरण करता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अनुक्रम को पूरा करता है?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DACB		(B) CDAB</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DCCA		(D) DDCA</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148.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अनुक्रम</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24, </a:t>
            </a:r>
            <a:r>
              <a:rPr lang="en-GB" sz="1150" dirty="0">
                <a:latin typeface="Adobe Devanagari" panose="02040503050201020203" pitchFamily="18" charset="0"/>
                <a:ea typeface="Nirmala UI" panose="020B0502040204020203" pitchFamily="34" charset="0"/>
                <a:cs typeface="Adobe Devanagari" panose="02040503050201020203" pitchFamily="18" charset="0"/>
              </a:rPr>
              <a:t>X, 12, 18, 36, 90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 </a:t>
            </a:r>
            <a:r>
              <a:rPr lang="en-GB" sz="1150" dirty="0">
                <a:latin typeface="Adobe Devanagari" panose="02040503050201020203" pitchFamily="18" charset="0"/>
                <a:ea typeface="Nirmala UI" panose="020B0502040204020203" pitchFamily="34" charset="0"/>
                <a:cs typeface="Adobe Devanagari" panose="02040503050201020203" pitchFamily="18" charset="0"/>
              </a:rPr>
              <a:t>X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क्या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18			(B) 12</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9			(D) 6</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149.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एक ट्राम 2 व्यक्तियों </a:t>
            </a:r>
            <a:r>
              <a:rPr lang="en-GB" sz="1150" dirty="0">
                <a:latin typeface="Adobe Devanagari" panose="02040503050201020203" pitchFamily="18" charset="0"/>
                <a:ea typeface="Nirmala UI" panose="020B0502040204020203" pitchFamily="34" charset="0"/>
                <a:cs typeface="Adobe Devanagari" panose="02040503050201020203" pitchFamily="18" charset="0"/>
              </a:rPr>
              <a:t>X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150" dirty="0">
                <a:latin typeface="Adobe Devanagari" panose="02040503050201020203" pitchFamily="18" charset="0"/>
                <a:ea typeface="Nirmala UI" panose="020B0502040204020203" pitchFamily="34" charset="0"/>
                <a:cs typeface="Adobe Devanagari" panose="02040503050201020203" pitchFamily="18" charset="0"/>
              </a:rPr>
              <a:t>Y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पीछे छोड़ती है जो एक ही दिशा में 3 किमी/घंटा और 4 किमी/घंटा की औसत गति से चल रहे हैं और उन्हें क्रमशः 8 सेकंड और 9 सेकंड में पूरी तरह से पार कर जाती है। ट्राम की लंबाई क्या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15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मीटर</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18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मीटर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20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मीटर</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24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मीटर</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150.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अनुक्रम पर विचार करें</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AB_CC_A_BCCC_BBC_C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 एक निश्चित पैटर्न का अनुसरण करता है। निम्नलिखित में से कौन सा अनुक्रम पूरा करता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B, C, B, C, A</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(B) A, C, B, C, A</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B, C, B, A, C</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(D) C, B, B, A, C</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FCA9A030-6E6E-C657-591B-A27E5893386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23FCD7D2-CECF-A228-CE53-5C4C7217881D}"/>
              </a:ext>
            </a:extLst>
          </p:cNvPr>
          <p:cNvSpPr txBox="1"/>
          <p:nvPr/>
        </p:nvSpPr>
        <p:spPr>
          <a:xfrm>
            <a:off x="3450257" y="499952"/>
            <a:ext cx="3010858" cy="7201972"/>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144. Let x be a positive integer such that 7x + 96 is divisible by x. How many values of x are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possible?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10			(B) 11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12			(D) Infinite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145. Each digit of a 9-digit number is 1. It is multiplied by itself. What is the sum of the digits of the resulting number?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64		(B) 80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81		(D) 100</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146. What is the remainder when 85 × 87 × 89 × 91 × 95 × 96 is divided by 100?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0			(B)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2			(D) 4</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147. Consider the sequence ABC_ _ABC_DABBCD_ABCD that follows a certain pattern.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following completes the sequence?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DACB		(B) CDAB</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DCCA		(D) DDCA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148. What is X in the sequence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24, X, 12, 18, 36, 90?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18			(B) 12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9			(D) 6</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149. A tram overtakes 2 persons X and Y walking at an average speed of 3 km/hr and 4 km/hr in the same direction and completely passes them in 8 seconds and 9 seconds respectively. What is the length of the tram?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15m			(B) 18m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20m			(D) 24m</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150. Consider the sequence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AB_CC_A_BCCC_BBC_C that follows a certain pattern. Which one of the following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completes the sequence?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B, C, B, C, 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 C, B, C, 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 C, B, A, 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C, B, B, A, C</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974349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C47E7-16D3-B07F-D721-A08D2115A493}"/>
            </a:ext>
          </a:extLst>
        </p:cNvPr>
        <p:cNvGrpSpPr/>
        <p:nvPr/>
      </p:nvGrpSpPr>
      <p:grpSpPr>
        <a:xfrm>
          <a:off x="0" y="0"/>
          <a:ext cx="0" cy="0"/>
          <a:chOff x="0" y="0"/>
          <a:chExt cx="0" cy="0"/>
        </a:xfrm>
      </p:grpSpPr>
      <p:pic>
        <p:nvPicPr>
          <p:cNvPr id="30" name="Picture 29">
            <a:extLst>
              <a:ext uri="{FF2B5EF4-FFF2-40B4-BE49-F238E27FC236}">
                <a16:creationId xmlns:a16="http://schemas.microsoft.com/office/drawing/2014/main" id="{EB6D43ED-F6D8-5EE1-C6F4-728ADD1FCE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2000" y="53358"/>
            <a:ext cx="611589" cy="611589"/>
          </a:xfrm>
          <a:prstGeom prst="rect">
            <a:avLst/>
          </a:prstGeom>
          <a:ln>
            <a:noFill/>
          </a:ln>
          <a:effectLst>
            <a:outerShdw blurRad="292100" dist="139700" dir="2700000" algn="tl" rotWithShape="0">
              <a:srgbClr val="333333">
                <a:alpha val="1000"/>
              </a:srgbClr>
            </a:outerShdw>
          </a:effectLst>
        </p:spPr>
      </p:pic>
      <p:pic>
        <p:nvPicPr>
          <p:cNvPr id="31" name="Picture 30">
            <a:extLst>
              <a:ext uri="{FF2B5EF4-FFF2-40B4-BE49-F238E27FC236}">
                <a16:creationId xmlns:a16="http://schemas.microsoft.com/office/drawing/2014/main" id="{02FB5A90-4B9A-0145-86B6-BAA398DBEE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8" y="53357"/>
            <a:ext cx="611589" cy="611589"/>
          </a:xfrm>
          <a:prstGeom prst="rect">
            <a:avLst/>
          </a:prstGeom>
          <a:ln>
            <a:noFill/>
          </a:ln>
          <a:effectLst>
            <a:outerShdw blurRad="292100" dist="139700" dir="2700000" algn="tl" rotWithShape="0">
              <a:srgbClr val="333333">
                <a:alpha val="1000"/>
              </a:srgbClr>
            </a:outerShdw>
          </a:effectLst>
        </p:spPr>
      </p:pic>
      <p:sp>
        <p:nvSpPr>
          <p:cNvPr id="2" name="TextBox 1">
            <a:extLst>
              <a:ext uri="{FF2B5EF4-FFF2-40B4-BE49-F238E27FC236}">
                <a16:creationId xmlns:a16="http://schemas.microsoft.com/office/drawing/2014/main" id="{F771BD98-0CAF-1227-5F12-B496F4EDCAA6}"/>
              </a:ext>
            </a:extLst>
          </p:cNvPr>
          <p:cNvSpPr txBox="1"/>
          <p:nvPr/>
        </p:nvSpPr>
        <p:spPr>
          <a:xfrm>
            <a:off x="100761" y="664946"/>
            <a:ext cx="2015281" cy="338554"/>
          </a:xfrm>
          <a:prstGeom prst="rect">
            <a:avLst/>
          </a:prstGeom>
          <a:noFill/>
        </p:spPr>
        <p:txBody>
          <a:bodyPr wrap="square">
            <a:spAutoFit/>
          </a:bodyPr>
          <a:lstStyle/>
          <a:p>
            <a:r>
              <a:rPr lang="en-IN" sz="1600" b="1" dirty="0">
                <a:latin typeface="Adobe Devanagari" panose="02040503050201020203" pitchFamily="18" charset="0"/>
                <a:cs typeface="Adobe Devanagari" panose="02040503050201020203" pitchFamily="18" charset="0"/>
              </a:rPr>
              <a:t>Space For Rough Work</a:t>
            </a:r>
          </a:p>
        </p:txBody>
      </p:sp>
      <p:sp>
        <p:nvSpPr>
          <p:cNvPr id="3" name="TextBox 2">
            <a:extLst>
              <a:ext uri="{FF2B5EF4-FFF2-40B4-BE49-F238E27FC236}">
                <a16:creationId xmlns:a16="http://schemas.microsoft.com/office/drawing/2014/main" id="{00B17269-0D27-D263-D4A2-91E4B7BA551D}"/>
              </a:ext>
            </a:extLst>
          </p:cNvPr>
          <p:cNvSpPr txBox="1"/>
          <p:nvPr/>
        </p:nvSpPr>
        <p:spPr>
          <a:xfrm>
            <a:off x="5138009" y="594950"/>
            <a:ext cx="1619230" cy="338554"/>
          </a:xfrm>
          <a:prstGeom prst="rect">
            <a:avLst/>
          </a:prstGeom>
          <a:noFill/>
        </p:spPr>
        <p:txBody>
          <a:bodyPr wrap="square">
            <a:spAutoFit/>
          </a:bodyPr>
          <a:lstStyle/>
          <a:p>
            <a:r>
              <a:rPr lang="hi-IN" sz="1600" b="1" dirty="0">
                <a:latin typeface="Adobe Devanagari" panose="02040503050201020203" pitchFamily="18" charset="0"/>
                <a:cs typeface="Adobe Devanagari" panose="02040503050201020203" pitchFamily="18" charset="0"/>
              </a:rPr>
              <a:t>रफ़ कार्य के लिए स्थान</a:t>
            </a:r>
            <a:endParaRPr lang="en-IN" sz="1600" b="1"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3907039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0445C-7A42-833C-5A7B-0E2FF80907B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37FF19C-3496-5A74-AFDC-E0152BC935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803071"/>
          </a:xfrm>
          <a:prstGeom prst="rect">
            <a:avLst/>
          </a:prstGeom>
        </p:spPr>
      </p:pic>
    </p:spTree>
    <p:extLst>
      <p:ext uri="{BB962C8B-B14F-4D97-AF65-F5344CB8AC3E}">
        <p14:creationId xmlns:p14="http://schemas.microsoft.com/office/powerpoint/2010/main" val="18471587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30175</TotalTime>
  <Words>17953</Words>
  <Application>Microsoft Office PowerPoint</Application>
  <PresentationFormat>A4 Paper (210x297 mm)</PresentationFormat>
  <Paragraphs>1841</Paragraphs>
  <Slides>27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Adobe Devanagari</vt:lpstr>
      <vt:lpstr>Arial</vt:lpstr>
      <vt:lpstr>Arial Black</vt:lpstr>
      <vt:lpstr>Calibri</vt:lpstr>
      <vt:lpstr>Calibri Light</vt:lpstr>
      <vt:lpstr>Merriweather</vt:lpstr>
      <vt:lpstr>Nirmala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Result Mitraad</dc:creator>
  <cp:lastModifiedBy>Arjun kumar</cp:lastModifiedBy>
  <cp:revision>1901</cp:revision>
  <dcterms:created xsi:type="dcterms:W3CDTF">2024-10-24T08:06:48Z</dcterms:created>
  <dcterms:modified xsi:type="dcterms:W3CDTF">2025-08-20T12:07:06Z</dcterms:modified>
</cp:coreProperties>
</file>